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8" r:id="rId3"/>
    <p:sldId id="259" r:id="rId4"/>
    <p:sldId id="273" r:id="rId5"/>
    <p:sldId id="262" r:id="rId6"/>
    <p:sldId id="263" r:id="rId7"/>
    <p:sldId id="264" r:id="rId8"/>
    <p:sldId id="274" r:id="rId9"/>
    <p:sldId id="276" r:id="rId10"/>
    <p:sldId id="265" r:id="rId11"/>
    <p:sldId id="261" r:id="rId12"/>
    <p:sldId id="267" r:id="rId13"/>
    <p:sldId id="268" r:id="rId14"/>
    <p:sldId id="270" r:id="rId15"/>
    <p:sldId id="271" r:id="rId16"/>
    <p:sldId id="27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41" autoAdjust="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Тема урока:   «Действия над десятичными дробями».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4643446"/>
            <a:ext cx="7854696" cy="1752600"/>
          </a:xfrm>
        </p:spPr>
        <p:txBody>
          <a:bodyPr/>
          <a:lstStyle/>
          <a:p>
            <a:r>
              <a:rPr lang="ru-RU" dirty="0" smtClean="0"/>
              <a:t>Учитель математики </a:t>
            </a:r>
            <a:br>
              <a:rPr lang="ru-RU" dirty="0" smtClean="0"/>
            </a:br>
            <a:r>
              <a:rPr lang="ru-RU" dirty="0" smtClean="0"/>
              <a:t>Фердаусова Наталья Васильевна</a:t>
            </a:r>
          </a:p>
          <a:p>
            <a:endParaRPr lang="ru-RU" dirty="0"/>
          </a:p>
        </p:txBody>
      </p:sp>
      <p:pic>
        <p:nvPicPr>
          <p:cNvPr id="4" name="Picture 6" descr="d3365a70f64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l="3816"/>
          <a:stretch>
            <a:fillRect/>
          </a:stretch>
        </p:blipFill>
        <p:spPr bwMode="auto">
          <a:xfrm>
            <a:off x="539750" y="3857628"/>
            <a:ext cx="2746366" cy="254634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Х.К. Андерсен. Снежная королева. Рис 0. &#10;Кликните на этот рисунок чтобы открыть полноразмерную иллюстрацию.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1000100" y="2571744"/>
            <a:ext cx="7691458" cy="380048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714876" y="428604"/>
            <a:ext cx="407196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В мире много сказок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Грустных и смешных.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И прожить на свете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Нам нельзя без них!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Пусть герои сказок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Дарят нам тепло,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Пусть добро навеки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Побеждает зло!</a:t>
            </a:r>
          </a:p>
          <a:p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ликните на рисунок чтобы закрыть это окно.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1142976" y="2714620"/>
            <a:ext cx="7486650" cy="3876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642918"/>
            <a:ext cx="8229600" cy="5429288"/>
          </a:xfrm>
        </p:spPr>
        <p:txBody>
          <a:bodyPr>
            <a:normAutofit fontScale="77500" lnSpcReduction="20000"/>
          </a:bodyPr>
          <a:lstStyle/>
          <a:p>
            <a:pPr marL="450850" indent="-450850" algn="ctr">
              <a:buClr>
                <a:schemeClr val="accent6">
                  <a:lumMod val="75000"/>
                </a:schemeClr>
              </a:buClr>
              <a:buNone/>
              <a:tabLst>
                <a:tab pos="441325" algn="l"/>
              </a:tabLst>
              <a:defRPr/>
            </a:pP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Устная работа: «</a:t>
            </a:r>
            <a:r>
              <a:rPr lang="ru-RU" sz="2800" i="1" dirty="0" smtClean="0">
                <a:solidFill>
                  <a:schemeClr val="accent2">
                    <a:lumMod val="50000"/>
                  </a:schemeClr>
                </a:solidFill>
              </a:rPr>
              <a:t>Думайте и соображайте</a:t>
            </a:r>
            <a:r>
              <a:rPr lang="ru-RU" sz="2800" i="1" dirty="0" smtClean="0"/>
              <a:t>»</a:t>
            </a:r>
            <a:endParaRPr lang="ru-RU" sz="2800" b="1" i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0850" indent="-450850" algn="ctr">
              <a:buClr>
                <a:schemeClr val="accent6">
                  <a:lumMod val="75000"/>
                </a:schemeClr>
              </a:buClr>
              <a:buNone/>
              <a:tabLst>
                <a:tab pos="441325" algn="l"/>
              </a:tabLst>
              <a:defRPr/>
            </a:pPr>
            <a:r>
              <a:rPr lang="ru-RU" sz="2800" i="1" cap="all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Расставьте  правильно   запятые</a:t>
            </a:r>
          </a:p>
          <a:p>
            <a:pPr marL="450850" indent="-450850" algn="ctr">
              <a:buClr>
                <a:schemeClr val="accent6">
                  <a:lumMod val="75000"/>
                </a:schemeClr>
              </a:buClr>
              <a:buNone/>
              <a:tabLst>
                <a:tab pos="441325" algn="l"/>
              </a:tabLst>
              <a:defRPr/>
            </a:pPr>
            <a:endParaRPr lang="ru-RU" sz="2800" dirty="0" smtClean="0"/>
          </a:p>
          <a:p>
            <a:pPr marL="450850" indent="-450850">
              <a:buClr>
                <a:schemeClr val="accent6">
                  <a:lumMod val="75000"/>
                </a:schemeClr>
              </a:buClr>
              <a:buFont typeface="+mj-lt"/>
              <a:buAutoNum type="arabicParenR"/>
              <a:tabLst>
                <a:tab pos="441325" algn="l"/>
              </a:tabLst>
              <a:defRPr/>
            </a:pPr>
            <a:r>
              <a:rPr lang="ru-RU" sz="5700" b="1" dirty="0" smtClean="0">
                <a:solidFill>
                  <a:schemeClr val="accent2">
                    <a:lumMod val="50000"/>
                  </a:schemeClr>
                </a:solidFill>
              </a:rPr>
              <a:t>34 +26 = 6</a:t>
            </a:r>
          </a:p>
          <a:p>
            <a:pPr marL="441325" indent="-441325">
              <a:buClr>
                <a:schemeClr val="accent6">
                  <a:lumMod val="75000"/>
                </a:schemeClr>
              </a:buClr>
              <a:buFont typeface="+mj-lt"/>
              <a:buAutoNum type="arabicParenR"/>
              <a:tabLst>
                <a:tab pos="441325" algn="l"/>
              </a:tabLst>
              <a:defRPr/>
            </a:pPr>
            <a:r>
              <a:rPr lang="ru-RU" sz="5700" b="1" dirty="0" smtClean="0">
                <a:solidFill>
                  <a:schemeClr val="accent2">
                    <a:lumMod val="50000"/>
                  </a:schemeClr>
                </a:solidFill>
              </a:rPr>
              <a:t>4 + 207 = 607</a:t>
            </a:r>
          </a:p>
          <a:p>
            <a:pPr marL="441325" indent="-441325">
              <a:buClr>
                <a:schemeClr val="accent6">
                  <a:lumMod val="75000"/>
                </a:schemeClr>
              </a:buClr>
              <a:buFont typeface="+mj-lt"/>
              <a:buAutoNum type="arabicParenR"/>
              <a:tabLst>
                <a:tab pos="441325" algn="l"/>
              </a:tabLst>
              <a:defRPr/>
            </a:pPr>
            <a:r>
              <a:rPr lang="ru-RU" sz="5700" b="1" dirty="0" smtClean="0">
                <a:solidFill>
                  <a:schemeClr val="accent2">
                    <a:lumMod val="50000"/>
                  </a:schemeClr>
                </a:solidFill>
              </a:rPr>
              <a:t>53 + 16 = 213</a:t>
            </a:r>
          </a:p>
          <a:p>
            <a:pPr marL="441325" indent="-441325">
              <a:buClr>
                <a:schemeClr val="accent6">
                  <a:lumMod val="75000"/>
                </a:schemeClr>
              </a:buClr>
              <a:buFont typeface="+mj-lt"/>
              <a:buAutoNum type="arabicParenR"/>
              <a:tabLst>
                <a:tab pos="441325" algn="l"/>
              </a:tabLst>
              <a:defRPr/>
            </a:pPr>
            <a:r>
              <a:rPr lang="ru-RU" sz="5700" b="1" dirty="0" smtClean="0">
                <a:solidFill>
                  <a:schemeClr val="accent2">
                    <a:lumMod val="50000"/>
                  </a:schemeClr>
                </a:solidFill>
              </a:rPr>
              <a:t>847 – 347 = 5</a:t>
            </a:r>
          </a:p>
          <a:p>
            <a:pPr marL="441325" indent="-441325">
              <a:buClr>
                <a:schemeClr val="accent6">
                  <a:lumMod val="75000"/>
                </a:schemeClr>
              </a:buClr>
              <a:buFont typeface="+mj-lt"/>
              <a:buAutoNum type="arabicParenR"/>
              <a:tabLst>
                <a:tab pos="441325" algn="l"/>
              </a:tabLst>
              <a:defRPr/>
            </a:pPr>
            <a:r>
              <a:rPr lang="ru-RU" sz="5700" b="1" dirty="0" smtClean="0">
                <a:solidFill>
                  <a:schemeClr val="accent2">
                    <a:lumMod val="50000"/>
                  </a:schemeClr>
                </a:solidFill>
              </a:rPr>
              <a:t>74 – 38 = 702</a:t>
            </a:r>
            <a:r>
              <a:rPr lang="en-US" sz="5700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57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441325" indent="-441325">
              <a:buClr>
                <a:schemeClr val="accent6">
                  <a:lumMod val="75000"/>
                </a:schemeClr>
              </a:buClr>
              <a:buFont typeface="+mj-lt"/>
              <a:buAutoNum type="arabicParenR"/>
              <a:tabLst>
                <a:tab pos="441325" algn="l"/>
              </a:tabLst>
              <a:defRPr/>
            </a:pPr>
            <a:r>
              <a:rPr lang="ru-RU" sz="5700" b="1" dirty="0" smtClean="0">
                <a:solidFill>
                  <a:schemeClr val="accent2">
                    <a:lumMod val="50000"/>
                  </a:schemeClr>
                </a:solidFill>
              </a:rPr>
              <a:t>68 – 5 = 18</a:t>
            </a:r>
            <a:r>
              <a:rPr lang="ru-RU" sz="57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28662" y="1928802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500430" y="61436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i="1" dirty="0" smtClean="0">
                <a:latin typeface="Arial" pitchFamily="34" charset="0"/>
                <a:cs typeface="Arial" pitchFamily="34" charset="0"/>
              </a:rPr>
              <a:t>ОТВЕТЫ: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Clr>
                <a:schemeClr val="accent6">
                  <a:lumMod val="75000"/>
                </a:schemeClr>
              </a:buClr>
              <a:buFont typeface="+mj-lt"/>
              <a:buAutoNum type="arabicParenR"/>
              <a:defRPr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3,4 + 2,6 = 6</a:t>
            </a:r>
          </a:p>
          <a:p>
            <a:pPr marL="742950" indent="-742950">
              <a:buClr>
                <a:schemeClr val="accent6">
                  <a:lumMod val="75000"/>
                </a:schemeClr>
              </a:buClr>
              <a:buFont typeface="+mj-lt"/>
              <a:buAutoNum type="arabicParenR"/>
              <a:defRPr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4 + 2,07 = 6,07</a:t>
            </a:r>
          </a:p>
          <a:p>
            <a:pPr marL="742950" indent="-742950">
              <a:buClr>
                <a:schemeClr val="accent6">
                  <a:lumMod val="75000"/>
                </a:schemeClr>
              </a:buClr>
              <a:buFont typeface="+mj-lt"/>
              <a:buAutoNum type="arabicParenR"/>
              <a:defRPr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5,3 + 16 = 21,3</a:t>
            </a:r>
          </a:p>
          <a:p>
            <a:pPr marL="742950" indent="-742950">
              <a:buClr>
                <a:schemeClr val="accent6">
                  <a:lumMod val="75000"/>
                </a:schemeClr>
              </a:buClr>
              <a:buFont typeface="+mj-lt"/>
              <a:buAutoNum type="arabicParenR"/>
              <a:defRPr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8,47 – 3,47 = 5</a:t>
            </a:r>
          </a:p>
          <a:p>
            <a:pPr marL="742950" indent="-742950">
              <a:buClr>
                <a:schemeClr val="accent6">
                  <a:lumMod val="75000"/>
                </a:schemeClr>
              </a:buClr>
              <a:buFont typeface="+mj-lt"/>
              <a:buAutoNum type="arabicParenR"/>
              <a:defRPr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7,4 – 0,38 = 7,02</a:t>
            </a:r>
          </a:p>
          <a:p>
            <a:pPr marL="742950" indent="-742950">
              <a:buClr>
                <a:schemeClr val="accent6">
                  <a:lumMod val="75000"/>
                </a:schemeClr>
              </a:buClr>
              <a:buFont typeface="+mj-lt"/>
              <a:buAutoNum type="arabicParenR"/>
              <a:defRPr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6,8 – 5 = 1,8</a:t>
            </a:r>
          </a:p>
          <a:p>
            <a:pPr marL="514350" indent="-514350">
              <a:buNone/>
            </a:pP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2" descr="Кликните на рисунок чтобы закрыть это окно.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4786314" y="2000240"/>
            <a:ext cx="4071966" cy="4591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71480"/>
            <a:ext cx="8572560" cy="6072230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5100" dirty="0" smtClean="0">
                <a:solidFill>
                  <a:schemeClr val="accent2">
                    <a:lumMod val="50000"/>
                  </a:schemeClr>
                </a:solidFill>
              </a:rPr>
              <a:t> «</a:t>
            </a:r>
            <a:r>
              <a:rPr lang="ru-RU" sz="5100" i="1" dirty="0" smtClean="0">
                <a:solidFill>
                  <a:schemeClr val="accent2">
                    <a:lumMod val="50000"/>
                  </a:schemeClr>
                </a:solidFill>
              </a:rPr>
              <a:t>Соберите правила</a:t>
            </a:r>
            <a:r>
              <a:rPr lang="ru-RU" sz="5100" dirty="0" smtClean="0">
                <a:solidFill>
                  <a:schemeClr val="accent2">
                    <a:lumMod val="50000"/>
                  </a:schemeClr>
                </a:solidFill>
              </a:rPr>
              <a:t>»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Чтобы сложить или вычесть десятичные дроби надо:</a:t>
            </a:r>
          </a:p>
          <a:p>
            <a:pPr lvl="0">
              <a:buNone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- выполнить действия сложения и вычитания;</a:t>
            </a:r>
          </a:p>
          <a:p>
            <a:pPr lvl="0">
              <a:buNone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- в ответе запятую поставить под запятой в данных дробях;</a:t>
            </a:r>
          </a:p>
          <a:p>
            <a:pPr lvl="0">
              <a:buNone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- уравнять число знаков после запятой; </a:t>
            </a:r>
          </a:p>
          <a:p>
            <a:pPr lvl="0">
              <a:buNone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- записать дроби так, чтобы запятая оказалась под запятой.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 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Чтобы перемножить две десятичные дроби надо:</a:t>
            </a:r>
          </a:p>
          <a:p>
            <a:pPr lvl="0">
              <a:buNone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- отделить запятой столько цифр справа, сколько их стоит после  запятой в обоих множителях вместе;</a:t>
            </a:r>
          </a:p>
          <a:p>
            <a:pPr lvl="0">
              <a:buNone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- выполнить умножение, не обращая внимания на запятые.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 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Чтобы разделить число на десятичную дробь, надо:</a:t>
            </a:r>
          </a:p>
          <a:p>
            <a:pPr lvl="0">
              <a:buNone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- после этого выполнить деление на натуральное число; </a:t>
            </a:r>
          </a:p>
          <a:p>
            <a:pPr lvl="0">
              <a:buNone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- поставить в частном запятую, когда кончится деление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целой части;</a:t>
            </a:r>
          </a:p>
          <a:p>
            <a:pPr lvl="0">
              <a:buNone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- в делимом и в делителе перенести запятую вправо на столько цифр, сколько их после запятой в делителе.</a:t>
            </a:r>
          </a:p>
          <a:p>
            <a:pPr>
              <a:buNone/>
            </a:pPr>
            <a:r>
              <a:rPr lang="ru-RU" dirty="0" smtClean="0"/>
              <a:t> 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65495E-6 L 4.16667E-6 0.091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94172E-6 L -0.00034 -0.0816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58094E-6 L 0.00191 -0.0943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42276E-7 L 4.16667E-6 0.1047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11933E-6 L 0.00278 -0.0770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14524E-6 L 0.00781 0.0735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71138E-6 L -1.38889E-6 -0.1047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39593E-6 L 3.05556E-6 0.0522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2405E-6 L 0 0.0735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C:\Users\Владислав\Desktop\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643182"/>
            <a:ext cx="8858280" cy="242889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14356"/>
            <a:ext cx="8401080" cy="592935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Заполните фигуры».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19458" name="AutoShape 2"/>
          <p:cNvSpPr>
            <a:spLocks noChangeArrowheads="1"/>
          </p:cNvSpPr>
          <p:nvPr/>
        </p:nvSpPr>
        <p:spPr bwMode="auto">
          <a:xfrm>
            <a:off x="2071670" y="1214422"/>
            <a:ext cx="1049338" cy="857256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9459" name="AutoShape 3"/>
          <p:cNvSpPr>
            <a:spLocks noChangeArrowheads="1"/>
          </p:cNvSpPr>
          <p:nvPr/>
        </p:nvSpPr>
        <p:spPr bwMode="auto">
          <a:xfrm>
            <a:off x="428596" y="2071678"/>
            <a:ext cx="1049338" cy="714380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285984" y="2285992"/>
            <a:ext cx="928694" cy="571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3000372"/>
            <a:ext cx="928694" cy="571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2428860" y="2928934"/>
            <a:ext cx="1214446" cy="857256"/>
          </a:xfrm>
          <a:prstGeom prst="triangle">
            <a:avLst>
              <a:gd name="adj" fmla="val 4848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500034" y="3643314"/>
            <a:ext cx="1214446" cy="857256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428860" y="4143380"/>
            <a:ext cx="1071570" cy="50006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авильный пятиугольник 12"/>
          <p:cNvSpPr/>
          <p:nvPr/>
        </p:nvSpPr>
        <p:spPr>
          <a:xfrm>
            <a:off x="2928926" y="4714884"/>
            <a:ext cx="928694" cy="928694"/>
          </a:xfrm>
          <a:prstGeom prst="pent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 flipV="1">
            <a:off x="1500166" y="1857364"/>
            <a:ext cx="928694" cy="285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14348" y="1357298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1,4+0,6 =</a:t>
            </a:r>
            <a:endParaRPr lang="ru-RU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357290" y="2285992"/>
            <a:ext cx="114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- 1,7 =</a:t>
            </a:r>
            <a:endParaRPr lang="ru-RU" sz="2400" b="1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 rot="10800000" flipV="1">
            <a:off x="1500166" y="2857496"/>
            <a:ext cx="785818" cy="285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643042" y="3143248"/>
            <a:ext cx="1071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× 1,2 =</a:t>
            </a:r>
            <a:endParaRPr lang="ru-RU" sz="2400" b="1" dirty="0"/>
          </a:p>
        </p:txBody>
      </p:sp>
      <p:cxnSp>
        <p:nvCxnSpPr>
          <p:cNvPr id="22" name="Прямая со стрелкой 21"/>
          <p:cNvCxnSpPr>
            <a:stCxn id="8" idx="2"/>
          </p:cNvCxnSpPr>
          <p:nvPr/>
        </p:nvCxnSpPr>
        <p:spPr>
          <a:xfrm rot="5400000">
            <a:off x="1857356" y="3571876"/>
            <a:ext cx="357190" cy="7858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714480" y="4143380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: 9 =</a:t>
            </a:r>
            <a:endParaRPr lang="ru-RU" sz="2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857356" y="5000636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Bookman Old Style" pitchFamily="18" charset="0"/>
              </a:rPr>
              <a:t>+</a:t>
            </a:r>
            <a:r>
              <a:rPr lang="ru-RU" sz="2000" b="1" dirty="0" smtClean="0">
                <a:latin typeface="Bookman Old Style" pitchFamily="18" charset="0"/>
                <a:cs typeface="Browallia New" pitchFamily="34" charset="-34"/>
              </a:rPr>
              <a:t> 0,96</a:t>
            </a:r>
            <a:r>
              <a:rPr lang="ru-RU" sz="2000" b="1" dirty="0" smtClean="0">
                <a:latin typeface="Bookman Old Style" pitchFamily="18" charset="0"/>
              </a:rPr>
              <a:t>=</a:t>
            </a:r>
            <a:endParaRPr lang="ru-RU" sz="2000" b="1" dirty="0">
              <a:latin typeface="Bookman Old Style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14348" y="4857760"/>
            <a:ext cx="1071570" cy="50006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7" name="Прямая со стрелкой 36"/>
          <p:cNvCxnSpPr/>
          <p:nvPr/>
        </p:nvCxnSpPr>
        <p:spPr>
          <a:xfrm rot="10800000" flipV="1">
            <a:off x="1857356" y="4643446"/>
            <a:ext cx="571504" cy="285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714744" y="5143512"/>
            <a:ext cx="1071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× 0,5=  </a:t>
            </a:r>
            <a:endParaRPr lang="ru-RU" sz="2400" b="1" dirty="0"/>
          </a:p>
        </p:txBody>
      </p:sp>
      <p:sp>
        <p:nvSpPr>
          <p:cNvPr id="41" name="5-конечная звезда 40"/>
          <p:cNvSpPr/>
          <p:nvPr/>
        </p:nvSpPr>
        <p:spPr>
          <a:xfrm>
            <a:off x="4714876" y="4929198"/>
            <a:ext cx="1285884" cy="1143008"/>
          </a:xfrm>
          <a:prstGeom prst="star5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2428860" y="1214423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2</a:t>
            </a:r>
            <a:endParaRPr lang="ru-RU" sz="3200" dirty="0"/>
          </a:p>
        </p:txBody>
      </p:sp>
      <p:sp>
        <p:nvSpPr>
          <p:cNvPr id="43" name="TextBox 42"/>
          <p:cNvSpPr txBox="1"/>
          <p:nvPr/>
        </p:nvSpPr>
        <p:spPr>
          <a:xfrm>
            <a:off x="785786" y="2071678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2</a:t>
            </a:r>
            <a:endParaRPr lang="ru-RU" sz="28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2357422" y="2214554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0,3</a:t>
            </a:r>
            <a:endParaRPr lang="ru-RU" sz="28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714348" y="2928934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0,3</a:t>
            </a:r>
            <a:endParaRPr lang="ru-RU" sz="28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643174" y="3286124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0,36</a:t>
            </a:r>
            <a:endParaRPr lang="ru-RU" sz="24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714348" y="4000504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0,36</a:t>
            </a:r>
            <a:endParaRPr lang="ru-RU" sz="24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2571736" y="4071942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0,04</a:t>
            </a:r>
            <a:endParaRPr lang="ru-RU" sz="24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857224" y="4857760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0,04</a:t>
            </a:r>
            <a:endParaRPr lang="ru-RU" sz="24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3214678" y="4929198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1</a:t>
            </a:r>
            <a:endParaRPr lang="ru-RU" sz="36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5072066" y="5286388"/>
            <a:ext cx="64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0,5</a:t>
            </a:r>
            <a:endParaRPr lang="ru-RU" sz="2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C:\Users\Владислав\Desktop\6963.jpg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214282" y="1000108"/>
            <a:ext cx="8404613" cy="571504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71480"/>
            <a:ext cx="8472518" cy="54292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i="1" dirty="0" smtClean="0"/>
              <a:t> </a:t>
            </a:r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</a:rPr>
              <a:t>«Вычислите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а</a:t>
            </a:r>
            <a:r>
              <a:rPr lang="ru-RU" b="1" dirty="0" smtClean="0"/>
              <a:t>) </a:t>
            </a:r>
            <a:r>
              <a:rPr lang="ru-RU" sz="2800" b="1" dirty="0" smtClean="0"/>
              <a:t>5,94•0,07+0,33•5,94+0,4•0,06</a:t>
            </a:r>
            <a:r>
              <a:rPr lang="ru-RU" sz="2800" dirty="0" smtClean="0"/>
              <a:t> 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б</a:t>
            </a:r>
            <a:r>
              <a:rPr lang="ru-RU" b="1" dirty="0" smtClean="0"/>
              <a:t>) </a:t>
            </a:r>
            <a:r>
              <a:rPr lang="ru-RU" sz="2800" b="1" dirty="0" smtClean="0"/>
              <a:t>6,85•3,2-6,85•1,7-1,5•6,85</a:t>
            </a:r>
            <a:r>
              <a:rPr lang="ru-RU" sz="2800" dirty="0" smtClean="0"/>
              <a:t>     </a:t>
            </a:r>
            <a:r>
              <a:rPr lang="ru-RU" sz="3200" b="1" dirty="0" smtClean="0"/>
              <a:t>   </a:t>
            </a:r>
          </a:p>
          <a:p>
            <a:pPr>
              <a:buNone/>
            </a:pPr>
            <a:r>
              <a:rPr lang="ru-RU" sz="2800" dirty="0" smtClean="0"/>
              <a:t> 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143504" y="1571612"/>
            <a:ext cx="1571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= 2,4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429124" y="2143116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= 0</a:t>
            </a:r>
            <a:endParaRPr lang="ru-RU" sz="32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Владислав\Desktop\696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214282" y="928670"/>
            <a:ext cx="8429684" cy="557216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000232" y="500042"/>
            <a:ext cx="5072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Продолжите ряд чисел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285720" y="1500174"/>
            <a:ext cx="564360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altLang="ja-JP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1</a:t>
            </a:r>
            <a:r>
              <a:rPr kumimoji="0" lang="ru-RU" altLang="ja-JP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)  </a:t>
            </a:r>
            <a:r>
              <a:rPr kumimoji="0" lang="ru-RU" altLang="ja-JP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0,2; 0,7; 1,2;…;        </a:t>
            </a:r>
            <a:endParaRPr kumimoji="0" lang="ru-RU" altLang="ja-JP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altLang="ja-JP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2)  1,1; 2,2; 4,4;…;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altLang="ja-JP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3)  2,5; 5; 7,5; 10;… </a:t>
            </a:r>
            <a:endParaRPr kumimoji="0" lang="ru-RU" altLang="ja-JP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57818" y="1643050"/>
            <a:ext cx="3143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1,7; 2,2; 2,7.</a:t>
            </a:r>
            <a:endParaRPr lang="ru-RU" sz="4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572132" y="2428868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8,8; 17,6; 35,2.</a:t>
            </a:r>
            <a:endParaRPr lang="ru-RU" sz="36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786182" y="2714620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5357818" y="3000372"/>
            <a:ext cx="3571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12,5; 15; 17,5</a:t>
            </a:r>
            <a:r>
              <a:rPr lang="ru-RU" sz="4000" dirty="0" smtClean="0"/>
              <a:t>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olub1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113"/>
            <a:ext cx="9144000" cy="6846887"/>
          </a:xfrm>
          <a:prstGeom prst="rect">
            <a:avLst/>
          </a:prstGeom>
          <a:noFill/>
        </p:spPr>
      </p:pic>
      <p:pic>
        <p:nvPicPr>
          <p:cNvPr id="4100" name="Picture 4" descr="d3365a70f64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l="3673"/>
          <a:stretch>
            <a:fillRect/>
          </a:stretch>
        </p:blipFill>
        <p:spPr bwMode="auto">
          <a:xfrm>
            <a:off x="1187450" y="2420938"/>
            <a:ext cx="1873250" cy="1709737"/>
          </a:xfrm>
          <a:prstGeom prst="rect">
            <a:avLst/>
          </a:prstGeom>
          <a:noFill/>
        </p:spPr>
      </p:pic>
      <p:pic>
        <p:nvPicPr>
          <p:cNvPr id="4101" name="Picture 5" descr="d3365a70f64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/>
          <a:stretch>
            <a:fillRect/>
          </a:stretch>
        </p:blipFill>
        <p:spPr bwMode="auto">
          <a:xfrm>
            <a:off x="6804025" y="476250"/>
            <a:ext cx="1871663" cy="1606550"/>
          </a:xfrm>
          <a:prstGeom prst="rect">
            <a:avLst/>
          </a:prstGeom>
          <a:noFill/>
        </p:spPr>
      </p:pic>
      <p:pic>
        <p:nvPicPr>
          <p:cNvPr id="4102" name="Picture 6" descr="d3365a70f64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l="3816"/>
          <a:stretch>
            <a:fillRect/>
          </a:stretch>
        </p:blipFill>
        <p:spPr bwMode="auto">
          <a:xfrm>
            <a:off x="539750" y="4797425"/>
            <a:ext cx="1800225" cy="1606550"/>
          </a:xfrm>
          <a:prstGeom prst="rect">
            <a:avLst/>
          </a:prstGeom>
          <a:noFill/>
        </p:spPr>
      </p:pic>
      <p:pic>
        <p:nvPicPr>
          <p:cNvPr id="4103" name="Picture 7" descr="d3365a70f64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l="3816"/>
          <a:stretch>
            <a:fillRect/>
          </a:stretch>
        </p:blipFill>
        <p:spPr bwMode="auto">
          <a:xfrm>
            <a:off x="395288" y="260350"/>
            <a:ext cx="1800225" cy="1606550"/>
          </a:xfrm>
          <a:prstGeom prst="rect">
            <a:avLst/>
          </a:prstGeom>
          <a:noFill/>
        </p:spPr>
      </p:pic>
      <p:pic>
        <p:nvPicPr>
          <p:cNvPr id="4104" name="Picture 8" descr="d3365a70f64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l="3902"/>
          <a:stretch>
            <a:fillRect/>
          </a:stretch>
        </p:blipFill>
        <p:spPr bwMode="auto">
          <a:xfrm>
            <a:off x="6732588" y="4868863"/>
            <a:ext cx="1798637" cy="1606550"/>
          </a:xfrm>
          <a:prstGeom prst="rect">
            <a:avLst/>
          </a:prstGeom>
          <a:noFill/>
        </p:spPr>
      </p:pic>
      <p:pic>
        <p:nvPicPr>
          <p:cNvPr id="4105" name="Picture 9">
            <a:hlinkClick r:id="" action="ppaction://media"/>
          </p:cNvPr>
          <p:cNvPicPr>
            <a:picLocks noRot="1" noChangeAspect="1" noChangeArrowheads="1"/>
          </p:cNvPicPr>
          <p:nvPr>
            <a:wavAudioFile r:embed="rId1" name="снежинки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532813" y="6308725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81 0.04325 L 0.33472 -0.23983 L 0.58681 0.04325 L 0.33472 0.32678 L 0.08281 0.04325 Z " pathEditMode="relative" rAng="0" ptsTypes="FFFFF">
                                      <p:cBhvr>
                                        <p:cTn id="8" dur="5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" presetID="1" presetClass="path" presetSubtype="0" repeatCount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82 0.04325 C 0.08282 -0.10985 0.17761 -0.23474 0.29393 -0.23474 C 0.41094 -0.23474 0.50591 -0.10985 0.50591 0.04325 C 0.50573 0.19611 0.4106 0.32123 0.29428 0.32123 C 0.17761 0.32123 0.08282 0.19611 0.08282 0.04325 Z " pathEditMode="relative" rAng="16200000" ptsTypes="fffff">
                                      <p:cBhvr>
                                        <p:cTn id="11" dur="5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0"/>
                            </p:stCondLst>
                            <p:childTnLst>
                              <p:par>
                                <p:cTn id="13" presetID="26" presetClass="path" presetSubtype="0" repeatCount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673 -0.33449 C 0.20486 -0.33449 0.14566 -0.25857 0.14566 -0.16528 C 0.14566 -0.05579 0.21111 -0.01621 0.25069 0.00046 L 0.30278 0.01782 C 0.34219 0.03495 0.40781 0.07685 0.40781 0.20069 C 0.40781 0.28032 0.34861 0.3706 0.27673 0.3706 C 0.20486 0.3706 0.14566 0.28032 0.14566 0.20069 C 0.14566 0.07685 0.21128 0.03495 0.25069 0.01782 L 0.30278 0.00046 C 0.34219 -0.01621 0.40781 -0.05579 0.40781 -0.16528 C 0.40781 -0.25857 0.34861 -0.33449 0.27673 -0.33449 Z " pathEditMode="relative" rAng="5400000" ptsTypes="ffFffffFfff">
                                      <p:cBhvr>
                                        <p:cTn id="14" dur="5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5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8500"/>
                            </p:stCondLst>
                            <p:childTnLst>
                              <p:par>
                                <p:cTn id="4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9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15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5 -0.13159 C 0.11128 -0.4216 0.22638 -0.71138 0.20555 -0.72572 C 0.18472 -0.74005 -0.15521 -0.35569 -0.1283 -0.21739 C -0.10139 -0.07932 0.22239 0.16813 0.36718 0.10199 C 0.51197 0.03608 0.75486 -0.54648 0.74097 -0.61309 C 0.72708 -0.67969 0.36041 -0.3506 0.28402 -0.29741 " pathEditMode="relative" ptsTypes="aaaaaA">
                                      <p:cBhvr>
                                        <p:cTn id="62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6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0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 descr="C:\Users\Владислав\Desktop\068_17.jpg','%D0%A5.%D0%9A. %D0%90%D0%BD%D0%B4%D0%B5%D1%80%D1%81%D0%B5%D0%BD. %D0%A1%D0%BD%D0%B5%D0%B6%D0%BD%D0%B0%D1%8F %D0%BA%D0%BE%D1%80%D0%BE%D0%BB%D0%B5%D0%B2%D0%B0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857232"/>
            <a:ext cx="9144000" cy="600076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401080" cy="532449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2500306"/>
            <a:ext cx="45720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514350">
              <a:spcAft>
                <a:spcPts val="120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 3,2</a:t>
            </a: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= 33,28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43042" y="1214422"/>
            <a:ext cx="5572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</a:rPr>
              <a:t>«Решите уравнение»</a:t>
            </a:r>
            <a:endParaRPr lang="ru-RU" sz="32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643050"/>
            <a:ext cx="4000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1 )  </a:t>
            </a: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х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+ 1,7 = 2,2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3357562"/>
            <a:ext cx="4143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3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)   </a:t>
            </a:r>
            <a:r>
              <a:rPr lang="en-US" sz="4400" b="1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1,2 = 0,5</a:t>
            </a:r>
            <a:endParaRPr lang="ru-RU" sz="4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43504" y="1714488"/>
            <a:ext cx="3214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Ответ: </a:t>
            </a:r>
            <a:r>
              <a:rPr lang="ru-RU" sz="3200" b="1" i="1" dirty="0" err="1" smtClean="0"/>
              <a:t>х</a:t>
            </a:r>
            <a:r>
              <a:rPr lang="ru-RU" sz="3200" b="1" dirty="0" smtClean="0"/>
              <a:t> = 0,5</a:t>
            </a:r>
            <a:endParaRPr lang="ru-RU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214942" y="2428868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Ответ: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3200" b="1" dirty="0" smtClean="0"/>
              <a:t>=10,4</a:t>
            </a:r>
            <a:endParaRPr lang="ru-RU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429256" y="3286124"/>
            <a:ext cx="3214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Ответ: </a:t>
            </a:r>
            <a:r>
              <a:rPr lang="ru-RU" sz="3200" b="1" i="1" dirty="0" smtClean="0"/>
              <a:t>а</a:t>
            </a:r>
            <a:r>
              <a:rPr lang="ru-RU" sz="3200" b="1" dirty="0" smtClean="0"/>
              <a:t> = 0,6</a:t>
            </a:r>
            <a:endParaRPr lang="ru-RU" sz="32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Владислав\Desktop\068_17.jpg','%D0%A5.%D0%9A. %D0%90%D0%BD%D0%B4%D0%B5%D1%80%D1%81%D0%B5%D0%BD. %D0%A1%D0%BD%D0%B5%D0%B6%D0%BD%D0%B0%D1%8F %D0%BA%D0%BE%D1%80%D0%BE%D0%BB%D0%B5%D0%B2%D0%B0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928670"/>
            <a:ext cx="9144000" cy="557216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8686800" cy="592933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i="1" dirty="0" smtClean="0"/>
              <a:t> </a:t>
            </a:r>
            <a:r>
              <a:rPr lang="ru-RU" sz="3600" b="1" dirty="0" smtClean="0"/>
              <a:t>« </a:t>
            </a:r>
            <a:r>
              <a:rPr lang="ru-RU" sz="3600" b="1" i="1" dirty="0" smtClean="0"/>
              <a:t>Исключите лишнее слово</a:t>
            </a:r>
            <a:r>
              <a:rPr lang="ru-RU" sz="4400" b="1" i="1" dirty="0" smtClean="0"/>
              <a:t>»: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рбьод</a:t>
            </a:r>
            <a:r>
              <a:rPr lang="ru-RU" sz="4400" b="1" dirty="0" smtClean="0"/>
              <a:t>, </a:t>
            </a:r>
            <a:r>
              <a:rPr lang="ru-RU" sz="4400" b="1" dirty="0" err="1" smtClean="0"/>
              <a:t>резоток</a:t>
            </a:r>
            <a:r>
              <a:rPr lang="ru-RU" sz="4400" b="1" dirty="0" smtClean="0"/>
              <a:t>, </a:t>
            </a:r>
            <a:r>
              <a:rPr lang="ru-RU" sz="4400" b="1" dirty="0" err="1" smtClean="0"/>
              <a:t>чул</a:t>
            </a:r>
            <a:r>
              <a:rPr lang="ru-RU" sz="4400" b="1" dirty="0" smtClean="0"/>
              <a:t>, </a:t>
            </a:r>
            <a:r>
              <a:rPr lang="ru-RU" sz="4400" b="1" dirty="0" err="1" smtClean="0"/>
              <a:t>мапряя</a:t>
            </a:r>
            <a:endParaRPr lang="ru-RU" sz="4400" b="1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57224" y="3857628"/>
            <a:ext cx="6715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FF0000"/>
                </a:solidFill>
              </a:rPr>
              <a:t>Дробь</a:t>
            </a:r>
            <a:r>
              <a:rPr lang="ru-RU" sz="3600" b="1" dirty="0" smtClean="0"/>
              <a:t>, отрезок, луч, прямая</a:t>
            </a:r>
            <a:endParaRPr lang="ru-RU" sz="36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C:\Users\Владислав\Desktop\35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232"/>
            <a:ext cx="9054629" cy="257176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28604"/>
            <a:ext cx="8472518" cy="5895996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71462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571480"/>
            <a:ext cx="79296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3200" i="1" dirty="0" smtClean="0">
                <a:solidFill>
                  <a:schemeClr val="accent1">
                    <a:lumMod val="50000"/>
                  </a:schemeClr>
                </a:solidFill>
              </a:rPr>
              <a:t>Решите задачу»</a:t>
            </a:r>
            <a:endParaRPr lang="ru-RU" sz="32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r>
              <a:rPr lang="ru-RU" sz="3200" dirty="0" smtClean="0"/>
              <a:t>Найди площадь леса, в котором я живу, если он имеет форму прямоугольника с длиной </a:t>
            </a:r>
            <a:r>
              <a:rPr lang="ru-RU" sz="3200" dirty="0" smtClean="0">
                <a:solidFill>
                  <a:srgbClr val="FF0000"/>
                </a:solidFill>
              </a:rPr>
              <a:t>18,4</a:t>
            </a:r>
            <a:r>
              <a:rPr lang="ru-RU" sz="3200" dirty="0" smtClean="0"/>
              <a:t>км, а шириной на </a:t>
            </a:r>
            <a:r>
              <a:rPr lang="ru-RU" sz="3200" dirty="0" smtClean="0">
                <a:solidFill>
                  <a:srgbClr val="FF0000"/>
                </a:solidFill>
              </a:rPr>
              <a:t>8,9</a:t>
            </a:r>
            <a:r>
              <a:rPr lang="ru-RU" sz="3200" dirty="0" smtClean="0"/>
              <a:t> км меньше.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71670" y="3643314"/>
            <a:ext cx="3643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/>
              <a:t>Ответ: </a:t>
            </a:r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174, 8 </a:t>
            </a:r>
            <a:r>
              <a:rPr lang="ru-RU" sz="3200" i="1" dirty="0" smtClean="0"/>
              <a:t>км ²</a:t>
            </a:r>
            <a:endParaRPr lang="ru-RU" sz="3200" i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C:\Users\Владислав\Desktop\068_0b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1071538" y="768408"/>
            <a:ext cx="6500858" cy="608959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14356"/>
            <a:ext cx="8643998" cy="561024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71736" y="857232"/>
            <a:ext cx="34290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«Задача Финки»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1714488"/>
            <a:ext cx="80010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dirty="0" smtClean="0"/>
              <a:t>Из двух пунктов, расстояние между которыми равно </a:t>
            </a:r>
            <a:r>
              <a:rPr lang="ru-RU" sz="3200" dirty="0" smtClean="0">
                <a:solidFill>
                  <a:srgbClr val="FF0000"/>
                </a:solidFill>
              </a:rPr>
              <a:t>34,68</a:t>
            </a:r>
            <a:r>
              <a:rPr lang="ru-RU" sz="3200" dirty="0" smtClean="0"/>
              <a:t> км, одновременно навстречу друг другу вышли два пешехода. Скорость первого пешехода равна </a:t>
            </a:r>
            <a:r>
              <a:rPr lang="ru-RU" sz="3200" dirty="0" smtClean="0">
                <a:solidFill>
                  <a:srgbClr val="FF0000"/>
                </a:solidFill>
              </a:rPr>
              <a:t>4,8</a:t>
            </a:r>
            <a:r>
              <a:rPr lang="ru-RU" sz="3200" dirty="0" smtClean="0"/>
              <a:t> км в час, а скорость второго – </a:t>
            </a:r>
            <a:r>
              <a:rPr lang="ru-RU" sz="3200" dirty="0" smtClean="0">
                <a:solidFill>
                  <a:srgbClr val="FF0000"/>
                </a:solidFill>
              </a:rPr>
              <a:t>5,4</a:t>
            </a:r>
            <a:r>
              <a:rPr lang="ru-RU" sz="3200" dirty="0" smtClean="0"/>
              <a:t> км в час. Через сколько часов пешеходы встретятся?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2910" y="5500702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Ответ: через </a:t>
            </a:r>
            <a:r>
              <a:rPr lang="ru-RU" sz="2400" b="1" i="1" dirty="0" smtClean="0">
                <a:solidFill>
                  <a:srgbClr val="FF0000"/>
                </a:solidFill>
              </a:rPr>
              <a:t>3,4</a:t>
            </a:r>
            <a:r>
              <a:rPr lang="ru-RU" sz="2400" b="1" i="1" dirty="0" smtClean="0"/>
              <a:t> ч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 descr="C:\Users\Владислав\Desktop\4+650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2071670" y="683332"/>
            <a:ext cx="6715172" cy="617466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401080" cy="6038872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sz="5800" dirty="0" smtClean="0"/>
              <a:t> </a:t>
            </a:r>
            <a:r>
              <a:rPr lang="ru-RU" sz="5800" b="1" dirty="0" smtClean="0">
                <a:solidFill>
                  <a:schemeClr val="accent2">
                    <a:lumMod val="50000"/>
                  </a:schemeClr>
                </a:solidFill>
              </a:rPr>
              <a:t>«</a:t>
            </a:r>
            <a:r>
              <a:rPr lang="ru-RU" sz="5800" b="1" i="1" dirty="0" smtClean="0">
                <a:solidFill>
                  <a:schemeClr val="accent2">
                    <a:lumMod val="50000"/>
                  </a:schemeClr>
                </a:solidFill>
              </a:rPr>
              <a:t>Замените звездочки цифрами»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6400" b="1" dirty="0" smtClean="0"/>
              <a:t>    1,*</a:t>
            </a:r>
          </a:p>
          <a:p>
            <a:pPr>
              <a:buNone/>
            </a:pPr>
            <a:r>
              <a:rPr lang="ru-RU" sz="6400" b="1" dirty="0" smtClean="0"/>
              <a:t>    *,6</a:t>
            </a:r>
          </a:p>
          <a:p>
            <a:pPr>
              <a:buNone/>
            </a:pPr>
            <a:r>
              <a:rPr lang="ru-RU" sz="6400" b="1" dirty="0" smtClean="0"/>
              <a:t>------</a:t>
            </a:r>
          </a:p>
          <a:p>
            <a:pPr>
              <a:buNone/>
            </a:pPr>
            <a:r>
              <a:rPr lang="ru-RU" sz="6400" b="1" dirty="0" smtClean="0"/>
              <a:t>+* * 8</a:t>
            </a:r>
          </a:p>
          <a:p>
            <a:pPr>
              <a:buNone/>
            </a:pPr>
            <a:r>
              <a:rPr lang="ru-RU" sz="6400" b="1" dirty="0" smtClean="0"/>
              <a:t>  3 *</a:t>
            </a:r>
          </a:p>
          <a:p>
            <a:pPr>
              <a:buNone/>
            </a:pPr>
            <a:r>
              <a:rPr lang="ru-RU" sz="6400" b="1" dirty="0" smtClean="0"/>
              <a:t>------</a:t>
            </a:r>
          </a:p>
          <a:p>
            <a:pPr>
              <a:buNone/>
            </a:pPr>
            <a:r>
              <a:rPr lang="ru-RU" sz="6400" b="1" dirty="0" smtClean="0"/>
              <a:t> 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4,* 8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16200000" flipH="1">
            <a:off x="357158" y="1214422"/>
            <a:ext cx="214314" cy="2143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357158" y="1214422"/>
            <a:ext cx="214314" cy="2143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28596" y="6000768"/>
            <a:ext cx="371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Ответ: 1,8+ 2,6 = 4,68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3" name="Picture 1" descr="C:\Users\Владислав\Desktop\153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547394"/>
            <a:ext cx="9144000" cy="631060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642918"/>
            <a:ext cx="8329642" cy="5681682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b="1" dirty="0" smtClean="0"/>
              <a:t>Оцените себя по следующим критериям:</a:t>
            </a:r>
          </a:p>
          <a:p>
            <a:pPr>
              <a:buNone/>
            </a:pPr>
            <a:r>
              <a:rPr lang="ru-RU" b="1" dirty="0" smtClean="0"/>
              <a:t>Оценка «5»- 40-35 баллов</a:t>
            </a:r>
          </a:p>
          <a:p>
            <a:pPr>
              <a:buNone/>
            </a:pPr>
            <a:r>
              <a:rPr lang="ru-RU" b="1" dirty="0" smtClean="0"/>
              <a:t>Оценка «4»- 34-27 баллов</a:t>
            </a:r>
          </a:p>
          <a:p>
            <a:pPr>
              <a:buNone/>
            </a:pPr>
            <a:r>
              <a:rPr lang="ru-RU" b="1" dirty="0" smtClean="0"/>
              <a:t>Оценка «3»- 26-20 баллов</a:t>
            </a:r>
          </a:p>
          <a:p>
            <a:pPr>
              <a:buNone/>
            </a:pPr>
            <a:r>
              <a:rPr lang="ru-RU" b="1" dirty="0" smtClean="0"/>
              <a:t>Оценка «2»-19-0 баллов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Владислав\Desktop\15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142844" y="785794"/>
            <a:ext cx="8715436" cy="585791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42976" y="5000636"/>
            <a:ext cx="692948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Домашнее задание</a:t>
            </a:r>
            <a:r>
              <a:rPr lang="ru-RU" dirty="0" smtClean="0"/>
              <a:t>: </a:t>
            </a:r>
            <a:r>
              <a:rPr lang="ru-RU" sz="2400" b="1" dirty="0" smtClean="0"/>
              <a:t>№ 442(б), №447(</a:t>
            </a:r>
            <a:r>
              <a:rPr lang="ru-RU" sz="2400" b="1" dirty="0" err="1" smtClean="0"/>
              <a:t>а,в</a:t>
            </a:r>
            <a:r>
              <a:rPr lang="ru-RU" sz="2400" b="1" dirty="0" smtClean="0"/>
              <a:t>)</a:t>
            </a:r>
          </a:p>
          <a:p>
            <a:r>
              <a:rPr lang="ru-RU" b="1" dirty="0" smtClean="0"/>
              <a:t>                                            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Придумать и оформить  сказку  о</a:t>
            </a: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                           десятичных   дробях.</a:t>
            </a:r>
            <a:r>
              <a:rPr lang="ru-RU" sz="2000" dirty="0" smtClean="0"/>
              <a:t> 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640</TotalTime>
  <Words>436</Words>
  <PresentationFormat>Экран (4:3)</PresentationFormat>
  <Paragraphs>131</Paragraphs>
  <Slides>16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Тема урока:   «Действия над десятичными дробями». </vt:lpstr>
      <vt:lpstr>Слайд 2</vt:lpstr>
      <vt:lpstr>Слайд 3</vt:lpstr>
      <vt:lpstr>ОТВЕТЫ: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  «Действия над десятичными дробями».</dc:title>
  <dc:creator>Владислав</dc:creator>
  <cp:lastModifiedBy>Эмиль</cp:lastModifiedBy>
  <cp:revision>64</cp:revision>
  <dcterms:created xsi:type="dcterms:W3CDTF">2012-04-13T15:02:55Z</dcterms:created>
  <dcterms:modified xsi:type="dcterms:W3CDTF">2014-12-16T06:42:23Z</dcterms:modified>
</cp:coreProperties>
</file>