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8" d="100"/>
          <a:sy n="78" d="100"/>
        </p:scale>
        <p:origin x="-930"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75DCC2-9A19-48A5-9926-8C2E4B8B6910}" type="datetimeFigureOut">
              <a:rPr lang="ru-RU" smtClean="0"/>
              <a:pPr/>
              <a:t>23.12.2012</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6751CD6-A53A-4D86-97B4-D7DB33C5C9EC}" type="slidenum">
              <a:rPr lang="ru-RU" smtClean="0"/>
              <a:pPr/>
              <a:t>‹#›</a:t>
            </a:fld>
            <a:endParaRPr lang="ru-RU"/>
          </a:p>
        </p:txBody>
      </p:sp>
    </p:spTree>
    <p:extLst>
      <p:ext uri="{BB962C8B-B14F-4D97-AF65-F5344CB8AC3E}">
        <p14:creationId xmlns="" xmlns:p14="http://schemas.microsoft.com/office/powerpoint/2010/main" val="3483659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3">
        <a:schemeClr val="bg2"/>
      </p:bgRef>
    </p:bg>
    <p:spTree>
      <p:nvGrpSpPr>
        <p:cNvPr id="1" name=""/>
        <p:cNvGrpSpPr/>
        <p:nvPr/>
      </p:nvGrpSpPr>
      <p:grpSpPr>
        <a:xfrm>
          <a:off x="0" y="0"/>
          <a:ext cx="0" cy="0"/>
          <a:chOff x="0" y="0"/>
          <a:chExt cx="0" cy="0"/>
        </a:xfrm>
      </p:grpSpPr>
      <p:pic>
        <p:nvPicPr>
          <p:cNvPr id="7" name="Picture 6" descr="CoverOverlay.png"/>
          <p:cNvPicPr>
            <a:picLocks noChangeAspect="1"/>
          </p:cNvPicPr>
          <p:nvPr/>
        </p:nvPicPr>
        <p:blipFill>
          <a:blip r:embed="rId2" cstate="print"/>
          <a:stretch>
            <a:fillRect/>
          </a:stretch>
        </p:blipFill>
        <p:spPr>
          <a:xfrm>
            <a:off x="0" y="0"/>
            <a:ext cx="9144000" cy="6858000"/>
          </a:xfrm>
          <a:prstGeom prst="rect">
            <a:avLst/>
          </a:prstGeom>
        </p:spPr>
      </p:pic>
      <p:sp>
        <p:nvSpPr>
          <p:cNvPr id="4" name="Date Placeholder 3"/>
          <p:cNvSpPr>
            <a:spLocks noGrp="1"/>
          </p:cNvSpPr>
          <p:nvPr>
            <p:ph type="dt" sz="half" idx="10"/>
          </p:nvPr>
        </p:nvSpPr>
        <p:spPr/>
        <p:txBody>
          <a:bodyPr/>
          <a:lstStyle>
            <a:lvl1pPr>
              <a:defRPr>
                <a:solidFill>
                  <a:schemeClr val="tx2"/>
                </a:solidFill>
              </a:defRPr>
            </a:lvl1pPr>
          </a:lstStyle>
          <a:p>
            <a:fld id="{B4C71EC6-210F-42DE-9C53-41977AD35B3D}" type="datetimeFigureOut">
              <a:rPr lang="ru-RU" smtClean="0"/>
              <a:pPr/>
              <a:t>23.12.2012</a:t>
            </a:fld>
            <a:endParaRPr lang="ru-RU"/>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ru-RU"/>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B19B0651-EE4F-4900-A07F-96A6BFA9D0F0}" type="slidenum">
              <a:rPr lang="ru-RU" smtClean="0"/>
              <a:pPr/>
              <a:t>‹#›</a:t>
            </a:fld>
            <a:endParaRPr lang="ru-RU"/>
          </a:p>
        </p:txBody>
      </p:sp>
      <p:grpSp>
        <p:nvGrpSpPr>
          <p:cNvPr id="8" name="Group 7"/>
          <p:cNvGrpSpPr/>
          <p:nvPr/>
        </p:nvGrpSpPr>
        <p:grpSpPr>
          <a:xfrm>
            <a:off x="1194101" y="2887530"/>
            <a:ext cx="6779110" cy="923330"/>
            <a:chOff x="1172584" y="1381459"/>
            <a:chExt cx="6779110" cy="923330"/>
          </a:xfrm>
          <a:effectLst>
            <a:outerShdw blurRad="38100" dist="12700" dir="16200000" rotWithShape="0">
              <a:prstClr val="black">
                <a:alpha val="30000"/>
              </a:prstClr>
            </a:outerShdw>
          </a:effectLst>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endPar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767862"/>
            <a:ext cx="64008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slow" p14:dur="2500">
        <p14:reveal/>
      </p:transition>
    </mc:Choice>
    <mc:Fallback>
      <p:transitio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pPr/>
              <a:t>23.12.2012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
        <p:nvSpPr>
          <p:cNvPr id="11" name="Title 10"/>
          <p:cNvSpPr>
            <a:spLocks noGrp="1"/>
          </p:cNvSpPr>
          <p:nvPr>
            <p:ph type="title"/>
          </p:nvPr>
        </p:nvSpPr>
        <p:spPr/>
        <p:txBody>
          <a:bodyPr/>
          <a:lstStyle/>
          <a:p>
            <a:r>
              <a:rPr lang="ru-RU" smtClean="0"/>
              <a:t>Образец заголовка</a:t>
            </a:r>
            <a:endParaRPr lang="en-US"/>
          </a:p>
        </p:txBody>
      </p:sp>
      <p:grpSp>
        <p:nvGrpSpPr>
          <p:cNvPr id="12" name="Group 11"/>
          <p:cNvGrpSpPr/>
          <p:nvPr/>
        </p:nvGrpSpPr>
        <p:grpSpPr>
          <a:xfrm>
            <a:off x="1172584" y="1392217"/>
            <a:ext cx="6779110" cy="923330"/>
            <a:chOff x="1172584" y="1381459"/>
            <a:chExt cx="6779110" cy="923330"/>
          </a:xfrm>
        </p:grpSpPr>
        <p:sp>
          <p:nvSpPr>
            <p:cNvPr id="13" name="TextBox 12"/>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4" name="Straight Connector 13"/>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slow" p14:dur="2500">
        <p14:reveal/>
      </p:transition>
    </mc:Choice>
    <mc:Fallback>
      <p:transition spd="slow">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pic>
        <p:nvPicPr>
          <p:cNvPr id="12" name="Picture 11" descr="CoverOverlay.png"/>
          <p:cNvPicPr>
            <a:picLocks noChangeAspect="1"/>
          </p:cNvPicPr>
          <p:nvPr/>
        </p:nvPicPr>
        <p:blipFill>
          <a:blip r:embed="rId2" cstate="print">
            <a:lum/>
          </a:blip>
          <a:stretch>
            <a:fillRect/>
          </a:stretch>
        </p:blipFill>
        <p:spPr>
          <a:xfrm>
            <a:off x="0" y="0"/>
            <a:ext cx="9144000" cy="6858000"/>
          </a:xfrm>
          <a:prstGeom prst="rect">
            <a:avLst/>
          </a:prstGeom>
        </p:spPr>
      </p:pic>
      <p:grpSp>
        <p:nvGrpSpPr>
          <p:cNvPr id="7" name="Group 7"/>
          <p:cNvGrpSpPr/>
          <p:nvPr/>
        </p:nvGrpSpPr>
        <p:grpSpPr>
          <a:xfrm>
            <a:off x="1172584" y="2887579"/>
            <a:ext cx="6779110" cy="923330"/>
            <a:chOff x="1172584" y="1381459"/>
            <a:chExt cx="6779110" cy="923330"/>
          </a:xfrm>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7412"/>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0" y="1204857"/>
            <a:ext cx="7754713" cy="1910716"/>
          </a:xfrm>
        </p:spPr>
        <p:txBody>
          <a:bodyPr anchor="b"/>
          <a:lstStyle>
            <a:lvl1pPr algn="ctr">
              <a:defRPr sz="5400" b="0" cap="none" baseline="0">
                <a:solidFill>
                  <a:schemeClr val="tx2"/>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699248" y="3767316"/>
            <a:ext cx="7734747" cy="15001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pPr/>
              <a:t>23.12.2012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slow" p14:dur="2500">
        <p14:reveal/>
      </p:transition>
    </mc:Choice>
    <mc:Fallback>
      <p:transition spd="slow">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4C71EC6-210F-42DE-9C53-41977AD35B3D}" type="datetimeFigureOut">
              <a:rPr lang="ru-RU" smtClean="0"/>
              <a:pPr/>
              <a:t>23.12.2012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
        <p:nvSpPr>
          <p:cNvPr id="12" name="Title 11"/>
          <p:cNvSpPr>
            <a:spLocks noGrp="1"/>
          </p:cNvSpPr>
          <p:nvPr>
            <p:ph type="title"/>
          </p:nvPr>
        </p:nvSpPr>
        <p:spPr/>
        <p:txBody>
          <a:bodyPr/>
          <a:lstStyle>
            <a:lvl1pPr>
              <a:defRPr>
                <a:solidFill>
                  <a:schemeClr val="tx2"/>
                </a:solidFill>
              </a:defRPr>
            </a:lvl1pPr>
          </a:lstStyle>
          <a:p>
            <a:r>
              <a:rPr lang="ru-RU" smtClean="0"/>
              <a:t>Образец заголовка</a:t>
            </a:r>
            <a:endParaRPr lang="en-US" dirty="0"/>
          </a:p>
        </p:txBody>
      </p:sp>
      <p:grpSp>
        <p:nvGrpSpPr>
          <p:cNvPr id="13" name="Group 12"/>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8" name="Content Placeholder 7"/>
          <p:cNvSpPr>
            <a:spLocks noGrp="1"/>
          </p:cNvSpPr>
          <p:nvPr>
            <p:ph sz="quarter" idx="13"/>
          </p:nvPr>
        </p:nvSpPr>
        <p:spPr>
          <a:xfrm>
            <a:off x="685800" y="2240280"/>
            <a:ext cx="3803904" cy="387705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0" name="Content Placeholder 9"/>
          <p:cNvSpPr>
            <a:spLocks noGrp="1"/>
          </p:cNvSpPr>
          <p:nvPr>
            <p:ph sz="quarter" idx="14"/>
          </p:nvPr>
        </p:nvSpPr>
        <p:spPr>
          <a:xfrm>
            <a:off x="4645151" y="2240280"/>
            <a:ext cx="3803904" cy="387705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mc:AlternateContent xmlns:mc="http://schemas.openxmlformats.org/markup-compatibility/2006">
    <mc:Choice xmlns="" xmlns:p14="http://schemas.microsoft.com/office/powerpoint/2010/main" Requires="p14">
      <p:transition spd="slow" p14:dur="2500">
        <p14:reveal/>
      </p:transition>
    </mc:Choice>
    <mc:Fallback>
      <p:transition spd="slow">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1051560" y="2240280"/>
            <a:ext cx="3442446"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02306" y="2240280"/>
            <a:ext cx="344728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pPr/>
              <a:t>23.12.2012</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pPr/>
              <a:t>‹#›</a:t>
            </a:fld>
            <a:endParaRPr lang="ru-RU"/>
          </a:p>
        </p:txBody>
      </p:sp>
      <p:grpSp>
        <p:nvGrpSpPr>
          <p:cNvPr id="14" name="Group 13"/>
          <p:cNvGrpSpPr/>
          <p:nvPr/>
        </p:nvGrpSpPr>
        <p:grpSpPr>
          <a:xfrm>
            <a:off x="1172584" y="1392217"/>
            <a:ext cx="6779110" cy="923330"/>
            <a:chOff x="1172584" y="1381459"/>
            <a:chExt cx="6779110" cy="923330"/>
          </a:xfrm>
        </p:grpSpPr>
        <p:sp>
          <p:nvSpPr>
            <p:cNvPr id="16" name="TextBox 15"/>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7" name="Straight Connector 16"/>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 xmlns:p14="http://schemas.microsoft.com/office/powerpoint/2010/main" Requires="p14">
      <p:transition spd="slow" p14:dur="2500">
        <p14:reveal/>
      </p:transition>
    </mc:Choice>
    <mc:Fallback>
      <p:transition spd="slow">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4C71EC6-210F-42DE-9C53-41977AD35B3D}" type="datetimeFigureOut">
              <a:rPr lang="ru-RU" smtClean="0"/>
              <a:pPr/>
              <a:t>23.12.2012</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pPr/>
              <a:t>‹#›</a:t>
            </a:fld>
            <a:endParaRPr lang="ru-RU"/>
          </a:p>
        </p:txBody>
      </p:sp>
      <p:grpSp>
        <p:nvGrpSpPr>
          <p:cNvPr id="10" name="Group 9"/>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 xmlns:p14="http://schemas.microsoft.com/office/powerpoint/2010/main" Requires="p14">
      <p:transition spd="slow" p14:dur="2500">
        <p14:reveal/>
      </p:transition>
    </mc:Choice>
    <mc:Fallback>
      <p:transition spd="slow">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pPr/>
              <a:t>23.12.2012</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mc:AlternateContent xmlns:mc="http://schemas.openxmlformats.org/markup-compatibility/2006">
    <mc:Choice xmlns="" xmlns:p14="http://schemas.microsoft.com/office/powerpoint/2010/main" Requires="p14">
      <p:transition spd="slow" p14:dur="2500">
        <p14:reveal/>
      </p:transition>
    </mc:Choice>
    <mc:Fallback>
      <p:transition spd="slow">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034579" y="1678195"/>
            <a:ext cx="3422483" cy="1886921"/>
          </a:xfrm>
        </p:spPr>
        <p:txBody>
          <a:bodyPr anchor="b"/>
          <a:lstStyle>
            <a:lvl1pPr algn="l">
              <a:defRPr sz="2800" b="0"/>
            </a:lvl1pPr>
          </a:lstStyle>
          <a:p>
            <a:r>
              <a:rPr lang="ru-RU" smtClean="0"/>
              <a:t>Образец заголовка</a:t>
            </a:r>
            <a:endParaRPr lang="en-US"/>
          </a:p>
        </p:txBody>
      </p:sp>
      <p:sp>
        <p:nvSpPr>
          <p:cNvPr id="3"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5034579" y="3603812"/>
            <a:ext cx="3411725"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pPr/>
              <a:t>23.12.2012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mc:AlternateContent xmlns:mc="http://schemas.openxmlformats.org/markup-compatibility/2006">
    <mc:Choice xmlns="" xmlns:p14="http://schemas.microsoft.com/office/powerpoint/2010/main" Requires="p14">
      <p:transition spd="slow" p14:dur="2500">
        <p14:reveal/>
      </p:transition>
    </mc:Choice>
    <mc:Fallback>
      <p:transition spd="slow">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731" y="4668818"/>
            <a:ext cx="7767021" cy="644729"/>
          </a:xfrm>
        </p:spPr>
        <p:txBody>
          <a:bodyPr anchor="b"/>
          <a:lstStyle>
            <a:lvl1pPr algn="ctr">
              <a:defRPr sz="2800" b="0"/>
            </a:lvl1pPr>
          </a:lstStyle>
          <a:p>
            <a:r>
              <a:rPr lang="ru-RU" smtClean="0"/>
              <a:t>Образец заголовка</a:t>
            </a:r>
            <a:endParaRPr lang="en-US"/>
          </a:p>
        </p:txBody>
      </p:sp>
      <p:sp>
        <p:nvSpPr>
          <p:cNvPr id="3"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88489" y="5324306"/>
            <a:ext cx="7756264"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pPr/>
              <a:t>23.12.2012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mc:AlternateContent xmlns:mc="http://schemas.openxmlformats.org/markup-compatibility/2006">
    <mc:Choice xmlns="" xmlns:p14="http://schemas.microsoft.com/office/powerpoint/2010/main" Requires="p14">
      <p:transition spd="slow" p14:dur="2500">
        <p14:reveal/>
      </p:transition>
    </mc:Choice>
    <mc:Fallback>
      <p:transition spd="slow">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pPr/>
              <a:t>23.12.2012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grpSp>
        <p:nvGrpSpPr>
          <p:cNvPr id="11" name="Group 10"/>
          <p:cNvGrpSpPr/>
          <p:nvPr/>
        </p:nvGrpSpPr>
        <p:grpSpPr>
          <a:xfrm>
            <a:off x="1172584" y="1392217"/>
            <a:ext cx="6779110" cy="923330"/>
            <a:chOff x="1172584" y="1381459"/>
            <a:chExt cx="6779110" cy="923330"/>
          </a:xfrm>
        </p:grpSpPr>
        <p:sp>
          <p:nvSpPr>
            <p:cNvPr id="15" name="TextBox 14"/>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6" name="Straight Connector 15"/>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 xmlns:p14="http://schemas.microsoft.com/office/powerpoint/2010/main" Requires="p14">
      <p:transition spd="slow" p14:dur="2500">
        <p14:reveal/>
      </p:transition>
    </mc:Choice>
    <mc:Fallback>
      <p:transition spd="slow">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6560" y="559398"/>
            <a:ext cx="1678193" cy="5566765"/>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88488" y="849854"/>
            <a:ext cx="5507917" cy="502382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pPr/>
              <a:t>23.12.2012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grpSp>
        <p:nvGrpSpPr>
          <p:cNvPr id="11" name="Group 10"/>
          <p:cNvGrpSpPr/>
          <p:nvPr/>
        </p:nvGrpSpPr>
        <p:grpSpPr>
          <a:xfrm rot="5400000">
            <a:off x="3909050" y="2880823"/>
            <a:ext cx="5480154" cy="923330"/>
            <a:chOff x="1815339" y="1381459"/>
            <a:chExt cx="5480154" cy="923330"/>
          </a:xfrm>
        </p:grpSpPr>
        <p:sp>
          <p:nvSpPr>
            <p:cNvPr id="12" name="TextBox 11"/>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3" name="Straight Connector 12"/>
            <p:cNvCxnSpPr/>
            <p:nvPr/>
          </p:nvCxnSpPr>
          <p:spPr>
            <a:xfrm flipH="1" flipV="1">
              <a:off x="1815339" y="1924709"/>
              <a:ext cx="2468880" cy="2505"/>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4826613" y="1927417"/>
              <a:ext cx="2468880"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 xmlns:p14="http://schemas.microsoft.com/office/powerpoint/2010/main" Requires="p14">
      <p:transition spd="slow" p14:dur="2500">
        <p14:reveal/>
      </p:transition>
    </mc:Choice>
    <mc:Fallback>
      <p:transition spd="slow">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88490" y="570156"/>
            <a:ext cx="7756263" cy="1054250"/>
          </a:xfrm>
          <a:prstGeom prst="rect">
            <a:avLst/>
          </a:prstGeom>
        </p:spPr>
        <p:txBody>
          <a:bodyPr vert="horz" lIns="91440" tIns="45720" rIns="91440" bIns="45720" rtlCol="0" anchor="ctr">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699247" y="2248347"/>
            <a:ext cx="7745505" cy="3877815"/>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360378" y="6161442"/>
            <a:ext cx="2133600" cy="365125"/>
          </a:xfrm>
          <a:prstGeom prst="rect">
            <a:avLst/>
          </a:prstGeom>
        </p:spPr>
        <p:txBody>
          <a:bodyPr vert="horz" lIns="91440" tIns="45720" rIns="91440" bIns="45720" rtlCol="0" anchor="ctr"/>
          <a:lstStyle>
            <a:lvl1pPr algn="l">
              <a:defRPr sz="1200">
                <a:solidFill>
                  <a:schemeClr val="tx2"/>
                </a:solidFill>
              </a:defRPr>
            </a:lvl1pPr>
          </a:lstStyle>
          <a:p>
            <a:fld id="{B4C71EC6-210F-42DE-9C53-41977AD35B3D}" type="datetimeFigureOut">
              <a:rPr lang="ru-RU" smtClean="0"/>
              <a:pPr/>
              <a:t>23.12.2012</a:t>
            </a:fld>
            <a:endParaRPr lang="ru-RU"/>
          </a:p>
        </p:txBody>
      </p:sp>
      <p:sp>
        <p:nvSpPr>
          <p:cNvPr id="5" name="Footer Placeholder 4"/>
          <p:cNvSpPr>
            <a:spLocks noGrp="1"/>
          </p:cNvSpPr>
          <p:nvPr>
            <p:ph type="ftr" sz="quarter" idx="3"/>
          </p:nvPr>
        </p:nvSpPr>
        <p:spPr>
          <a:xfrm>
            <a:off x="3124200" y="6161442"/>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ru-RU"/>
          </a:p>
        </p:txBody>
      </p:sp>
      <p:sp>
        <p:nvSpPr>
          <p:cNvPr id="6" name="Slide Number Placeholder 5"/>
          <p:cNvSpPr>
            <a:spLocks noGrp="1"/>
          </p:cNvSpPr>
          <p:nvPr>
            <p:ph type="sldNum" sz="quarter" idx="4"/>
          </p:nvPr>
        </p:nvSpPr>
        <p:spPr>
          <a:xfrm>
            <a:off x="6639264" y="6161442"/>
            <a:ext cx="2133600" cy="365125"/>
          </a:xfrm>
          <a:prstGeom prst="rect">
            <a:avLst/>
          </a:prstGeom>
        </p:spPr>
        <p:txBody>
          <a:bodyPr vert="horz" lIns="91440" tIns="45720" rIns="91440" bIns="45720" rtlCol="0" anchor="ctr"/>
          <a:lstStyle>
            <a:lvl1pPr algn="r">
              <a:defRPr sz="1200">
                <a:solidFill>
                  <a:schemeClr val="tx2"/>
                </a:solidFill>
              </a:defRPr>
            </a:lvl1pPr>
          </a:lstStyle>
          <a:p>
            <a:fld id="{B19B0651-EE4F-4900-A07F-96A6BFA9D0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mc:AlternateContent xmlns:mc="http://schemas.openxmlformats.org/markup-compatibility/2006">
    <mc:Choice xmlns="" xmlns:p14="http://schemas.microsoft.com/office/powerpoint/2010/main" Requires="p14">
      <p:transition spd="slow" p14:dur="2500">
        <p14:reveal/>
      </p:transition>
    </mc:Choice>
    <mc:Fallback>
      <p:transition spd="slow">
        <p:fade/>
      </p:transition>
    </mc:Fallback>
  </mc:AlternateContent>
  <p:timing>
    <p:tnLst>
      <p:par>
        <p:cTn id="1" dur="indefinite" restart="never" nodeType="tmRoot"/>
      </p:par>
    </p:tnLst>
  </p:timing>
  <p:txStyles>
    <p:titleStyle>
      <a:lvl1pPr algn="ctr" defTabSz="914400" rtl="0" eaLnBrk="1" latinLnBrk="0" hangingPunct="1">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p:cNvSpPr>
          <p:nvPr>
            <p:ph type="ctrTitle"/>
          </p:nvPr>
        </p:nvSpPr>
        <p:spPr>
          <a:xfrm>
            <a:off x="1187624" y="1988840"/>
            <a:ext cx="6773035" cy="1512168"/>
          </a:xfrm>
        </p:spPr>
        <p:txBody>
          <a:bodyPr>
            <a:normAutofit fontScale="90000"/>
          </a:bodyPr>
          <a:lstStyle/>
          <a:p>
            <a:r>
              <a:rPr lang="ru-RU" dirty="0" smtClean="0"/>
              <a:t/>
            </a:r>
            <a:br>
              <a:rPr lang="ru-RU" dirty="0" smtClean="0"/>
            </a:br>
            <a:r>
              <a:rPr lang="ru-RU" dirty="0" smtClean="0"/>
              <a:t>Рахманинов Сергей Васильевич.</a:t>
            </a:r>
            <a:endParaRPr lang="ru-RU" dirty="0"/>
          </a:p>
        </p:txBody>
      </p:sp>
      <p:sp>
        <p:nvSpPr>
          <p:cNvPr id="7" name="Подзаголовок 6"/>
          <p:cNvSpPr>
            <a:spLocks noGrp="1"/>
          </p:cNvSpPr>
          <p:nvPr>
            <p:ph type="subTitle" idx="1"/>
          </p:nvPr>
        </p:nvSpPr>
        <p:spPr>
          <a:xfrm>
            <a:off x="1403648" y="3789040"/>
            <a:ext cx="6400800" cy="1752600"/>
          </a:xfrm>
        </p:spPr>
        <p:txBody>
          <a:bodyPr>
            <a:normAutofit lnSpcReduction="10000"/>
          </a:bodyPr>
          <a:lstStyle/>
          <a:p>
            <a:r>
              <a:rPr lang="ru-RU" dirty="0" smtClean="0"/>
              <a:t>Автор: </a:t>
            </a:r>
            <a:r>
              <a:rPr lang="ru-RU" dirty="0" err="1" smtClean="0"/>
              <a:t>Каланда</a:t>
            </a:r>
            <a:r>
              <a:rPr lang="ru-RU" dirty="0" smtClean="0"/>
              <a:t> Сергей </a:t>
            </a:r>
          </a:p>
          <a:p>
            <a:r>
              <a:rPr lang="ru-RU" dirty="0" smtClean="0"/>
              <a:t>9а класс</a:t>
            </a:r>
          </a:p>
          <a:p>
            <a:r>
              <a:rPr lang="ru-RU" dirty="0" smtClean="0"/>
              <a:t>МБОУ СОШ </a:t>
            </a:r>
            <a:r>
              <a:rPr lang="ru-RU" dirty="0" smtClean="0"/>
              <a:t>№ 10 г.Новоалтайска</a:t>
            </a:r>
            <a:endParaRPr lang="ru-RU" dirty="0" smtClean="0"/>
          </a:p>
          <a:p>
            <a:r>
              <a:rPr lang="ru-RU" dirty="0" smtClean="0"/>
              <a:t>________________________________________</a:t>
            </a:r>
            <a:endParaRPr lang="ru-RU" dirty="0"/>
          </a:p>
        </p:txBody>
      </p:sp>
    </p:spTree>
    <p:extLst>
      <p:ext uri="{BB962C8B-B14F-4D97-AF65-F5344CB8AC3E}">
        <p14:creationId xmlns="" xmlns:p14="http://schemas.microsoft.com/office/powerpoint/2010/main" val="305484025"/>
      </p:ext>
    </p:extLst>
  </p:cSld>
  <p:clrMapOvr>
    <a:masterClrMapping/>
  </p:clrMapOvr>
  <mc:AlternateContent xmlns:mc="http://schemas.openxmlformats.org/markup-compatibility/2006">
    <mc:Choice xmlns="" xmlns:p14="http://schemas.microsoft.com/office/powerpoint/2010/main" Requires="p14">
      <p:transition spd="slow" p14:dur="2500">
        <p14:reveal/>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cstate="print">
            <a:extLst>
              <a:ext uri="{28A0092B-C50C-407E-A947-70E740481C1C}">
                <a14:useLocalDpi xmlns="" xmlns:a14="http://schemas.microsoft.com/office/drawing/2010/main" val="0"/>
              </a:ext>
            </a:extLst>
          </a:blip>
          <a:stretch>
            <a:fillRect/>
          </a:stretch>
        </p:blipFill>
        <p:spPr>
          <a:xfrm>
            <a:off x="5580112" y="2132856"/>
            <a:ext cx="3412824" cy="4504928"/>
          </a:xfrm>
        </p:spPr>
      </p:pic>
      <p:sp>
        <p:nvSpPr>
          <p:cNvPr id="3" name="Заголовок 2"/>
          <p:cNvSpPr>
            <a:spLocks noGrp="1"/>
          </p:cNvSpPr>
          <p:nvPr>
            <p:ph type="title"/>
          </p:nvPr>
        </p:nvSpPr>
        <p:spPr>
          <a:xfrm>
            <a:off x="467544" y="1772816"/>
            <a:ext cx="5040559" cy="1584176"/>
          </a:xfrm>
        </p:spPr>
        <p:txBody>
          <a:bodyPr>
            <a:normAutofit fontScale="90000"/>
          </a:bodyPr>
          <a:lstStyle/>
          <a:p>
            <a:r>
              <a:rPr lang="ru-RU" sz="2400" dirty="0"/>
              <a:t>Сергей Васильевич Рахманинов родился 1 апреля 1873 </a:t>
            </a:r>
            <a:r>
              <a:rPr lang="ru-RU" sz="2400" dirty="0" smtClean="0"/>
              <a:t>года.</a:t>
            </a:r>
            <a:r>
              <a:rPr lang="ru-RU" sz="2400" dirty="0"/>
              <a:t/>
            </a:r>
            <a:br>
              <a:rPr lang="ru-RU" sz="2400" dirty="0"/>
            </a:br>
            <a:r>
              <a:rPr lang="ru-RU" sz="2400" dirty="0"/>
              <a:t>Отец композитора, Василий Аркадьевич (1841―1916), происходил из дворян Тамбовской губернии. Семейное предание ведёт происхождение рода Рахманиновых от «внука молдавского господаря Стефана Великого» Василия, прозванного </a:t>
            </a:r>
            <a:r>
              <a:rPr lang="ru-RU" sz="2400" dirty="0" err="1"/>
              <a:t>Рахманиным</a:t>
            </a:r>
            <a:r>
              <a:rPr lang="ru-RU" sz="2400" dirty="0"/>
              <a:t>. Мать, Любовь Петровна (урождённая Бутакова) ― дочь директора Аракчеевского кадетского корпуса генерала П. И. Бутакова</a:t>
            </a:r>
            <a:r>
              <a:rPr lang="ru-RU" sz="2400" dirty="0" smtClean="0"/>
              <a:t>.</a:t>
            </a:r>
            <a:endParaRPr lang="ru-RU" sz="2800" dirty="0"/>
          </a:p>
        </p:txBody>
      </p:sp>
    </p:spTree>
    <p:extLst>
      <p:ext uri="{BB962C8B-B14F-4D97-AF65-F5344CB8AC3E}">
        <p14:creationId xmlns="" xmlns:p14="http://schemas.microsoft.com/office/powerpoint/2010/main" val="751987468"/>
      </p:ext>
    </p:extLst>
  </p:cSld>
  <p:clrMapOvr>
    <a:masterClrMapping/>
  </p:clrMapOvr>
  <mc:AlternateContent xmlns:mc="http://schemas.openxmlformats.org/markup-compatibility/2006">
    <mc:Choice xmlns="" xmlns:p14="http://schemas.microsoft.com/office/powerpoint/2010/main" Requires="p14">
      <p:transition spd="slow" p14:dur="2500">
        <p14:reveal/>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cstate="print">
            <a:extLst>
              <a:ext uri="{28A0092B-C50C-407E-A947-70E740481C1C}">
                <a14:useLocalDpi xmlns="" xmlns:a14="http://schemas.microsoft.com/office/drawing/2010/main" val="0"/>
              </a:ext>
            </a:extLst>
          </a:blip>
          <a:stretch>
            <a:fillRect/>
          </a:stretch>
        </p:blipFill>
        <p:spPr>
          <a:xfrm>
            <a:off x="6084168" y="2276872"/>
            <a:ext cx="2808312" cy="4298436"/>
          </a:xfrm>
        </p:spPr>
      </p:pic>
      <p:sp>
        <p:nvSpPr>
          <p:cNvPr id="3" name="Заголовок 2"/>
          <p:cNvSpPr>
            <a:spLocks noGrp="1"/>
          </p:cNvSpPr>
          <p:nvPr>
            <p:ph type="title"/>
          </p:nvPr>
        </p:nvSpPr>
        <p:spPr>
          <a:xfrm>
            <a:off x="0" y="1556792"/>
            <a:ext cx="7756263" cy="1054250"/>
          </a:xfrm>
        </p:spPr>
        <p:txBody>
          <a:bodyPr>
            <a:normAutofit fontScale="90000"/>
          </a:bodyPr>
          <a:lstStyle/>
          <a:p>
            <a:r>
              <a:rPr lang="ru-RU" sz="2400" dirty="0"/>
              <a:t>Интерес С. В. Рахманинова к музыке обнаружился в раннем детстве. Первые уроки игры на фортепиано дала ему мать, затем была приглашена учительница музыки А. Д. </a:t>
            </a:r>
            <a:r>
              <a:rPr lang="ru-RU" sz="2400" dirty="0" err="1"/>
              <a:t>Орнатская</a:t>
            </a:r>
            <a:r>
              <a:rPr lang="ru-RU" sz="2400" dirty="0"/>
              <a:t>. При её поддержке осенью 1882 года Рахманинов поступил на младшее отделение Санкт-Петербургской консерватории в класс В. В. </a:t>
            </a:r>
            <a:r>
              <a:rPr lang="ru-RU" sz="2400" dirty="0" err="1"/>
              <a:t>Демянского</a:t>
            </a:r>
            <a:r>
              <a:rPr lang="ru-RU" sz="2400" dirty="0"/>
              <a:t>[4][5]. Обучение в Петербургской консерватории шло плохо, так как Рахманинов часто прогуливал занятия, поэтому на семейном совете мальчика было решено перевести в Москву, и осенью 1885 года он был принят на третий курс младшего отделения Московской консерватории к профессору Н. С. Звереву</a:t>
            </a:r>
            <a:r>
              <a:rPr lang="ru-RU" sz="2000" dirty="0"/>
              <a:t>.</a:t>
            </a:r>
          </a:p>
        </p:txBody>
      </p:sp>
    </p:spTree>
    <p:extLst>
      <p:ext uri="{BB962C8B-B14F-4D97-AF65-F5344CB8AC3E}">
        <p14:creationId xmlns="" xmlns:p14="http://schemas.microsoft.com/office/powerpoint/2010/main" val="572964836"/>
      </p:ext>
    </p:extLst>
  </p:cSld>
  <p:clrMapOvr>
    <a:masterClrMapping/>
  </p:clrMapOvr>
  <mc:AlternateContent xmlns:mc="http://schemas.openxmlformats.org/markup-compatibility/2006">
    <mc:Choice xmlns="" xmlns:p14="http://schemas.microsoft.com/office/powerpoint/2010/main" Requires="p14">
      <p:transition spd="slow" p14:dur="2500">
        <p14:reveal/>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cstate="print">
            <a:extLst>
              <a:ext uri="{28A0092B-C50C-407E-A947-70E740481C1C}">
                <a14:useLocalDpi xmlns="" xmlns:a14="http://schemas.microsoft.com/office/drawing/2010/main" val="0"/>
              </a:ext>
            </a:extLst>
          </a:blip>
          <a:stretch>
            <a:fillRect/>
          </a:stretch>
        </p:blipFill>
        <p:spPr>
          <a:xfrm>
            <a:off x="1475656" y="2924944"/>
            <a:ext cx="6264696" cy="3767724"/>
          </a:xfrm>
        </p:spPr>
      </p:pic>
      <p:sp>
        <p:nvSpPr>
          <p:cNvPr id="3" name="Заголовок 2"/>
          <p:cNvSpPr>
            <a:spLocks noGrp="1"/>
          </p:cNvSpPr>
          <p:nvPr>
            <p:ph type="title"/>
          </p:nvPr>
        </p:nvSpPr>
        <p:spPr>
          <a:xfrm>
            <a:off x="179512" y="1052736"/>
            <a:ext cx="7756263" cy="1054250"/>
          </a:xfrm>
        </p:spPr>
        <p:txBody>
          <a:bodyPr/>
          <a:lstStyle/>
          <a:p>
            <a:r>
              <a:rPr lang="ru-RU" sz="2000" dirty="0"/>
              <a:t>Несколько лет провел Рахманинов в известном московском частном пансионе музыкального педагога Николая Зверева, воспитанником которого был также Александр Николаевич Скрябин и многие другие выдающиеся русские музыканты (Александр Ильич </a:t>
            </a:r>
            <a:r>
              <a:rPr lang="ru-RU" sz="2000" dirty="0" err="1"/>
              <a:t>Зилоти</a:t>
            </a:r>
            <a:r>
              <a:rPr lang="ru-RU" sz="2000" dirty="0"/>
              <a:t>, Константин Николаевич Игумнов, Арсений Николаевич Корещенко, Матвей Леонтьевич </a:t>
            </a:r>
            <a:r>
              <a:rPr lang="ru-RU" sz="2000" dirty="0" err="1"/>
              <a:t>Пресман</a:t>
            </a:r>
            <a:r>
              <a:rPr lang="ru-RU" sz="2000" dirty="0"/>
              <a:t> и </a:t>
            </a:r>
            <a:r>
              <a:rPr lang="ru-RU" sz="2000" dirty="0" err="1"/>
              <a:t>др</a:t>
            </a:r>
            <a:r>
              <a:rPr lang="ru-RU" sz="2000" dirty="0"/>
              <a:t>). Здесь в возрасте 13 лет Рахманинов был представлен Петру Ильичу Чайковскому, который позже принял большое участие в судьбе молодого музыканта.</a:t>
            </a:r>
          </a:p>
        </p:txBody>
      </p:sp>
    </p:spTree>
    <p:extLst>
      <p:ext uri="{BB962C8B-B14F-4D97-AF65-F5344CB8AC3E}">
        <p14:creationId xmlns="" xmlns:p14="http://schemas.microsoft.com/office/powerpoint/2010/main" val="699424814"/>
      </p:ext>
    </p:extLst>
  </p:cSld>
  <p:clrMapOvr>
    <a:masterClrMapping/>
  </p:clrMapOvr>
  <mc:AlternateContent xmlns:mc="http://schemas.openxmlformats.org/markup-compatibility/2006">
    <mc:Choice xmlns="" xmlns:p14="http://schemas.microsoft.com/office/powerpoint/2010/main" Requires="p14">
      <p:transition spd="slow" p14:dur="2500">
        <p14:reveal/>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1124744"/>
            <a:ext cx="7756263" cy="1054250"/>
          </a:xfrm>
        </p:spPr>
        <p:txBody>
          <a:bodyPr/>
          <a:lstStyle/>
          <a:p>
            <a:r>
              <a:rPr lang="ru-RU" sz="2400" dirty="0"/>
              <a:t>В возрасте 19 лет Рахманинов окончил консерваторию как пианист (у А. И. </a:t>
            </a:r>
            <a:r>
              <a:rPr lang="ru-RU" sz="2400" dirty="0" err="1"/>
              <a:t>Зилоти</a:t>
            </a:r>
            <a:r>
              <a:rPr lang="ru-RU" sz="2400" dirty="0"/>
              <a:t>) и как композитор с большой золотой медалью. К тому времени появилась его первая опера — «Алеко» (дипломная работа) по произведению А. С. Пушкина «Цыганы», первый фортепианный концерт, ряд романсов, пьесы для фортепиано, в том числе прелюдия до-диез минор, которая позднее стала одним из наиболее известных произведений Рахманинова.</a:t>
            </a:r>
          </a:p>
        </p:txBody>
      </p:sp>
      <p:pic>
        <p:nvPicPr>
          <p:cNvPr id="5" name="Объект 4"/>
          <p:cNvPicPr>
            <a:picLocks noGrp="1" noChangeAspect="1"/>
          </p:cNvPicPr>
          <p:nvPr>
            <p:ph sz="quarter" idx="13"/>
          </p:nvPr>
        </p:nvPicPr>
        <p:blipFill>
          <a:blip r:embed="rId2" cstate="print">
            <a:extLst>
              <a:ext uri="{28A0092B-C50C-407E-A947-70E740481C1C}">
                <a14:useLocalDpi xmlns="" xmlns:a14="http://schemas.microsoft.com/office/drawing/2010/main" val="0"/>
              </a:ext>
            </a:extLst>
          </a:blip>
          <a:stretch>
            <a:fillRect/>
          </a:stretch>
        </p:blipFill>
        <p:spPr>
          <a:xfrm>
            <a:off x="467544" y="3789040"/>
            <a:ext cx="3882733" cy="2436862"/>
          </a:xfrm>
        </p:spPr>
      </p:pic>
      <p:pic>
        <p:nvPicPr>
          <p:cNvPr id="3" name="Объект 2"/>
          <p:cNvPicPr>
            <a:picLocks noGrp="1" noChangeAspect="1"/>
          </p:cNvPicPr>
          <p:nvPr>
            <p:ph sz="quarter" idx="14"/>
          </p:nvPr>
        </p:nvPicPr>
        <p:blipFill>
          <a:blip r:embed="rId3" cstate="print">
            <a:extLst>
              <a:ext uri="{28A0092B-C50C-407E-A947-70E740481C1C}">
                <a14:useLocalDpi xmlns="" xmlns:a14="http://schemas.microsoft.com/office/drawing/2010/main" val="0"/>
              </a:ext>
            </a:extLst>
          </a:blip>
          <a:stretch>
            <a:fillRect/>
          </a:stretch>
        </p:blipFill>
        <p:spPr>
          <a:xfrm>
            <a:off x="4860032" y="3789040"/>
            <a:ext cx="3744415" cy="2448272"/>
          </a:xfrm>
        </p:spPr>
      </p:pic>
    </p:spTree>
    <p:extLst>
      <p:ext uri="{BB962C8B-B14F-4D97-AF65-F5344CB8AC3E}">
        <p14:creationId xmlns="" xmlns:p14="http://schemas.microsoft.com/office/powerpoint/2010/main" val="2661299422"/>
      </p:ext>
    </p:extLst>
  </p:cSld>
  <p:clrMapOvr>
    <a:masterClrMapping/>
  </p:clrMapOvr>
  <mc:AlternateContent xmlns:mc="http://schemas.openxmlformats.org/markup-compatibility/2006">
    <mc:Choice xmlns="" xmlns:p14="http://schemas.microsoft.com/office/powerpoint/2010/main" Requires="p14">
      <p:transition spd="slow" p14:dur="2500">
        <p14:reveal/>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cstate="print">
            <a:extLst>
              <a:ext uri="{28A0092B-C50C-407E-A947-70E740481C1C}">
                <a14:useLocalDpi xmlns="" xmlns:a14="http://schemas.microsoft.com/office/drawing/2010/main" val="0"/>
              </a:ext>
            </a:extLst>
          </a:blip>
          <a:stretch>
            <a:fillRect/>
          </a:stretch>
        </p:blipFill>
        <p:spPr>
          <a:xfrm>
            <a:off x="2267744" y="3717032"/>
            <a:ext cx="4680520" cy="2899959"/>
          </a:xfrm>
        </p:spPr>
      </p:pic>
      <p:sp>
        <p:nvSpPr>
          <p:cNvPr id="3" name="Заголовок 2"/>
          <p:cNvSpPr>
            <a:spLocks noGrp="1"/>
          </p:cNvSpPr>
          <p:nvPr>
            <p:ph type="title"/>
          </p:nvPr>
        </p:nvSpPr>
        <p:spPr>
          <a:xfrm>
            <a:off x="611560" y="1412776"/>
            <a:ext cx="7756263" cy="1054250"/>
          </a:xfrm>
        </p:spPr>
        <p:txBody>
          <a:bodyPr/>
          <a:lstStyle/>
          <a:p>
            <a:r>
              <a:rPr lang="ru-RU" sz="2000" dirty="0"/>
              <a:t>Рахманинов рано приобрёл известность как композитор, пианист и дирижёр. Однако его успешная карьера была прервана 15 марта 1897 года неудачной премьерой Первой симфонии (дирижёр — А. К. Глазунов), которая окончилась полным провалом как из-за некачественного исполнения, так и — главным образом — из-за новаторской сущности музыки. По мнению А. В. Оссовского, определённую роль сыграла неопытность Глазунова как руководителя оркестра во время репетиций[6]. Это событие послужило причиной серьёзной нервной болезни. В течение 1897—1901 годов Рахманинов не мог сочинять, и лишь помощь опытного психиатра, доктора Николая Даля, помогла ему выйти из кризиса.</a:t>
            </a:r>
          </a:p>
        </p:txBody>
      </p:sp>
    </p:spTree>
    <p:extLst>
      <p:ext uri="{BB962C8B-B14F-4D97-AF65-F5344CB8AC3E}">
        <p14:creationId xmlns="" xmlns:p14="http://schemas.microsoft.com/office/powerpoint/2010/main" val="19714945"/>
      </p:ext>
    </p:extLst>
  </p:cSld>
  <p:clrMapOvr>
    <a:masterClrMapping/>
  </p:clrMapOvr>
  <mc:AlternateContent xmlns:mc="http://schemas.openxmlformats.org/markup-compatibility/2006">
    <mc:Choice xmlns="" xmlns:p14="http://schemas.microsoft.com/office/powerpoint/2010/main" Requires="p14">
      <p:transition spd="slow" p14:dur="2500">
        <p14:reveal/>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cstate="print">
            <a:extLst>
              <a:ext uri="{28A0092B-C50C-407E-A947-70E740481C1C}">
                <a14:useLocalDpi xmlns="" xmlns:a14="http://schemas.microsoft.com/office/drawing/2010/main" val="0"/>
              </a:ext>
            </a:extLst>
          </a:blip>
          <a:stretch>
            <a:fillRect/>
          </a:stretch>
        </p:blipFill>
        <p:spPr>
          <a:xfrm>
            <a:off x="2051720" y="3501008"/>
            <a:ext cx="5040560" cy="3247283"/>
          </a:xfrm>
        </p:spPr>
      </p:pic>
      <p:sp>
        <p:nvSpPr>
          <p:cNvPr id="3" name="Заголовок 2"/>
          <p:cNvSpPr>
            <a:spLocks noGrp="1"/>
          </p:cNvSpPr>
          <p:nvPr>
            <p:ph type="title"/>
          </p:nvPr>
        </p:nvSpPr>
        <p:spPr>
          <a:xfrm>
            <a:off x="683568" y="1196752"/>
            <a:ext cx="7756263" cy="1054250"/>
          </a:xfrm>
        </p:spPr>
        <p:txBody>
          <a:bodyPr/>
          <a:lstStyle/>
          <a:p>
            <a:r>
              <a:rPr lang="ru-RU" sz="2400" dirty="0"/>
              <a:t>1 ноября 1918 года вместе с семьёй отплыл из Норвегии в Нью-Йорк. Вплоть до 1926 года не писал значительных произведений; творческий кризис, таким образом, продолжался около 10 лет. Лишь в 1926—1927 гг. появляются новые произведения: Четвёртый концерт и Три русские песни. В течение жизни за рубежом (1918—1943 гг.) Рахманинов создал всего 6 произведений, которые принадлежат к вершинам русской и мировой музыки</a:t>
            </a:r>
            <a:r>
              <a:rPr lang="ru-RU" sz="2000" dirty="0"/>
              <a:t>.</a:t>
            </a:r>
          </a:p>
        </p:txBody>
      </p:sp>
    </p:spTree>
    <p:extLst>
      <p:ext uri="{BB962C8B-B14F-4D97-AF65-F5344CB8AC3E}">
        <p14:creationId xmlns="" xmlns:p14="http://schemas.microsoft.com/office/powerpoint/2010/main" val="2854582565"/>
      </p:ext>
    </p:extLst>
  </p:cSld>
  <p:clrMapOvr>
    <a:masterClrMapping/>
  </p:clrMapOvr>
  <mc:AlternateContent xmlns:mc="http://schemas.openxmlformats.org/markup-compatibility/2006">
    <mc:Choice xmlns="" xmlns:p14="http://schemas.microsoft.com/office/powerpoint/2010/main" Requires="p14">
      <p:transition spd="slow" p14:dur="2500">
        <p14:reveal/>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cstate="print">
            <a:extLst>
              <a:ext uri="{28A0092B-C50C-407E-A947-70E740481C1C}">
                <a14:useLocalDpi xmlns="" xmlns:a14="http://schemas.microsoft.com/office/drawing/2010/main" val="0"/>
              </a:ext>
            </a:extLst>
          </a:blip>
          <a:stretch>
            <a:fillRect/>
          </a:stretch>
        </p:blipFill>
        <p:spPr>
          <a:xfrm>
            <a:off x="2267744" y="3933056"/>
            <a:ext cx="4464496" cy="2790310"/>
          </a:xfrm>
        </p:spPr>
      </p:pic>
      <p:sp>
        <p:nvSpPr>
          <p:cNvPr id="3" name="Заголовок 2"/>
          <p:cNvSpPr>
            <a:spLocks noGrp="1"/>
          </p:cNvSpPr>
          <p:nvPr>
            <p:ph type="title"/>
          </p:nvPr>
        </p:nvSpPr>
        <p:spPr>
          <a:xfrm>
            <a:off x="611560" y="1484784"/>
            <a:ext cx="7756263" cy="1054250"/>
          </a:xfrm>
        </p:spPr>
        <p:txBody>
          <a:bodyPr/>
          <a:lstStyle/>
          <a:p>
            <a:r>
              <a:rPr lang="ru-RU" sz="2000" dirty="0"/>
              <a:t>Местом постоянного жительства избрал США, много гастролировал в Америке и в Европе и вскоре был признан одним из величайших пианистов своей эпохи и крупнейшим дирижёром. В 1941 году закончил своё последнее произведение, многими признанное как величайшее его создание, — Симфонические танцы. В годы Великой Отечественной войны Рахманинов дал в США несколько концертов, весь денежный сбор от которых направил в фонд Красной армии. Денежный сбор от одного из своих концертов передал в Фонд обороны СССР со словами: «От одного из русских посильная помощь русскому народу в его борьбе с врагом. Хочу верить, верю в полную победу». Известно, что на деньги композитора был построен для нужд армии боевой самолёт.</a:t>
            </a:r>
          </a:p>
        </p:txBody>
      </p:sp>
    </p:spTree>
    <p:extLst>
      <p:ext uri="{BB962C8B-B14F-4D97-AF65-F5344CB8AC3E}">
        <p14:creationId xmlns="" xmlns:p14="http://schemas.microsoft.com/office/powerpoint/2010/main" val="1867824487"/>
      </p:ext>
    </p:extLst>
  </p:cSld>
  <p:clrMapOvr>
    <a:masterClrMapping/>
  </p:clrMapOvr>
  <mc:AlternateContent xmlns:mc="http://schemas.openxmlformats.org/markup-compatibility/2006">
    <mc:Choice xmlns="" xmlns:p14="http://schemas.microsoft.com/office/powerpoint/2010/main" Requires="p14">
      <p:transition spd="slow" p14:dur="2500">
        <p14:reveal/>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683568" y="1340768"/>
            <a:ext cx="7756263" cy="1054250"/>
          </a:xfrm>
        </p:spPr>
        <p:txBody>
          <a:bodyPr/>
          <a:lstStyle/>
          <a:p>
            <a:r>
              <a:rPr lang="ru-RU" sz="2400" dirty="0"/>
              <a:t>Последние годы Рахманинова были омрачены смертельной болезнью (меланома). Однако несмотря на это, он продолжал концертную деятельность, прекращённую лишь незадолго до смерти. По некоторым данным, Рахманинов ходил в советское посольство, хотел поехать на родину незадолго до смерти</a:t>
            </a:r>
            <a:r>
              <a:rPr lang="ru-RU" dirty="0"/>
              <a:t>.</a:t>
            </a:r>
          </a:p>
        </p:txBody>
      </p:sp>
      <p:pic>
        <p:nvPicPr>
          <p:cNvPr id="6" name="Объект 5"/>
          <p:cNvPicPr>
            <a:picLocks noGrp="1" noChangeAspect="1"/>
          </p:cNvPicPr>
          <p:nvPr>
            <p:ph idx="1"/>
          </p:nvPr>
        </p:nvPicPr>
        <p:blipFill>
          <a:blip r:embed="rId2" cstate="print">
            <a:extLst>
              <a:ext uri="{28A0092B-C50C-407E-A947-70E740481C1C}">
                <a14:useLocalDpi xmlns="" xmlns:a14="http://schemas.microsoft.com/office/drawing/2010/main" val="0"/>
              </a:ext>
            </a:extLst>
          </a:blip>
          <a:stretch>
            <a:fillRect/>
          </a:stretch>
        </p:blipFill>
        <p:spPr>
          <a:xfrm>
            <a:off x="2195736" y="3501008"/>
            <a:ext cx="4770530" cy="2935711"/>
          </a:xfrm>
        </p:spPr>
      </p:pic>
    </p:spTree>
    <p:extLst>
      <p:ext uri="{BB962C8B-B14F-4D97-AF65-F5344CB8AC3E}">
        <p14:creationId xmlns="" xmlns:p14="http://schemas.microsoft.com/office/powerpoint/2010/main" val="401413268"/>
      </p:ext>
    </p:extLst>
  </p:cSld>
  <p:clrMapOvr>
    <a:masterClrMapping/>
  </p:clrMapOvr>
  <mc:AlternateContent xmlns:mc="http://schemas.openxmlformats.org/markup-compatibility/2006">
    <mc:Choice xmlns="" xmlns:p14="http://schemas.microsoft.com/office/powerpoint/2010/main" Requires="p14">
      <p:transition spd="slow" p14:dur="2500">
        <p14:reveal/>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cstate="print">
            <a:extLst>
              <a:ext uri="{28A0092B-C50C-407E-A947-70E740481C1C}">
                <a14:useLocalDpi xmlns="" xmlns:a14="http://schemas.microsoft.com/office/drawing/2010/main" val="0"/>
              </a:ext>
            </a:extLst>
          </a:blip>
          <a:stretch>
            <a:fillRect/>
          </a:stretch>
        </p:blipFill>
        <p:spPr>
          <a:xfrm>
            <a:off x="2195736" y="2564904"/>
            <a:ext cx="4824536" cy="3618402"/>
          </a:xfrm>
        </p:spPr>
      </p:pic>
      <p:sp>
        <p:nvSpPr>
          <p:cNvPr id="3" name="Заголовок 2"/>
          <p:cNvSpPr>
            <a:spLocks noGrp="1"/>
          </p:cNvSpPr>
          <p:nvPr>
            <p:ph type="title"/>
          </p:nvPr>
        </p:nvSpPr>
        <p:spPr/>
        <p:txBody>
          <a:bodyPr/>
          <a:lstStyle/>
          <a:p>
            <a:r>
              <a:rPr lang="ru-RU" sz="2400" dirty="0"/>
              <a:t>Рахманинов умер 28 марта 1943 года в </a:t>
            </a:r>
            <a:r>
              <a:rPr lang="ru-RU" sz="2400" dirty="0" err="1"/>
              <a:t>Беверли-Хиллз</a:t>
            </a:r>
            <a:r>
              <a:rPr lang="ru-RU" sz="2400" dirty="0"/>
              <a:t>, штат Калифорния США, не дожив три дня до своего 70-го дня рождения. Похоронен на кладбище </a:t>
            </a:r>
            <a:r>
              <a:rPr lang="ru-RU" sz="2400" dirty="0" err="1"/>
              <a:t>Kensico</a:t>
            </a:r>
            <a:r>
              <a:rPr lang="ru-RU" sz="2400" dirty="0"/>
              <a:t> </a:t>
            </a:r>
            <a:r>
              <a:rPr lang="ru-RU" sz="2400" dirty="0" err="1"/>
              <a:t>Cemetery</a:t>
            </a:r>
            <a:r>
              <a:rPr lang="ru-RU" sz="2400" dirty="0"/>
              <a:t>.</a:t>
            </a:r>
          </a:p>
        </p:txBody>
      </p:sp>
    </p:spTree>
    <p:extLst>
      <p:ext uri="{BB962C8B-B14F-4D97-AF65-F5344CB8AC3E}">
        <p14:creationId xmlns="" xmlns:p14="http://schemas.microsoft.com/office/powerpoint/2010/main" val="1275582251"/>
      </p:ext>
    </p:extLst>
  </p:cSld>
  <p:clrMapOvr>
    <a:masterClrMapping/>
  </p:clrMapOvr>
  <mc:AlternateContent xmlns:mc="http://schemas.openxmlformats.org/markup-compatibility/2006">
    <mc:Choice xmlns="" xmlns:p14="http://schemas.microsoft.com/office/powerpoint/2010/main" Requires="p14">
      <p:transition spd="slow" p14:dur="2500">
        <p14:reveal/>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3356992"/>
            <a:ext cx="7756263" cy="1054250"/>
          </a:xfrm>
        </p:spPr>
        <p:txBody>
          <a:bodyPr/>
          <a:lstStyle/>
          <a:p>
            <a:r>
              <a:rPr lang="ru-RU" dirty="0" smtClean="0"/>
              <a:t>Источники информации</a:t>
            </a:r>
            <a:br>
              <a:rPr lang="ru-RU" dirty="0" smtClean="0"/>
            </a:br>
            <a:r>
              <a:rPr lang="ru-RU" dirty="0"/>
              <a:t/>
            </a:r>
            <a:br>
              <a:rPr lang="ru-RU" dirty="0"/>
            </a:br>
            <a:r>
              <a:rPr lang="ru-RU" dirty="0" smtClean="0"/>
              <a:t/>
            </a:r>
            <a:br>
              <a:rPr lang="ru-RU" dirty="0" smtClean="0"/>
            </a:br>
            <a:r>
              <a:rPr lang="en-US" dirty="0"/>
              <a:t>wikipedia.org</a:t>
            </a:r>
            <a:br>
              <a:rPr lang="en-US" dirty="0"/>
            </a:br>
            <a:r>
              <a:rPr lang="ru-RU" dirty="0"/>
              <a:t/>
            </a:r>
            <a:br>
              <a:rPr lang="ru-RU" dirty="0"/>
            </a:br>
            <a:r>
              <a:rPr lang="ru-RU" dirty="0" smtClean="0"/>
              <a:t/>
            </a:r>
            <a:br>
              <a:rPr lang="ru-RU" dirty="0" smtClean="0"/>
            </a:br>
            <a:endParaRPr lang="ru-RU" dirty="0"/>
          </a:p>
        </p:txBody>
      </p:sp>
    </p:spTree>
    <p:extLst>
      <p:ext uri="{BB962C8B-B14F-4D97-AF65-F5344CB8AC3E}">
        <p14:creationId xmlns="" xmlns:p14="http://schemas.microsoft.com/office/powerpoint/2010/main" val="3036673687"/>
      </p:ext>
    </p:extLst>
  </p:cSld>
  <p:clrMapOvr>
    <a:masterClrMapping/>
  </p:clrMapOvr>
  <mc:AlternateContent xmlns:mc="http://schemas.openxmlformats.org/markup-compatibility/2006">
    <mc:Choice xmlns="" xmlns:p14="http://schemas.microsoft.com/office/powerpoint/2010/main" Requires="p14">
      <p:transition spd="slow" p14:dur="2500">
        <p14:reveal/>
      </p:transition>
    </mc:Choice>
    <mc:Fallback>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вердый переплет">
  <a:themeElements>
    <a:clrScheme name="Твердый переплет">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Твердый переплет">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Твердый переплет">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Hardcover</Template>
  <TotalTime>142</TotalTime>
  <Words>646</Words>
  <Application>Microsoft Office PowerPoint</Application>
  <PresentationFormat>Экран (4:3)</PresentationFormat>
  <Paragraphs>15</Paragraphs>
  <Slides>11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11</vt:i4>
      </vt:variant>
    </vt:vector>
  </HeadingPairs>
  <TitlesOfParts>
    <vt:vector size="12" baseType="lpstr">
      <vt:lpstr>Твердый переплет</vt:lpstr>
      <vt:lpstr> Рахманинов Сергей Васильевич.</vt:lpstr>
      <vt:lpstr>Сергей Васильевич Рахманинов родился 1 апреля 1873 года. Отец композитора, Василий Аркадьевич (1841―1916), происходил из дворян Тамбовской губернии. Семейное предание ведёт происхождение рода Рахманиновых от «внука молдавского господаря Стефана Великого» Василия, прозванного Рахманиным. Мать, Любовь Петровна (урождённая Бутакова) ― дочь директора Аракчеевского кадетского корпуса генерала П. И. Бутакова.</vt:lpstr>
      <vt:lpstr>Интерес С. В. Рахманинова к музыке обнаружился в раннем детстве. Первые уроки игры на фортепиано дала ему мать, затем была приглашена учительница музыки А. Д. Орнатская. При её поддержке осенью 1882 года Рахманинов поступил на младшее отделение Санкт-Петербургской консерватории в класс В. В. Демянского[4][5]. Обучение в Петербургской консерватории шло плохо, так как Рахманинов часто прогуливал занятия, поэтому на семейном совете мальчика было решено перевести в Москву, и осенью 1885 года он был принят на третий курс младшего отделения Московской консерватории к профессору Н. С. Звереву.</vt:lpstr>
      <vt:lpstr>Несколько лет провел Рахманинов в известном московском частном пансионе музыкального педагога Николая Зверева, воспитанником которого был также Александр Николаевич Скрябин и многие другие выдающиеся русские музыканты (Александр Ильич Зилоти, Константин Николаевич Игумнов, Арсений Николаевич Корещенко, Матвей Леонтьевич Пресман и др). Здесь в возрасте 13 лет Рахманинов был представлен Петру Ильичу Чайковскому, который позже принял большое участие в судьбе молодого музыканта.</vt:lpstr>
      <vt:lpstr>В возрасте 19 лет Рахманинов окончил консерваторию как пианист (у А. И. Зилоти) и как композитор с большой золотой медалью. К тому времени появилась его первая опера — «Алеко» (дипломная работа) по произведению А. С. Пушкина «Цыганы», первый фортепианный концерт, ряд романсов, пьесы для фортепиано, в том числе прелюдия до-диез минор, которая позднее стала одним из наиболее известных произведений Рахманинова.</vt:lpstr>
      <vt:lpstr>Рахманинов рано приобрёл известность как композитор, пианист и дирижёр. Однако его успешная карьера была прервана 15 марта 1897 года неудачной премьерой Первой симфонии (дирижёр — А. К. Глазунов), которая окончилась полным провалом как из-за некачественного исполнения, так и — главным образом — из-за новаторской сущности музыки. По мнению А. В. Оссовского, определённую роль сыграла неопытность Глазунова как руководителя оркестра во время репетиций[6]. Это событие послужило причиной серьёзной нервной болезни. В течение 1897—1901 годов Рахманинов не мог сочинять, и лишь помощь опытного психиатра, доктора Николая Даля, помогла ему выйти из кризиса.</vt:lpstr>
      <vt:lpstr>1 ноября 1918 года вместе с семьёй отплыл из Норвегии в Нью-Йорк. Вплоть до 1926 года не писал значительных произведений; творческий кризис, таким образом, продолжался около 10 лет. Лишь в 1926—1927 гг. появляются новые произведения: Четвёртый концерт и Три русские песни. В течение жизни за рубежом (1918—1943 гг.) Рахманинов создал всего 6 произведений, которые принадлежат к вершинам русской и мировой музыки.</vt:lpstr>
      <vt:lpstr>Местом постоянного жительства избрал США, много гастролировал в Америке и в Европе и вскоре был признан одним из величайших пианистов своей эпохи и крупнейшим дирижёром. В 1941 году закончил своё последнее произведение, многими признанное как величайшее его создание, — Симфонические танцы. В годы Великой Отечественной войны Рахманинов дал в США несколько концертов, весь денежный сбор от которых направил в фонд Красной армии. Денежный сбор от одного из своих концертов передал в Фонд обороны СССР со словами: «От одного из русских посильная помощь русскому народу в его борьбе с врагом. Хочу верить, верю в полную победу». Известно, что на деньги композитора был построен для нужд армии боевой самолёт.</vt:lpstr>
      <vt:lpstr>Последние годы Рахманинова были омрачены смертельной болезнью (меланома). Однако несмотря на это, он продолжал концертную деятельность, прекращённую лишь незадолго до смерти. По некоторым данным, Рахманинов ходил в советское посольство, хотел поехать на родину незадолго до смерти.</vt:lpstr>
      <vt:lpstr>Рахманинов умер 28 марта 1943 года в Беверли-Хиллз, штат Калифорния США, не дожив три дня до своего 70-го дня рождения. Похоронен на кладбище Kensico Cemetery.</vt:lpstr>
      <vt:lpstr>Источники информации   wikipedia.org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Сергей</dc:creator>
  <cp:lastModifiedBy>User</cp:lastModifiedBy>
  <cp:revision>17</cp:revision>
  <dcterms:created xsi:type="dcterms:W3CDTF">2012-11-16T02:47:42Z</dcterms:created>
  <dcterms:modified xsi:type="dcterms:W3CDTF">2012-12-23T18:15:12Z</dcterms:modified>
</cp:coreProperties>
</file>