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av" ContentType="audio/wav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88" r:id="rId2"/>
    <p:sldId id="257" r:id="rId3"/>
    <p:sldId id="258" r:id="rId4"/>
    <p:sldId id="259" r:id="rId5"/>
    <p:sldId id="256" r:id="rId6"/>
    <p:sldId id="269" r:id="rId7"/>
    <p:sldId id="290" r:id="rId8"/>
    <p:sldId id="312" r:id="rId9"/>
    <p:sldId id="291" r:id="rId10"/>
    <p:sldId id="292" r:id="rId11"/>
    <p:sldId id="293" r:id="rId12"/>
    <p:sldId id="294" r:id="rId13"/>
    <p:sldId id="295" r:id="rId14"/>
    <p:sldId id="296" r:id="rId15"/>
    <p:sldId id="297" r:id="rId16"/>
    <p:sldId id="298" r:id="rId17"/>
    <p:sldId id="299" r:id="rId18"/>
    <p:sldId id="300" r:id="rId19"/>
    <p:sldId id="301" r:id="rId20"/>
    <p:sldId id="302" r:id="rId21"/>
    <p:sldId id="303" r:id="rId22"/>
    <p:sldId id="304" r:id="rId23"/>
    <p:sldId id="313" r:id="rId24"/>
    <p:sldId id="307" r:id="rId25"/>
    <p:sldId id="306" r:id="rId26"/>
    <p:sldId id="309" r:id="rId27"/>
    <p:sldId id="308" r:id="rId28"/>
    <p:sldId id="310" r:id="rId29"/>
    <p:sldId id="311" r:id="rId3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1386" y="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8CE02B-D42F-4E7C-B166-057EE8629E9C}" type="datetimeFigureOut">
              <a:rPr lang="ru-RU" smtClean="0"/>
              <a:t>17.05.2016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7E93EB-F847-427C-A5BE-35834FA2BCE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70960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8CE02B-D42F-4E7C-B166-057EE8629E9C}" type="datetimeFigureOut">
              <a:rPr lang="ru-RU" smtClean="0"/>
              <a:t>17.05.2016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7E93EB-F847-427C-A5BE-35834FA2BCE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129010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8CE02B-D42F-4E7C-B166-057EE8629E9C}" type="datetimeFigureOut">
              <a:rPr lang="ru-RU" smtClean="0"/>
              <a:t>17.05.2016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7E93EB-F847-427C-A5BE-35834FA2BCE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007457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8CE02B-D42F-4E7C-B166-057EE8629E9C}" type="datetimeFigureOut">
              <a:rPr lang="ru-RU" smtClean="0"/>
              <a:t>17.05.2016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7E93EB-F847-427C-A5BE-35834FA2BCE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129969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8CE02B-D42F-4E7C-B166-057EE8629E9C}" type="datetimeFigureOut">
              <a:rPr lang="ru-RU" smtClean="0"/>
              <a:t>17.05.2016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7E93EB-F847-427C-A5BE-35834FA2BCE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346191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8CE02B-D42F-4E7C-B166-057EE8629E9C}" type="datetimeFigureOut">
              <a:rPr lang="ru-RU" smtClean="0"/>
              <a:t>17.05.2016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7E93EB-F847-427C-A5BE-35834FA2BCE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544551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8CE02B-D42F-4E7C-B166-057EE8629E9C}" type="datetimeFigureOut">
              <a:rPr lang="ru-RU" smtClean="0"/>
              <a:t>17.05.2016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7E93EB-F847-427C-A5BE-35834FA2BCE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817330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8CE02B-D42F-4E7C-B166-057EE8629E9C}" type="datetimeFigureOut">
              <a:rPr lang="ru-RU" smtClean="0"/>
              <a:t>17.05.2016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7E93EB-F847-427C-A5BE-35834FA2BCE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376433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8CE02B-D42F-4E7C-B166-057EE8629E9C}" type="datetimeFigureOut">
              <a:rPr lang="ru-RU" smtClean="0"/>
              <a:t>17.05.2016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7E93EB-F847-427C-A5BE-35834FA2BCE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809110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8CE02B-D42F-4E7C-B166-057EE8629E9C}" type="datetimeFigureOut">
              <a:rPr lang="ru-RU" smtClean="0"/>
              <a:t>17.05.2016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7E93EB-F847-427C-A5BE-35834FA2BCE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87758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8CE02B-D42F-4E7C-B166-057EE8629E9C}" type="datetimeFigureOut">
              <a:rPr lang="ru-RU" smtClean="0"/>
              <a:t>17.05.2016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7E93EB-F847-427C-A5BE-35834FA2BCE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472308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58CE02B-D42F-4E7C-B166-057EE8629E9C}" type="datetimeFigureOut">
              <a:rPr lang="ru-RU" smtClean="0"/>
              <a:t>17.05.2016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37E93EB-F847-427C-A5BE-35834FA2BCE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017595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gif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gif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audio" Target="../media/audio3.wav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audio" Target="../media/audio3.wav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audio" Target="../media/audio3.wav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audio" Target="../media/audio3.wav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gif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gif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gif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gif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gif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4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gif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Тема: Тип </a:t>
            </a:r>
            <a:r>
              <a:rPr lang="ru-RU" dirty="0" err="1" smtClean="0"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Кишечнполостные</a:t>
            </a:r>
            <a:endParaRPr lang="ru-RU" dirty="0">
              <a:effectLst>
                <a:glow rad="228600">
                  <a:schemeClr val="accent2">
                    <a:satMod val="175000"/>
                    <a:alpha val="40000"/>
                  </a:schemeClr>
                </a:glow>
              </a:effectLst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 smtClean="0">
                <a:solidFill>
                  <a:schemeClr val="tx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</a:rPr>
              <a:t>Учитель биологии: Ермаханова А.О</a:t>
            </a:r>
            <a:endParaRPr lang="ru-RU" dirty="0">
              <a:solidFill>
                <a:schemeClr val="tx1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523886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 idx="4294967295"/>
          </p:nvPr>
        </p:nvSpPr>
        <p:spPr>
          <a:xfrm>
            <a:off x="0" y="1"/>
            <a:ext cx="9036496" cy="6309320"/>
          </a:xfrm>
        </p:spPr>
        <p:txBody>
          <a:bodyPr>
            <a:noAutofit/>
          </a:bodyPr>
          <a:lstStyle/>
          <a:p>
            <a:r>
              <a:rPr lang="ru-RU" sz="3600" dirty="0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rgbClr val="002060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</a:rPr>
              <a:t>Добрый день дорогие друзья,</a:t>
            </a:r>
            <a:r>
              <a:rPr lang="ru-RU" sz="3600" dirty="0" smtClean="0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rgbClr val="002060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</a:rPr>
              <a:t/>
            </a:r>
            <a:br>
              <a:rPr lang="ru-RU" sz="3600" dirty="0" smtClean="0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rgbClr val="002060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</a:rPr>
            </a:br>
            <a:r>
              <a:rPr lang="ru-RU" sz="3600" dirty="0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rgbClr val="002060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</a:rPr>
              <a:t>Мы с вами долго ждали этого дня,</a:t>
            </a:r>
            <a:r>
              <a:rPr lang="ru-RU" sz="3600" dirty="0" smtClean="0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rgbClr val="002060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</a:rPr>
              <a:t/>
            </a:r>
            <a:br>
              <a:rPr lang="ru-RU" sz="3600" dirty="0" smtClean="0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rgbClr val="002060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</a:rPr>
            </a:br>
            <a:r>
              <a:rPr lang="ru-RU" sz="3600" dirty="0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rgbClr val="002060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</a:rPr>
              <a:t>Пора отправляться нам в дальний путь,</a:t>
            </a:r>
            <a:r>
              <a:rPr lang="ru-RU" sz="3600" dirty="0" smtClean="0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rgbClr val="002060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</a:rPr>
              <a:t/>
            </a:r>
            <a:br>
              <a:rPr lang="ru-RU" sz="3600" dirty="0" smtClean="0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rgbClr val="002060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</a:rPr>
            </a:br>
            <a:r>
              <a:rPr lang="ru-RU" sz="3600" dirty="0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rgbClr val="002060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</a:rPr>
              <a:t>Своими знаниями в стране Кишечнополостных блеснуть!</a:t>
            </a:r>
            <a:r>
              <a:rPr lang="ru-RU" sz="3600" dirty="0" smtClean="0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rgbClr val="002060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</a:rPr>
              <a:t/>
            </a:r>
            <a:br>
              <a:rPr lang="ru-RU" sz="3600" dirty="0" smtClean="0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rgbClr val="002060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</a:rPr>
            </a:br>
            <a:r>
              <a:rPr lang="ru-RU" sz="3600" dirty="0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rgbClr val="002060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</a:rPr>
              <a:t>Хватит нам с вами на месте стоять,</a:t>
            </a:r>
            <a:r>
              <a:rPr lang="ru-RU" sz="3600" dirty="0" smtClean="0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rgbClr val="002060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</a:rPr>
              <a:t/>
            </a:r>
            <a:br>
              <a:rPr lang="ru-RU" sz="3600" dirty="0" smtClean="0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rgbClr val="002060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</a:rPr>
            </a:br>
            <a:r>
              <a:rPr lang="ru-RU" sz="3600" dirty="0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rgbClr val="002060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</a:rPr>
              <a:t>Пора свою мечту в реальность осуществлять,</a:t>
            </a:r>
            <a:r>
              <a:rPr lang="ru-RU" sz="3600" dirty="0" smtClean="0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rgbClr val="002060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</a:rPr>
              <a:t/>
            </a:r>
            <a:br>
              <a:rPr lang="ru-RU" sz="3600" dirty="0" smtClean="0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rgbClr val="002060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</a:rPr>
            </a:br>
            <a:r>
              <a:rPr lang="ru-RU" sz="3600" dirty="0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rgbClr val="002060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</a:rPr>
              <a:t>А мечта наша с вами посетить:</a:t>
            </a:r>
            <a:r>
              <a:rPr lang="ru-RU" sz="3600" dirty="0" smtClean="0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rgbClr val="002060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</a:rPr>
              <a:t/>
            </a:r>
            <a:br>
              <a:rPr lang="ru-RU" sz="3600" dirty="0" smtClean="0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rgbClr val="002060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</a:rPr>
            </a:br>
            <a:r>
              <a:rPr lang="ru-RU" sz="3600" dirty="0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rgbClr val="002060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</a:rPr>
              <a:t>Страну Кишечнополостных!</a:t>
            </a:r>
          </a:p>
        </p:txBody>
      </p:sp>
      <p:pic>
        <p:nvPicPr>
          <p:cNvPr id="3074" name="Picture 2" descr="http://file.mobilmusic.ru/14/db/e5/1020989.gif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3370" y="4938388"/>
            <a:ext cx="1458416" cy="19445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092528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4" presetClass="emph" presetSubtype="0" fill="hold" grpId="1" nodeType="clickEffect">
                                  <p:stCondLst>
                                    <p:cond delay="2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11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12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3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4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5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4294967295"/>
          </p:nvPr>
        </p:nvSpPr>
        <p:spPr>
          <a:xfrm>
            <a:off x="0" y="3886200"/>
            <a:ext cx="6400800" cy="1752600"/>
          </a:xfrm>
        </p:spPr>
        <p:txBody>
          <a:bodyPr/>
          <a:lstStyle/>
          <a:p>
            <a:endParaRPr lang="ru-RU" dirty="0">
              <a:solidFill>
                <a:schemeClr val="tx1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</a:effectLst>
            </a:endParaRPr>
          </a:p>
        </p:txBody>
      </p:sp>
      <p:pic>
        <p:nvPicPr>
          <p:cNvPr id="2052" name="Picture 4" descr="http://tana.ucoz.ru/_ld/31/55744603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80528" y="34270"/>
            <a:ext cx="9324528" cy="68237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http://animals-wild.ru/uploads/posts/2015-04/1430075815_380px-0005-016-2.-vodnaja-sreda-ryby-molljuski-vodorosli-kity-meduzy-i-dr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16296" y="-15011"/>
            <a:ext cx="9269660" cy="69222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http://img1.liveinternet.ru/images/attach/c/5/88/398/88398437_1339942258_ognennaya__meduza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16296" y="34270"/>
            <a:ext cx="9293746" cy="68237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092528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57200" y="274637"/>
            <a:ext cx="8229600" cy="4311217"/>
          </a:xfrm>
        </p:spPr>
        <p:txBody>
          <a:bodyPr>
            <a:normAutofit/>
          </a:bodyPr>
          <a:lstStyle/>
          <a:p>
            <a:r>
              <a:rPr lang="ru-RU" b="1" dirty="0" smtClean="0">
                <a:solidFill>
                  <a:srgbClr val="002060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Задачи урока: обобщить и систематизировать знания и умения учащихся по теме «Кишечнополостные»</a:t>
            </a:r>
            <a:endParaRPr lang="ru-RU" b="1" dirty="0">
              <a:solidFill>
                <a:srgbClr val="002060"/>
              </a:solidFill>
            </a:endParaRPr>
          </a:p>
        </p:txBody>
      </p:sp>
      <p:pic>
        <p:nvPicPr>
          <p:cNvPr id="4104" name="Picture 8" descr="http://4.bp.blogspot.com/-waE1ZZ_Dlyk/Uq9gfTb42rI/AAAAAAAAkGw/Ic-0Pmq7HU4/s1600/christmas_bell.gif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61205" y="3717032"/>
            <a:ext cx="4113789" cy="34438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092528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repeatCount="4000" fill="remove" nodeType="withEffect">
                                  <p:stCondLst>
                                    <p:cond delay="8100"/>
                                  </p:stCondLst>
                                  <p:childTnLst>
                                    <p:animRot by="120000">
                                      <p:cBhvr>
                                        <p:cTn id="6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1000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410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1000" fill="hold">
                                          <p:stCondLst>
                                            <p:cond delay="2000"/>
                                          </p:stCondLst>
                                        </p:cTn>
                                        <p:tgtEl>
                                          <p:spTgt spid="410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1000" fill="hold">
                                          <p:stCondLst>
                                            <p:cond delay="3000"/>
                                          </p:stCondLst>
                                        </p:cTn>
                                        <p:tgtEl>
                                          <p:spTgt spid="410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1000" fill="hold">
                                          <p:stCondLst>
                                            <p:cond delay="4000"/>
                                          </p:stCondLst>
                                        </p:cTn>
                                        <p:tgtEl>
                                          <p:spTgt spid="410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1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4" dur="500" fill="hold"/>
                                        <p:tgtEl>
                                          <p:spTgt spid="410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5" dur="500" fill="hold"/>
                                        <p:tgtEl>
                                          <p:spTgt spid="410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6" dur="500" fill="hold"/>
                                        <p:tgtEl>
                                          <p:spTgt spid="4104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17" dur="500" fill="hold"/>
                                        <p:tgtEl>
                                          <p:spTgt spid="410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>
              <a:effectLst>
                <a:glow rad="228600">
                  <a:schemeClr val="accent2">
                    <a:satMod val="175000"/>
                    <a:alpha val="40000"/>
                  </a:schemeClr>
                </a:glow>
              </a:effectLst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 err="1" smtClean="0">
                <a:solidFill>
                  <a:schemeClr val="tx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</a:rPr>
              <a:t>авмавмавмав</a:t>
            </a:r>
            <a:endParaRPr lang="ru-RU" dirty="0">
              <a:solidFill>
                <a:schemeClr val="tx1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</a:effectLst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278085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 idx="4294967295"/>
          </p:nvPr>
        </p:nvSpPr>
        <p:spPr>
          <a:xfrm>
            <a:off x="0" y="476672"/>
            <a:ext cx="9144000" cy="3123778"/>
          </a:xfrm>
        </p:spPr>
        <p:txBody>
          <a:bodyPr>
            <a:normAutofit fontScale="90000"/>
          </a:bodyPr>
          <a:lstStyle/>
          <a:p>
            <a:pPr algn="r"/>
            <a:r>
              <a:rPr lang="ru-RU" b="1" dirty="0"/>
              <a:t>1 станция “Пан или пропал”</a:t>
            </a:r>
            <a:br>
              <a:rPr lang="ru-RU" b="1" dirty="0"/>
            </a:br>
            <a:r>
              <a:rPr lang="ru-RU" i="1" dirty="0" smtClean="0"/>
              <a:t>Если </a:t>
            </a:r>
            <a:r>
              <a:rPr lang="ru-RU" i="1" dirty="0"/>
              <a:t>угадаешь - пан,</a:t>
            </a:r>
            <a:br>
              <a:rPr lang="ru-RU" i="1" dirty="0"/>
            </a:br>
            <a:r>
              <a:rPr lang="ru-RU" i="1" dirty="0"/>
              <a:t>Ну а если нет, то ты пропал!</a:t>
            </a:r>
            <a:br>
              <a:rPr lang="ru-RU" i="1" dirty="0"/>
            </a:br>
            <a:r>
              <a:rPr lang="ru-RU" i="1" dirty="0"/>
              <a:t>Как можно больше правильных ответов назовите,</a:t>
            </a:r>
            <a:br>
              <a:rPr lang="ru-RU" i="1" dirty="0"/>
            </a:br>
            <a:r>
              <a:rPr lang="ru-RU" i="1" dirty="0"/>
              <a:t>Своими знаниями блесните!</a:t>
            </a:r>
            <a:br>
              <a:rPr lang="ru-RU" i="1" dirty="0"/>
            </a:br>
            <a:r>
              <a:rPr lang="ru-RU" i="1" dirty="0" smtClean="0"/>
              <a:t>(</a:t>
            </a:r>
            <a:r>
              <a:rPr lang="ru-RU" b="1" i="1" dirty="0" smtClean="0"/>
              <a:t>1 балл)</a:t>
            </a:r>
            <a:endParaRPr lang="ru-RU" dirty="0">
              <a:effectLst>
                <a:glow rad="228600">
                  <a:schemeClr val="accent2">
                    <a:satMod val="175000"/>
                    <a:alpha val="40000"/>
                  </a:schemeClr>
                </a:glow>
              </a:effectLst>
            </a:endParaRPr>
          </a:p>
        </p:txBody>
      </p:sp>
      <p:pic>
        <p:nvPicPr>
          <p:cNvPr id="8194" name="Picture 2" descr="http://ov4innikov.ucoz.ru/animazii/po4kovanie_gidri.gif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5024" y="3600974"/>
            <a:ext cx="4316602" cy="32374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092528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 idx="4294967295"/>
          </p:nvPr>
        </p:nvSpPr>
        <p:spPr>
          <a:xfrm>
            <a:off x="0" y="0"/>
            <a:ext cx="9144000" cy="908720"/>
          </a:xfrm>
        </p:spPr>
        <p:txBody>
          <a:bodyPr>
            <a:normAutofit fontScale="90000"/>
          </a:bodyPr>
          <a:lstStyle/>
          <a:p>
            <a:r>
              <a:rPr lang="ru-RU" sz="3600" dirty="0"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</a:rPr>
              <a:t>Имеют эктодерму, энтодерму и неклеточную мезоглею. </a:t>
            </a:r>
            <a:endParaRPr lang="ru-RU" sz="1800" dirty="0">
              <a:effectLst>
                <a:glow rad="228600">
                  <a:schemeClr val="accent3">
                    <a:satMod val="175000"/>
                    <a:alpha val="40000"/>
                  </a:schemeClr>
                </a:glow>
              </a:effectLst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47142" y="908720"/>
            <a:ext cx="653447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800" dirty="0" smtClean="0"/>
              <a:t>Да</a:t>
            </a:r>
            <a:endParaRPr lang="ru-RU" sz="4800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179512" y="1997839"/>
            <a:ext cx="896448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000" dirty="0" smtClean="0"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</a:rPr>
              <a:t>Имеют </a:t>
            </a:r>
            <a:r>
              <a:rPr lang="ru-RU" sz="4000" dirty="0"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</a:rPr>
              <a:t>двустороннюю симметрию тела</a:t>
            </a:r>
            <a:r>
              <a:rPr lang="ru-RU" sz="4000" dirty="0"/>
              <a:t>. 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755576" y="2705725"/>
            <a:ext cx="415356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dirty="0" smtClean="0"/>
              <a:t>(Нет)</a:t>
            </a:r>
            <a:endParaRPr lang="ru-RU" sz="3600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0" y="3105835"/>
            <a:ext cx="91440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</a:rPr>
              <a:t>У данных организмов впервые появляется нервная система диффузного типа.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4661756" y="3766185"/>
            <a:ext cx="180487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dirty="0"/>
              <a:t>(Да</a:t>
            </a:r>
            <a:r>
              <a:rPr lang="ru-RU" dirty="0"/>
              <a:t>)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179512" y="4429274"/>
            <a:ext cx="682385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600" dirty="0"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</a:rPr>
              <a:t>Имеют только ротовое отверстие</a:t>
            </a:r>
            <a:r>
              <a:rPr lang="ru-RU" sz="3600" dirty="0"/>
              <a:t> 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471251" y="5075605"/>
            <a:ext cx="896399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dirty="0"/>
              <a:t>(Да)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-9872" y="5660380"/>
            <a:ext cx="1083669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</a:rPr>
              <a:t>Среди кишечнополостных встречаются </a:t>
            </a:r>
            <a:r>
              <a:rPr lang="ru-RU" sz="3200" b="1" dirty="0" smtClean="0"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</a:rPr>
              <a:t>сухопутные</a:t>
            </a:r>
            <a:endParaRPr lang="ru-RU" sz="3200" b="1" dirty="0">
              <a:effectLst>
                <a:glow rad="228600">
                  <a:schemeClr val="accent3">
                    <a:satMod val="175000"/>
                    <a:alpha val="40000"/>
                  </a:schemeClr>
                </a:glow>
              </a:effectLst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-9872" y="6150114"/>
            <a:ext cx="760620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000" dirty="0" smtClean="0"/>
              <a:t>нет</a:t>
            </a:r>
            <a:endParaRPr lang="ru-RU" sz="4000" dirty="0"/>
          </a:p>
        </p:txBody>
      </p:sp>
    </p:spTree>
    <p:extLst>
      <p:ext uri="{BB962C8B-B14F-4D97-AF65-F5344CB8AC3E}">
        <p14:creationId xmlns:p14="http://schemas.microsoft.com/office/powerpoint/2010/main" val="19175617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shre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shre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shre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shre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shre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  <p:bldP spid="5" grpId="0"/>
      <p:bldP spid="7" grpId="0"/>
      <p:bldP spid="8" grpId="0"/>
      <p:bldP spid="9" grpId="0"/>
      <p:bldP spid="10" grpId="0"/>
      <p:bldP spid="12" grpId="0"/>
      <p:bldP spid="13" grpId="0"/>
      <p:bldP spid="1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ru-RU" sz="4800" dirty="0"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</a:rPr>
              <a:t>Двухслойные животные</a:t>
            </a:r>
            <a:r>
              <a:rPr lang="ru-RU" sz="4800" dirty="0"/>
              <a:t>. </a:t>
            </a:r>
            <a:endParaRPr lang="ru-RU" sz="4800" dirty="0" smtClean="0"/>
          </a:p>
          <a:p>
            <a:r>
              <a:rPr lang="ru-RU" sz="4800" dirty="0" smtClean="0"/>
              <a:t>(</a:t>
            </a:r>
            <a:r>
              <a:rPr lang="ru-RU" sz="4800" dirty="0"/>
              <a:t>Да)</a:t>
            </a:r>
          </a:p>
          <a:p>
            <a:r>
              <a:rPr lang="ru-RU" sz="4800" dirty="0"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</a:rPr>
              <a:t>Кишечнополостные относятся к </a:t>
            </a:r>
            <a:r>
              <a:rPr lang="ru-RU" sz="4800" dirty="0" err="1"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</a:rPr>
              <a:t>подцарству</a:t>
            </a:r>
            <a:r>
              <a:rPr lang="ru-RU" sz="4800" dirty="0"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</a:rPr>
              <a:t> Простейшие. </a:t>
            </a:r>
            <a:endParaRPr lang="ru-RU" sz="4800" dirty="0" smtClean="0">
              <a:effectLst>
                <a:glow rad="228600">
                  <a:schemeClr val="accent3">
                    <a:satMod val="175000"/>
                    <a:alpha val="40000"/>
                  </a:schemeClr>
                </a:glow>
              </a:effectLst>
            </a:endParaRPr>
          </a:p>
          <a:p>
            <a:r>
              <a:rPr lang="ru-RU" sz="4800" dirty="0" smtClean="0"/>
              <a:t>(</a:t>
            </a:r>
            <a:r>
              <a:rPr lang="ru-RU" sz="4800" dirty="0"/>
              <a:t>Нет)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643922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shre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shre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 idx="4294967295"/>
          </p:nvPr>
        </p:nvSpPr>
        <p:spPr>
          <a:xfrm>
            <a:off x="0" y="0"/>
            <a:ext cx="9172575" cy="765175"/>
          </a:xfrm>
        </p:spPr>
        <p:txBody>
          <a:bodyPr/>
          <a:lstStyle/>
          <a:p>
            <a:r>
              <a:rPr lang="ru-RU" dirty="0" smtClean="0"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Команда «Сцифоидные»</a:t>
            </a:r>
            <a:endParaRPr lang="ru-RU" dirty="0">
              <a:effectLst>
                <a:glow rad="228600">
                  <a:schemeClr val="accent2">
                    <a:satMod val="175000"/>
                    <a:alpha val="40000"/>
                  </a:schemeClr>
                </a:glow>
              </a:effectLst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0" y="764704"/>
            <a:ext cx="4482958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dirty="0"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</a:rPr>
              <a:t>Трехслойные животные.</a:t>
            </a:r>
            <a:r>
              <a:rPr lang="ru-RU" dirty="0"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</a:rPr>
              <a:t> 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101458" y="1349479"/>
            <a:ext cx="67428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/>
              <a:t>(Нет)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101458" y="1718811"/>
            <a:ext cx="904254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</a:rPr>
              <a:t>Кишечнополостные относятся к </a:t>
            </a:r>
            <a:r>
              <a:rPr lang="ru-RU" sz="2400" dirty="0" err="1"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</a:rPr>
              <a:t>подцарству</a:t>
            </a:r>
            <a:r>
              <a:rPr lang="ru-RU" sz="2400" dirty="0"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</a:rPr>
              <a:t> Многоклеточные.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101459" y="2180476"/>
            <a:ext cx="476325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/>
              <a:t>(Да)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101459" y="2736502"/>
            <a:ext cx="681623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</a:rPr>
              <a:t>Имеют эктодерму, энтодерму и мезодерму.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1" y="3244334"/>
            <a:ext cx="486470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/>
              <a:t>(Да)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-96630" y="3750049"/>
            <a:ext cx="877308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dirty="0"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</a:rPr>
              <a:t>Имеют радиальную симметрию тела 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76356" y="4334824"/>
            <a:ext cx="280831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/>
              <a:t>(Да)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-96630" y="4858045"/>
            <a:ext cx="9240629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</a:rPr>
              <a:t>У данных организмов впервые появляется нервная система лестничного типа.</a:t>
            </a:r>
          </a:p>
        </p:txBody>
      </p:sp>
      <p:sp>
        <p:nvSpPr>
          <p:cNvPr id="14" name="Прямоугольник 13"/>
          <p:cNvSpPr/>
          <p:nvPr/>
        </p:nvSpPr>
        <p:spPr>
          <a:xfrm>
            <a:off x="4289913" y="5356050"/>
            <a:ext cx="997389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/>
              <a:t>(</a:t>
            </a:r>
            <a:r>
              <a:rPr lang="ru-RU" sz="3200" dirty="0"/>
              <a:t>Нет)</a:t>
            </a:r>
          </a:p>
        </p:txBody>
      </p:sp>
      <p:sp>
        <p:nvSpPr>
          <p:cNvPr id="15" name="Прямоугольник 14"/>
          <p:cNvSpPr/>
          <p:nvPr/>
        </p:nvSpPr>
        <p:spPr>
          <a:xfrm>
            <a:off x="0" y="5725382"/>
            <a:ext cx="91440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</a:rPr>
              <a:t>Сохранилось внутриклеточное пищеварение</a:t>
            </a:r>
            <a:r>
              <a:rPr lang="ru-RU" sz="2800" dirty="0"/>
              <a:t>. </a:t>
            </a:r>
          </a:p>
        </p:txBody>
      </p:sp>
      <p:sp>
        <p:nvSpPr>
          <p:cNvPr id="16" name="Прямоугольник 15"/>
          <p:cNvSpPr/>
          <p:nvPr/>
        </p:nvSpPr>
        <p:spPr>
          <a:xfrm>
            <a:off x="7164288" y="5663827"/>
            <a:ext cx="113387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dirty="0" smtClean="0"/>
              <a:t>Да</a:t>
            </a:r>
            <a:endParaRPr lang="ru-RU" dirty="0"/>
          </a:p>
        </p:txBody>
      </p:sp>
      <p:sp>
        <p:nvSpPr>
          <p:cNvPr id="19" name="Прямоугольник 18"/>
          <p:cNvSpPr/>
          <p:nvPr/>
        </p:nvSpPr>
        <p:spPr>
          <a:xfrm>
            <a:off x="101459" y="6250774"/>
            <a:ext cx="562044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dirty="0"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</a:rPr>
              <a:t>Имеют кишечную полость</a:t>
            </a:r>
            <a:r>
              <a:rPr lang="ru-RU" sz="3200" dirty="0"/>
              <a:t>. </a:t>
            </a:r>
          </a:p>
        </p:txBody>
      </p:sp>
      <p:sp>
        <p:nvSpPr>
          <p:cNvPr id="20" name="Прямоугольник 19"/>
          <p:cNvSpPr/>
          <p:nvPr/>
        </p:nvSpPr>
        <p:spPr>
          <a:xfrm>
            <a:off x="5751283" y="6248602"/>
            <a:ext cx="116641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 smtClean="0"/>
              <a:t>Да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19175617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shre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shre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8" grpId="0"/>
      <p:bldP spid="9" grpId="0"/>
      <p:bldP spid="11" grpId="0"/>
      <p:bldP spid="12" grpId="0"/>
      <p:bldP spid="16" grpId="0"/>
      <p:bldP spid="19" grpId="0"/>
      <p:bldP spid="20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Класс «Коралловые полипы»</a:t>
            </a:r>
            <a:endParaRPr lang="ru-RU" dirty="0"/>
          </a:p>
        </p:txBody>
      </p:sp>
      <p:sp>
        <p:nvSpPr>
          <p:cNvPr id="7" name="Объект 6"/>
          <p:cNvSpPr>
            <a:spLocks noGrp="1"/>
          </p:cNvSpPr>
          <p:nvPr>
            <p:ph sz="half" idx="1"/>
          </p:nvPr>
        </p:nvSpPr>
        <p:spPr>
          <a:xfrm>
            <a:off x="0" y="1600200"/>
            <a:ext cx="7092280" cy="4525963"/>
          </a:xfrm>
        </p:spPr>
        <p:txBody>
          <a:bodyPr>
            <a:normAutofit fontScale="70000" lnSpcReduction="20000"/>
          </a:bodyPr>
          <a:lstStyle/>
          <a:p>
            <a:r>
              <a:rPr lang="ru-RU" sz="3600" b="1" dirty="0"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</a:rPr>
              <a:t>Исключительно водные животные. </a:t>
            </a:r>
            <a:endParaRPr lang="ru-RU" sz="3600" b="1" dirty="0" smtClean="0">
              <a:effectLst>
                <a:glow rad="228600">
                  <a:schemeClr val="accent3">
                    <a:satMod val="175000"/>
                    <a:alpha val="40000"/>
                  </a:schemeClr>
                </a:glow>
              </a:effectLst>
            </a:endParaRPr>
          </a:p>
          <a:p>
            <a:r>
              <a:rPr lang="ru-RU" sz="3600" b="1" dirty="0" smtClean="0"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</a:rPr>
              <a:t>Есть </a:t>
            </a:r>
            <a:r>
              <a:rPr lang="ru-RU" sz="3600" b="1" dirty="0"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</a:rPr>
              <a:t>ротовое и анальное отверстие. </a:t>
            </a:r>
          </a:p>
          <a:p>
            <a:r>
              <a:rPr lang="ru-RU" sz="3600" b="1" dirty="0"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</a:rPr>
              <a:t>Впервые появилось кишечнополостное пищеварение. </a:t>
            </a:r>
          </a:p>
          <a:p>
            <a:r>
              <a:rPr lang="ru-RU" sz="3600" b="1" dirty="0"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</a:rPr>
              <a:t>У данных организмов впервые появляется выделительная система. </a:t>
            </a:r>
          </a:p>
          <a:p>
            <a:r>
              <a:rPr lang="ru-RU" sz="3600" b="1" dirty="0"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</a:rPr>
              <a:t>Характерно наличие стрекательных клеток. </a:t>
            </a:r>
          </a:p>
          <a:p>
            <a:r>
              <a:rPr lang="ru-RU" sz="3600" b="1" dirty="0"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</a:rPr>
              <a:t>Среди кишечнополостных есть колониальные формы. </a:t>
            </a:r>
          </a:p>
          <a:p>
            <a:r>
              <a:rPr lang="ru-RU" sz="3600" b="1" dirty="0"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</a:rPr>
              <a:t>Для большинства характерны две основные жизненные формы: полипы и медуза. </a:t>
            </a:r>
          </a:p>
          <a:p>
            <a:endParaRPr lang="ru-RU" b="1" dirty="0"/>
          </a:p>
        </p:txBody>
      </p:sp>
      <p:sp>
        <p:nvSpPr>
          <p:cNvPr id="9" name="Объект 8"/>
          <p:cNvSpPr>
            <a:spLocks noGrp="1"/>
          </p:cNvSpPr>
          <p:nvPr>
            <p:ph sz="half" idx="2"/>
          </p:nvPr>
        </p:nvSpPr>
        <p:spPr>
          <a:xfrm>
            <a:off x="7308304" y="1600200"/>
            <a:ext cx="1378496" cy="4525963"/>
          </a:xfrm>
        </p:spPr>
        <p:txBody>
          <a:bodyPr>
            <a:noAutofit/>
          </a:bodyPr>
          <a:lstStyle/>
          <a:p>
            <a:r>
              <a:rPr lang="ru-RU" sz="3200" dirty="0" smtClean="0"/>
              <a:t>Да</a:t>
            </a:r>
          </a:p>
          <a:p>
            <a:r>
              <a:rPr lang="ru-RU" sz="3200" dirty="0" smtClean="0"/>
              <a:t>Нет</a:t>
            </a:r>
          </a:p>
          <a:p>
            <a:r>
              <a:rPr lang="ru-RU" sz="3200" dirty="0" smtClean="0"/>
              <a:t>Да</a:t>
            </a:r>
          </a:p>
          <a:p>
            <a:r>
              <a:rPr lang="ru-RU" sz="3200" dirty="0" smtClean="0"/>
              <a:t>Нет</a:t>
            </a:r>
          </a:p>
          <a:p>
            <a:r>
              <a:rPr lang="ru-RU" sz="3200" dirty="0" smtClean="0"/>
              <a:t>Да</a:t>
            </a:r>
          </a:p>
          <a:p>
            <a:r>
              <a:rPr lang="ru-RU" sz="3200" dirty="0" smtClean="0"/>
              <a:t>Да</a:t>
            </a:r>
          </a:p>
          <a:p>
            <a:r>
              <a:rPr lang="ru-RU" sz="3200" dirty="0" smtClean="0"/>
              <a:t>Да </a:t>
            </a:r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19175617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shre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shre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shre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shre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shre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shre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shre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124745"/>
            <a:ext cx="7772400" cy="2475706"/>
          </a:xfrm>
        </p:spPr>
        <p:txBody>
          <a:bodyPr>
            <a:normAutofit fontScale="90000"/>
          </a:bodyPr>
          <a:lstStyle/>
          <a:p>
            <a:r>
              <a:rPr lang="ru-RU" dirty="0"/>
              <a:t>“Со станцией этой прощаемся,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/>
              <a:t>И к следующей перемещаемся”.</a:t>
            </a:r>
            <a:br>
              <a:rPr lang="ru-RU" dirty="0"/>
            </a:br>
            <a:endParaRPr lang="ru-RU" dirty="0">
              <a:effectLst>
                <a:glow rad="228600">
                  <a:schemeClr val="accent2">
                    <a:satMod val="175000"/>
                    <a:alpha val="40000"/>
                  </a:schemeClr>
                </a:glow>
              </a:effectLst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32656"/>
            <a:ext cx="6400800" cy="1008112"/>
          </a:xfrm>
        </p:spPr>
        <p:txBody>
          <a:bodyPr/>
          <a:lstStyle/>
          <a:p>
            <a:r>
              <a:rPr lang="ru-RU" sz="4000" b="1" dirty="0">
                <a:solidFill>
                  <a:srgbClr val="FF0000"/>
                </a:solidFill>
              </a:rPr>
              <a:t>2 станция “Потеряй-ка”</a:t>
            </a:r>
          </a:p>
          <a:p>
            <a:endParaRPr lang="ru-RU" dirty="0">
              <a:solidFill>
                <a:schemeClr val="accent2">
                  <a:lumMod val="50000"/>
                </a:schemeClr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</a:effectLst>
            </a:endParaRPr>
          </a:p>
        </p:txBody>
      </p:sp>
      <p:pic>
        <p:nvPicPr>
          <p:cNvPr id="5122" name="Picture 2" descr="http://img0.liveinternet.ru/images/attach/c/5/86/986/86986876_applause2.gif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5776" y="3068960"/>
            <a:ext cx="4076799" cy="3390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http://sunveter.ru/uploads/posts/2013-09/1379975198_zvonok2.gif"/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199232"/>
            <a:ext cx="4632448" cy="4632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175617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5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6" presetClass="exit" presetSubtype="3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15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  <p:bldP spid="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 idx="4294967295"/>
          </p:nvPr>
        </p:nvSpPr>
        <p:spPr>
          <a:xfrm>
            <a:off x="2484438" y="0"/>
            <a:ext cx="6659562" cy="3600450"/>
          </a:xfrm>
        </p:spPr>
        <p:txBody>
          <a:bodyPr>
            <a:normAutofit fontScale="90000"/>
          </a:bodyPr>
          <a:lstStyle/>
          <a:p>
            <a:r>
              <a:rPr lang="ru-RU" i="1" dirty="0"/>
              <a:t>Предложение писали,</a:t>
            </a:r>
            <a:br>
              <a:rPr lang="ru-RU" i="1" dirty="0"/>
            </a:br>
            <a:r>
              <a:rPr lang="ru-RU" i="1" dirty="0"/>
              <a:t>А слова случайно потеряли,</a:t>
            </a:r>
            <a:br>
              <a:rPr lang="ru-RU" i="1" dirty="0"/>
            </a:br>
            <a:r>
              <a:rPr lang="ru-RU" i="1" dirty="0"/>
              <a:t>Вы их быстрей найдите,</a:t>
            </a:r>
            <a:br>
              <a:rPr lang="ru-RU" i="1" dirty="0"/>
            </a:br>
            <a:r>
              <a:rPr lang="ru-RU" i="1" dirty="0"/>
              <a:t>И предложение в порядок приведите</a:t>
            </a:r>
            <a:r>
              <a:rPr lang="ru-RU" i="1" dirty="0" smtClean="0"/>
              <a:t>! (1балл)</a:t>
            </a:r>
            <a:r>
              <a:rPr lang="ru-RU" i="1" dirty="0"/>
              <a:t/>
            </a:r>
            <a:br>
              <a:rPr lang="ru-RU" i="1" dirty="0"/>
            </a:br>
            <a:endParaRPr lang="ru-RU" dirty="0">
              <a:effectLst>
                <a:glow rad="228600">
                  <a:schemeClr val="accent2">
                    <a:satMod val="175000"/>
                    <a:alpha val="40000"/>
                  </a:schemeClr>
                </a:glow>
              </a:effectLst>
            </a:endParaRPr>
          </a:p>
        </p:txBody>
      </p:sp>
      <p:pic>
        <p:nvPicPr>
          <p:cNvPr id="4" name="Picture 4" descr="http://ov4innikov.ucoz.ru/animazii/gidra.gif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64410" y="3887670"/>
            <a:ext cx="4752528" cy="29703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175617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764704"/>
          </a:xfrm>
        </p:spPr>
        <p:txBody>
          <a:bodyPr>
            <a:normAutofit/>
          </a:bodyPr>
          <a:lstStyle/>
          <a:p>
            <a:r>
              <a:rPr lang="ru-RU" dirty="0" smtClean="0"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Гидроидные</a:t>
            </a:r>
            <a:endParaRPr lang="ru-RU" dirty="0">
              <a:effectLst>
                <a:glow rad="228600">
                  <a:schemeClr val="accent2">
                    <a:satMod val="175000"/>
                    <a:alpha val="40000"/>
                  </a:schemeClr>
                </a:glow>
              </a:effectLst>
            </a:endParaRPr>
          </a:p>
        </p:txBody>
      </p:sp>
      <p:sp>
        <p:nvSpPr>
          <p:cNvPr id="4" name="Объект 3"/>
          <p:cNvSpPr>
            <a:spLocks noGrp="1"/>
          </p:cNvSpPr>
          <p:nvPr>
            <p:ph idx="1"/>
          </p:nvPr>
        </p:nvSpPr>
        <p:spPr>
          <a:xfrm>
            <a:off x="0" y="908720"/>
            <a:ext cx="9144000" cy="5832648"/>
          </a:xfrm>
        </p:spPr>
        <p:txBody>
          <a:bodyPr>
            <a:normAutofit fontScale="92500" lnSpcReduction="20000"/>
          </a:bodyPr>
          <a:lstStyle/>
          <a:p>
            <a:r>
              <a:rPr lang="ru-RU" dirty="0"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</a:rPr>
              <a:t>Кишечнополостные обитают исключительно в </a:t>
            </a:r>
            <a:r>
              <a:rPr lang="ru-RU" i="1" u="sng" dirty="0"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</a:rPr>
              <a:t>(водной)</a:t>
            </a:r>
            <a:r>
              <a:rPr lang="ru-RU" dirty="0"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</a:rPr>
              <a:t> среде.</a:t>
            </a:r>
          </a:p>
          <a:p>
            <a:r>
              <a:rPr lang="ru-RU" dirty="0"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</a:rPr>
              <a:t>Дышат кишечнополостные </a:t>
            </a:r>
            <a:r>
              <a:rPr lang="ru-RU" i="1" u="sng" dirty="0"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</a:rPr>
              <a:t>(поверхностью тела)</a:t>
            </a:r>
            <a:r>
              <a:rPr lang="ru-RU" dirty="0"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</a:rPr>
              <a:t>.</a:t>
            </a:r>
          </a:p>
          <a:p>
            <a:r>
              <a:rPr lang="ru-RU" dirty="0"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</a:rPr>
              <a:t>Кишечная полость имеет только одно, </a:t>
            </a:r>
            <a:r>
              <a:rPr lang="ru-RU" i="1" u="sng" dirty="0"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</a:rPr>
              <a:t>(ротовое)</a:t>
            </a:r>
            <a:r>
              <a:rPr lang="ru-RU" dirty="0"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</a:rPr>
              <a:t> отверстие.</a:t>
            </a:r>
          </a:p>
          <a:p>
            <a:r>
              <a:rPr lang="ru-RU" dirty="0"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</a:rPr>
              <a:t>Пищеварение кишечнополостных как </a:t>
            </a:r>
            <a:r>
              <a:rPr lang="ru-RU" i="1" u="sng" dirty="0"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</a:rPr>
              <a:t>(кишечнополостное)</a:t>
            </a:r>
            <a:r>
              <a:rPr lang="ru-RU" dirty="0"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</a:rPr>
              <a:t> так и (</a:t>
            </a:r>
            <a:r>
              <a:rPr lang="ru-RU" i="1" u="sng" dirty="0"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</a:rPr>
              <a:t>внутриклеточное)</a:t>
            </a:r>
            <a:r>
              <a:rPr lang="ru-RU" dirty="0"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</a:rPr>
              <a:t>.</a:t>
            </a:r>
          </a:p>
          <a:p>
            <a:r>
              <a:rPr lang="ru-RU" dirty="0"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</a:rPr>
              <a:t>В типе Кишечнополостные различают три класса: (</a:t>
            </a:r>
            <a:r>
              <a:rPr lang="ru-RU" i="1" u="sng" dirty="0"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</a:rPr>
              <a:t>Гидроидные, Сцифоидные, Коралловые полипы)</a:t>
            </a:r>
            <a:r>
              <a:rPr lang="ru-RU" dirty="0"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</a:rPr>
              <a:t>.</a:t>
            </a:r>
          </a:p>
          <a:p>
            <a:r>
              <a:rPr lang="ru-RU" dirty="0"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</a:rPr>
              <a:t>Гидроидные обычно существуют в виде двух жизненных форм – </a:t>
            </a:r>
            <a:r>
              <a:rPr lang="ru-RU" i="1" u="sng" dirty="0"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</a:rPr>
              <a:t>(полипов)</a:t>
            </a:r>
            <a:r>
              <a:rPr lang="ru-RU" dirty="0"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</a:rPr>
              <a:t> и </a:t>
            </a:r>
            <a:r>
              <a:rPr lang="ru-RU" i="1" u="sng" dirty="0"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</a:rPr>
              <a:t>(медуз)</a:t>
            </a:r>
            <a:r>
              <a:rPr lang="ru-RU" dirty="0"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</a:rPr>
              <a:t>.</a:t>
            </a:r>
          </a:p>
          <a:p>
            <a:r>
              <a:rPr lang="ru-RU" dirty="0"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</a:rPr>
              <a:t>Половое поколение у Гидроидных – </a:t>
            </a:r>
            <a:r>
              <a:rPr lang="ru-RU" i="1" u="sng" dirty="0"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</a:rPr>
              <a:t>(медузы)</a:t>
            </a:r>
            <a:r>
              <a:rPr lang="ru-RU" dirty="0"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</a:rPr>
              <a:t>. Личинки гидроидных покрыта ресничками и называется </a:t>
            </a:r>
            <a:r>
              <a:rPr lang="ru-RU" i="1" u="sng" dirty="0"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</a:rPr>
              <a:t>(</a:t>
            </a:r>
            <a:r>
              <a:rPr lang="ru-RU" i="1" u="sng" dirty="0" err="1"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</a:rPr>
              <a:t>планула</a:t>
            </a:r>
            <a:r>
              <a:rPr lang="ru-RU" i="1" u="sng" dirty="0"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</a:rPr>
              <a:t>)</a:t>
            </a:r>
            <a:r>
              <a:rPr lang="ru-RU" dirty="0"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9175617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476672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Сцифоидные</a:t>
            </a:r>
            <a:endParaRPr lang="ru-RU" dirty="0">
              <a:effectLst>
                <a:glow rad="228600">
                  <a:schemeClr val="accent2">
                    <a:satMod val="175000"/>
                    <a:alpha val="40000"/>
                  </a:schemeClr>
                </a:glow>
              </a:effectLst>
            </a:endParaRPr>
          </a:p>
        </p:txBody>
      </p:sp>
      <p:sp>
        <p:nvSpPr>
          <p:cNvPr id="4" name="Объект 3"/>
          <p:cNvSpPr>
            <a:spLocks noGrp="1"/>
          </p:cNvSpPr>
          <p:nvPr>
            <p:ph idx="1"/>
          </p:nvPr>
        </p:nvSpPr>
        <p:spPr>
          <a:xfrm>
            <a:off x="0" y="620688"/>
            <a:ext cx="9144000" cy="6237312"/>
          </a:xfrm>
        </p:spPr>
        <p:txBody>
          <a:bodyPr>
            <a:normAutofit fontScale="92500" lnSpcReduction="20000"/>
          </a:bodyPr>
          <a:lstStyle/>
          <a:p>
            <a:r>
              <a:rPr lang="ru-RU" dirty="0"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</a:rPr>
              <a:t>Кишечнополостные имеют </a:t>
            </a:r>
            <a:r>
              <a:rPr lang="ru-RU" i="1" u="sng" dirty="0"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</a:rPr>
              <a:t>(лучевую)</a:t>
            </a:r>
            <a:r>
              <a:rPr lang="ru-RU" dirty="0"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</a:rPr>
              <a:t> симметрию тела,</a:t>
            </a:r>
          </a:p>
          <a:p>
            <a:r>
              <a:rPr lang="ru-RU" dirty="0"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</a:rPr>
              <a:t>В эктодерме гидры находятся </a:t>
            </a:r>
            <a:r>
              <a:rPr lang="ru-RU" i="1" u="sng" dirty="0"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</a:rPr>
              <a:t>(эпителиально-мускульные, стрекательные, промежуточные, половые и нервные) </a:t>
            </a:r>
            <a:r>
              <a:rPr lang="ru-RU" dirty="0"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</a:rPr>
              <a:t>клетки.</a:t>
            </a:r>
          </a:p>
          <a:p>
            <a:r>
              <a:rPr lang="ru-RU" dirty="0"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</a:rPr>
              <a:t>Для кишечнополостные характерны особые </a:t>
            </a:r>
            <a:r>
              <a:rPr lang="ru-RU" i="1" u="sng" dirty="0"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</a:rPr>
              <a:t>(стрекательные)</a:t>
            </a:r>
            <a:r>
              <a:rPr lang="ru-RU" dirty="0"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</a:rPr>
              <a:t> клетки.</a:t>
            </a:r>
          </a:p>
          <a:p>
            <a:r>
              <a:rPr lang="ru-RU" dirty="0"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</a:rPr>
              <a:t>В эндодерме гидры находятся </a:t>
            </a:r>
            <a:r>
              <a:rPr lang="ru-RU" i="1" u="sng" dirty="0"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</a:rPr>
              <a:t>(эпителиально-мускульные, железистые и </a:t>
            </a:r>
            <a:r>
              <a:rPr lang="ru-RU" i="1" u="sng" dirty="0" err="1"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</a:rPr>
              <a:t>пищеварительные</a:t>
            </a:r>
            <a:r>
              <a:rPr lang="ru-RU" i="1" dirty="0" err="1"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</a:rPr>
              <a:t>клетки</a:t>
            </a:r>
            <a:r>
              <a:rPr lang="ru-RU" i="1" dirty="0"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</a:rPr>
              <a:t>).</a:t>
            </a:r>
            <a:endParaRPr lang="ru-RU" dirty="0">
              <a:effectLst>
                <a:glow rad="228600">
                  <a:schemeClr val="accent3">
                    <a:satMod val="175000"/>
                    <a:alpha val="40000"/>
                  </a:schemeClr>
                </a:glow>
              </a:effectLst>
            </a:endParaRPr>
          </a:p>
          <a:p>
            <a:r>
              <a:rPr lang="ru-RU" dirty="0"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</a:rPr>
              <a:t>Актинии относятся к классу </a:t>
            </a:r>
            <a:r>
              <a:rPr lang="ru-RU" i="1" u="sng" dirty="0"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</a:rPr>
              <a:t>(Коралловые полипы)</a:t>
            </a:r>
            <a:r>
              <a:rPr lang="ru-RU" dirty="0"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</a:rPr>
              <a:t>.</a:t>
            </a:r>
          </a:p>
          <a:p>
            <a:r>
              <a:rPr lang="ru-RU" dirty="0"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</a:rPr>
              <a:t>Коралловые рифы образуют полипы из класса </a:t>
            </a:r>
            <a:r>
              <a:rPr lang="ru-RU" i="1" u="sng" dirty="0"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</a:rPr>
              <a:t>(Коралловые полипы)</a:t>
            </a:r>
            <a:r>
              <a:rPr lang="ru-RU" dirty="0"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</a:rPr>
              <a:t>.</a:t>
            </a:r>
          </a:p>
          <a:p>
            <a:r>
              <a:rPr lang="ru-RU" dirty="0"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</a:rPr>
              <a:t>В классе Коралловые полипы отсутствует </a:t>
            </a:r>
            <a:r>
              <a:rPr lang="ru-RU" i="1" u="sng" dirty="0"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</a:rPr>
              <a:t>(</a:t>
            </a:r>
            <a:r>
              <a:rPr lang="ru-RU" i="1" u="sng" dirty="0" err="1"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</a:rPr>
              <a:t>медузоидная</a:t>
            </a:r>
            <a:r>
              <a:rPr lang="ru-RU" i="1" u="sng" dirty="0"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</a:rPr>
              <a:t>)</a:t>
            </a:r>
            <a:r>
              <a:rPr lang="ru-RU" dirty="0"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</a:rPr>
              <a:t> стадия.</a:t>
            </a:r>
          </a:p>
        </p:txBody>
      </p:sp>
    </p:spTree>
    <p:extLst>
      <p:ext uri="{BB962C8B-B14F-4D97-AF65-F5344CB8AC3E}">
        <p14:creationId xmlns:p14="http://schemas.microsoft.com/office/powerpoint/2010/main" val="19175617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764704"/>
          </a:xfrm>
        </p:spPr>
        <p:txBody>
          <a:bodyPr/>
          <a:lstStyle/>
          <a:p>
            <a:r>
              <a:rPr lang="ru-RU" dirty="0" smtClean="0"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Коралловые полипы</a:t>
            </a:r>
            <a:endParaRPr lang="ru-RU" dirty="0">
              <a:effectLst>
                <a:glow rad="228600">
                  <a:schemeClr val="accent2">
                    <a:satMod val="175000"/>
                    <a:alpha val="40000"/>
                  </a:schemeClr>
                </a:glow>
              </a:effectLst>
            </a:endParaRPr>
          </a:p>
        </p:txBody>
      </p:sp>
      <p:sp>
        <p:nvSpPr>
          <p:cNvPr id="4" name="Объект 3"/>
          <p:cNvSpPr>
            <a:spLocks noGrp="1"/>
          </p:cNvSpPr>
          <p:nvPr>
            <p:ph idx="1"/>
          </p:nvPr>
        </p:nvSpPr>
        <p:spPr>
          <a:xfrm>
            <a:off x="-27756" y="883990"/>
            <a:ext cx="9144000" cy="5949280"/>
          </a:xfrm>
        </p:spPr>
        <p:txBody>
          <a:bodyPr>
            <a:normAutofit fontScale="47500" lnSpcReduction="20000"/>
          </a:bodyPr>
          <a:lstStyle/>
          <a:p>
            <a:r>
              <a:rPr lang="ru-RU" sz="5900" dirty="0"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</a:rPr>
              <a:t>Между энтодермой и эктодермой находится </a:t>
            </a:r>
            <a:r>
              <a:rPr lang="ru-RU" sz="5900" i="1" u="sng" dirty="0"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</a:rPr>
              <a:t>(мезоглея)</a:t>
            </a:r>
            <a:r>
              <a:rPr lang="ru-RU" sz="5900" dirty="0"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</a:rPr>
              <a:t>.</a:t>
            </a:r>
          </a:p>
          <a:p>
            <a:r>
              <a:rPr lang="ru-RU" sz="5900" dirty="0"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</a:rPr>
              <a:t>Бесполое размножение гидры осуществляется путем </a:t>
            </a:r>
            <a:r>
              <a:rPr lang="ru-RU" sz="5900" i="1" u="sng" dirty="0"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</a:rPr>
              <a:t>(почкования)</a:t>
            </a:r>
            <a:r>
              <a:rPr lang="ru-RU" sz="5900" dirty="0"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</a:rPr>
              <a:t>.</a:t>
            </a:r>
          </a:p>
          <a:p>
            <a:r>
              <a:rPr lang="ru-RU" sz="5900" dirty="0"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</a:rPr>
              <a:t>Для гидры характерны </a:t>
            </a:r>
            <a:r>
              <a:rPr lang="ru-RU" sz="5900" i="1" u="sng" dirty="0"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</a:rPr>
              <a:t>(регенерация)</a:t>
            </a:r>
            <a:r>
              <a:rPr lang="ru-RU" sz="5900" dirty="0"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</a:rPr>
              <a:t> – восстановление утраченных частей тела.</a:t>
            </a:r>
          </a:p>
          <a:p>
            <a:r>
              <a:rPr lang="ru-RU" sz="5900" dirty="0"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</a:rPr>
              <a:t>Ответ организма на действие раздражителей, осуществляемый при помощи нервной системы, называется </a:t>
            </a:r>
            <a:r>
              <a:rPr lang="ru-RU" sz="5900" i="1" u="sng" dirty="0"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</a:rPr>
              <a:t>(рефлексом)</a:t>
            </a:r>
            <a:r>
              <a:rPr lang="ru-RU" sz="5900" dirty="0"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</a:rPr>
              <a:t>.</a:t>
            </a:r>
          </a:p>
          <a:p>
            <a:r>
              <a:rPr lang="ru-RU" sz="5900" dirty="0"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</a:rPr>
              <a:t>Для класса Сцифоидные медузы характерны и стадия медуз и стадия полипов, т.е. происходит</a:t>
            </a:r>
            <a:r>
              <a:rPr lang="ru-RU" sz="5900" i="1" u="sng" dirty="0"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</a:rPr>
              <a:t>(чередование поколений).</a:t>
            </a:r>
            <a:endParaRPr lang="ru-RU" sz="5900" dirty="0">
              <a:effectLst>
                <a:glow rad="228600">
                  <a:schemeClr val="accent3">
                    <a:satMod val="175000"/>
                    <a:alpha val="40000"/>
                  </a:schemeClr>
                </a:glow>
              </a:effectLst>
            </a:endParaRPr>
          </a:p>
          <a:p>
            <a:r>
              <a:rPr lang="ru-RU" sz="5900" dirty="0"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</a:rPr>
              <a:t>Движение медуз осуществляется за счет </a:t>
            </a:r>
            <a:r>
              <a:rPr lang="ru-RU" sz="5900" i="1" u="sng" dirty="0"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</a:rPr>
              <a:t>(сокращение зонтика)</a:t>
            </a:r>
            <a:r>
              <a:rPr lang="ru-RU" sz="5900" dirty="0"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</a:rPr>
              <a:t>.</a:t>
            </a:r>
          </a:p>
          <a:p>
            <a:r>
              <a:rPr lang="ru-RU" sz="5900" dirty="0"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</a:rPr>
              <a:t>Половое поколение у Сцифоидных медуз – </a:t>
            </a:r>
            <a:r>
              <a:rPr lang="ru-RU" sz="5900" i="1" u="sng" dirty="0"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</a:rPr>
              <a:t>(медузы)</a:t>
            </a:r>
            <a:r>
              <a:rPr lang="ru-RU" sz="5900" dirty="0"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</a:rPr>
              <a:t>.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175617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>
              <a:effectLst>
                <a:glow rad="228600">
                  <a:schemeClr val="accent2">
                    <a:satMod val="175000"/>
                    <a:alpha val="40000"/>
                  </a:schemeClr>
                </a:glow>
              </a:effectLst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>
              <a:solidFill>
                <a:schemeClr val="tx1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</a:effectLst>
            </a:endParaRPr>
          </a:p>
        </p:txBody>
      </p:sp>
      <p:pic>
        <p:nvPicPr>
          <p:cNvPr id="6148" name="Picture 4" descr="http://img0.liveinternet.ru/images/attach/c/5/86/986/86986876_applause2.gif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0"/>
            <a:ext cx="7045374" cy="73769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175617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0" y="692696"/>
            <a:ext cx="9144000" cy="2907755"/>
          </a:xfrm>
        </p:spPr>
        <p:txBody>
          <a:bodyPr>
            <a:normAutofit fontScale="90000"/>
          </a:bodyPr>
          <a:lstStyle/>
          <a:p>
            <a:pPr algn="r"/>
            <a:r>
              <a:rPr lang="ru-RU" i="1" dirty="0" smtClean="0"/>
              <a:t>Картину </a:t>
            </a:r>
            <a:r>
              <a:rPr lang="ru-RU" i="1" dirty="0"/>
              <a:t>одну за другой открывай,</a:t>
            </a:r>
            <a:br>
              <a:rPr lang="ru-RU" i="1" dirty="0"/>
            </a:br>
            <a:r>
              <a:rPr lang="ru-RU" i="1" dirty="0"/>
              <a:t>Правильный ответ угадай,</a:t>
            </a:r>
            <a:br>
              <a:rPr lang="ru-RU" i="1" dirty="0"/>
            </a:br>
            <a:r>
              <a:rPr lang="ru-RU" i="1" dirty="0"/>
              <a:t>И вслух его называй</a:t>
            </a:r>
            <a:r>
              <a:rPr lang="ru-RU" i="1" dirty="0" smtClean="0"/>
              <a:t>!</a:t>
            </a:r>
            <a:br>
              <a:rPr lang="ru-RU" i="1" dirty="0" smtClean="0"/>
            </a:br>
            <a:r>
              <a:rPr lang="ru-RU" i="1" dirty="0" smtClean="0"/>
              <a:t>(2 балла)</a:t>
            </a:r>
            <a:r>
              <a:rPr lang="ru-RU" i="1" dirty="0"/>
              <a:t/>
            </a:r>
            <a:br>
              <a:rPr lang="ru-RU" i="1" dirty="0"/>
            </a:br>
            <a:endParaRPr lang="ru-RU" dirty="0">
              <a:effectLst>
                <a:glow rad="228600">
                  <a:schemeClr val="accent2">
                    <a:satMod val="175000"/>
                    <a:alpha val="40000"/>
                  </a:schemeClr>
                </a:glow>
              </a:effectLst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403648" y="0"/>
            <a:ext cx="6400800" cy="1752600"/>
          </a:xfrm>
        </p:spPr>
        <p:txBody>
          <a:bodyPr>
            <a:normAutofit/>
          </a:bodyPr>
          <a:lstStyle/>
          <a:p>
            <a:r>
              <a:rPr lang="ru-RU" b="1" dirty="0">
                <a:solidFill>
                  <a:srgbClr val="FF0000"/>
                </a:solidFill>
              </a:rPr>
              <a:t>3 станция </a:t>
            </a:r>
            <a:r>
              <a:rPr lang="ru-RU" b="1" i="1" dirty="0">
                <a:solidFill>
                  <a:srgbClr val="FF0000"/>
                </a:solidFill>
              </a:rPr>
              <a:t>“Угадай-ка</a:t>
            </a:r>
            <a:r>
              <a:rPr lang="ru-RU" b="1" i="1" dirty="0" smtClean="0">
                <a:solidFill>
                  <a:srgbClr val="FF0000"/>
                </a:solidFill>
              </a:rPr>
              <a:t>”</a:t>
            </a:r>
            <a:endParaRPr lang="ru-RU" b="1" dirty="0">
              <a:solidFill>
                <a:srgbClr val="FF0000"/>
              </a:solidFill>
            </a:endParaRPr>
          </a:p>
        </p:txBody>
      </p:sp>
      <p:pic>
        <p:nvPicPr>
          <p:cNvPr id="7170" name="Picture 2" descr="http://ov4innikov.ucoz.ru/animazii/pitanie_gidri.gif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016" y="3356992"/>
            <a:ext cx="4272409" cy="32043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175617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>
              <a:effectLst>
                <a:glow rad="228600">
                  <a:schemeClr val="accent2">
                    <a:satMod val="175000"/>
                    <a:alpha val="40000"/>
                  </a:schemeClr>
                </a:glow>
              </a:effectLst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>
              <a:solidFill>
                <a:schemeClr val="tx1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</a:effectLst>
            </a:endParaRPr>
          </a:p>
        </p:txBody>
      </p:sp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90500"/>
            <a:ext cx="9144000" cy="6902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4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58244" y="0"/>
            <a:ext cx="6685756" cy="70245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175617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>
              <a:effectLst>
                <a:glow rad="228600">
                  <a:schemeClr val="accent2">
                    <a:satMod val="175000"/>
                    <a:alpha val="40000"/>
                  </a:schemeClr>
                </a:glow>
              </a:effectLst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>
              <a:solidFill>
                <a:schemeClr val="tx1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</a:effectLst>
            </a:endParaRPr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33198"/>
            <a:ext cx="6675090" cy="68548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175617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395536" y="188640"/>
            <a:ext cx="8229600" cy="1647056"/>
          </a:xfrm>
        </p:spPr>
        <p:txBody>
          <a:bodyPr/>
          <a:lstStyle/>
          <a:p>
            <a:r>
              <a:rPr lang="ru-RU" dirty="0" smtClean="0"/>
              <a:t>Ответы </a:t>
            </a:r>
            <a:endParaRPr lang="ru-RU" dirty="0"/>
          </a:p>
        </p:txBody>
      </p:sp>
      <p:sp>
        <p:nvSpPr>
          <p:cNvPr id="5" name="Объект 4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ru-RU" sz="4800" dirty="0" smtClean="0"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</a:rPr>
              <a:t>Рот</a:t>
            </a:r>
          </a:p>
          <a:p>
            <a:r>
              <a:rPr lang="ru-RU" sz="4800" dirty="0" smtClean="0"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</a:rPr>
              <a:t>Щупальца</a:t>
            </a:r>
          </a:p>
          <a:p>
            <a:r>
              <a:rPr lang="ru-RU" sz="4800" dirty="0" smtClean="0"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</a:rPr>
              <a:t>Кишечная полость</a:t>
            </a:r>
          </a:p>
          <a:p>
            <a:r>
              <a:rPr lang="ru-RU" sz="4800" dirty="0" smtClean="0"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</a:rPr>
              <a:t>Эктодерма</a:t>
            </a:r>
          </a:p>
          <a:p>
            <a:r>
              <a:rPr lang="ru-RU" sz="4800" dirty="0" smtClean="0"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</a:rPr>
              <a:t>Энтодерма</a:t>
            </a:r>
          </a:p>
          <a:p>
            <a:r>
              <a:rPr lang="ru-RU" sz="4800" dirty="0" smtClean="0"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</a:rPr>
              <a:t>Почка</a:t>
            </a:r>
          </a:p>
          <a:p>
            <a:r>
              <a:rPr lang="ru-RU" sz="4800" dirty="0" smtClean="0"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</a:rPr>
              <a:t>Подошва </a:t>
            </a:r>
          </a:p>
          <a:p>
            <a:endParaRPr lang="ru-RU" dirty="0"/>
          </a:p>
        </p:txBody>
      </p:sp>
      <p:pic>
        <p:nvPicPr>
          <p:cNvPr id="12290" name="Picture 2" descr="http://ov4innikov.ucoz.ru/animazii/meduza.gif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95528" y="3671646"/>
            <a:ext cx="4248472" cy="31863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175617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95536" y="3448"/>
            <a:ext cx="7772400" cy="1470025"/>
          </a:xfrm>
        </p:spPr>
        <p:txBody>
          <a:bodyPr>
            <a:normAutofit/>
          </a:bodyPr>
          <a:lstStyle/>
          <a:p>
            <a:r>
              <a:rPr lang="ru-RU" b="1" dirty="0" smtClean="0">
                <a:solidFill>
                  <a:srgbClr val="FF0000"/>
                </a:solidFill>
              </a:rPr>
              <a:t>4 станция </a:t>
            </a:r>
            <a:r>
              <a:rPr lang="ru-RU" b="1" dirty="0">
                <a:solidFill>
                  <a:srgbClr val="FF0000"/>
                </a:solidFill>
              </a:rPr>
              <a:t>“Соображай-ка”</a:t>
            </a:r>
            <a:r>
              <a:rPr lang="ru-RU" b="1" dirty="0"/>
              <a:t/>
            </a:r>
            <a:br>
              <a:rPr lang="ru-RU" b="1" dirty="0"/>
            </a:br>
            <a:endParaRPr lang="ru-RU" dirty="0">
              <a:effectLst>
                <a:glow rad="228600">
                  <a:schemeClr val="accent2">
                    <a:satMod val="175000"/>
                    <a:alpha val="40000"/>
                  </a:schemeClr>
                </a:glow>
              </a:effectLst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980728"/>
            <a:ext cx="7520880" cy="4658072"/>
          </a:xfrm>
        </p:spPr>
        <p:txBody>
          <a:bodyPr>
            <a:normAutofit/>
          </a:bodyPr>
          <a:lstStyle/>
          <a:p>
            <a:pPr algn="r"/>
            <a:r>
              <a:rPr lang="ru-RU" sz="3600" i="1" dirty="0" smtClean="0">
                <a:solidFill>
                  <a:schemeClr val="tx1"/>
                </a:solidFill>
              </a:rPr>
              <a:t>На </a:t>
            </a:r>
            <a:r>
              <a:rPr lang="ru-RU" sz="3600" i="1" dirty="0">
                <a:solidFill>
                  <a:schemeClr val="tx1"/>
                </a:solidFill>
              </a:rPr>
              <a:t>ходу сообразите,</a:t>
            </a:r>
            <a:br>
              <a:rPr lang="ru-RU" sz="3600" i="1" dirty="0">
                <a:solidFill>
                  <a:schemeClr val="tx1"/>
                </a:solidFill>
              </a:rPr>
            </a:br>
            <a:r>
              <a:rPr lang="ru-RU" sz="3600" i="1" dirty="0" smtClean="0">
                <a:solidFill>
                  <a:schemeClr val="tx1"/>
                </a:solidFill>
              </a:rPr>
              <a:t>и </a:t>
            </a:r>
            <a:r>
              <a:rPr lang="ru-RU" sz="3600" i="1" dirty="0">
                <a:solidFill>
                  <a:schemeClr val="tx1"/>
                </a:solidFill>
              </a:rPr>
              <a:t>каждой </a:t>
            </a:r>
            <a:r>
              <a:rPr lang="ru-RU" sz="3600" i="1" dirty="0" smtClean="0">
                <a:solidFill>
                  <a:schemeClr val="tx1"/>
                </a:solidFill>
              </a:rPr>
              <a:t>клетке и классу</a:t>
            </a:r>
            <a:r>
              <a:rPr lang="ru-RU" sz="3600" i="1" dirty="0">
                <a:solidFill>
                  <a:schemeClr val="tx1"/>
                </a:solidFill>
              </a:rPr>
              <a:t/>
            </a:r>
            <a:br>
              <a:rPr lang="ru-RU" sz="3600" i="1" dirty="0">
                <a:solidFill>
                  <a:schemeClr val="tx1"/>
                </a:solidFill>
              </a:rPr>
            </a:br>
            <a:r>
              <a:rPr lang="ru-RU" sz="3600" i="1" dirty="0" smtClean="0">
                <a:solidFill>
                  <a:schemeClr val="tx1"/>
                </a:solidFill>
              </a:rPr>
              <a:t>свое </a:t>
            </a:r>
            <a:r>
              <a:rPr lang="ru-RU" sz="3600" i="1" dirty="0">
                <a:solidFill>
                  <a:schemeClr val="tx1"/>
                </a:solidFill>
              </a:rPr>
              <a:t>местонахождение</a:t>
            </a:r>
            <a:br>
              <a:rPr lang="ru-RU" sz="3600" i="1" dirty="0">
                <a:solidFill>
                  <a:schemeClr val="tx1"/>
                </a:solidFill>
              </a:rPr>
            </a:br>
            <a:r>
              <a:rPr lang="ru-RU" sz="3600" i="1" dirty="0" smtClean="0">
                <a:solidFill>
                  <a:schemeClr val="tx1"/>
                </a:solidFill>
              </a:rPr>
              <a:t>и функции </a:t>
            </a:r>
            <a:r>
              <a:rPr lang="ru-RU" sz="3600" i="1" dirty="0">
                <a:solidFill>
                  <a:schemeClr val="tx1"/>
                </a:solidFill>
              </a:rPr>
              <a:t>найдите!</a:t>
            </a:r>
          </a:p>
          <a:p>
            <a:pPr algn="r"/>
            <a:endParaRPr lang="ru-RU" sz="3600" dirty="0">
              <a:solidFill>
                <a:schemeClr val="tx1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9175617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>
              <a:effectLst>
                <a:glow rad="228600">
                  <a:schemeClr val="accent2">
                    <a:satMod val="175000"/>
                    <a:alpha val="40000"/>
                  </a:schemeClr>
                </a:glow>
              </a:effectLst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>
              <a:solidFill>
                <a:schemeClr val="tx1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</a:effectLst>
            </a:endParaRPr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-124391"/>
            <a:ext cx="7236296" cy="69823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175617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243" y="1656184"/>
            <a:ext cx="9120758" cy="24928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913879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"/>
            <a:ext cx="8458200" cy="1700808"/>
          </a:xfrm>
        </p:spPr>
        <p:txBody>
          <a:bodyPr/>
          <a:lstStyle/>
          <a:p>
            <a:r>
              <a:rPr lang="ru-RU" b="1" dirty="0" smtClean="0">
                <a:solidFill>
                  <a:srgbClr val="FF0000"/>
                </a:solidFill>
              </a:rPr>
              <a:t>5 станция</a:t>
            </a:r>
            <a:r>
              <a:rPr lang="ru-RU" b="1" dirty="0">
                <a:solidFill>
                  <a:srgbClr val="FF0000"/>
                </a:solidFill>
              </a:rPr>
              <a:t> </a:t>
            </a:r>
            <a:r>
              <a:rPr lang="ru-RU" b="1" i="1" dirty="0">
                <a:solidFill>
                  <a:srgbClr val="FF0000"/>
                </a:solidFill>
              </a:rPr>
              <a:t>“Сочиняй-ка”</a:t>
            </a:r>
            <a:r>
              <a:rPr lang="ru-RU" b="1" dirty="0">
                <a:solidFill>
                  <a:srgbClr val="FF0000"/>
                </a:solidFill>
              </a:rPr>
              <a:t/>
            </a:r>
            <a:br>
              <a:rPr lang="ru-RU" b="1" dirty="0">
                <a:solidFill>
                  <a:srgbClr val="FF0000"/>
                </a:solidFill>
              </a:rPr>
            </a:br>
            <a:endParaRPr lang="ru-RU" dirty="0">
              <a:solidFill>
                <a:srgbClr val="FF0000"/>
              </a:solidFill>
              <a:effectLst>
                <a:glow rad="228600">
                  <a:schemeClr val="accent2">
                    <a:satMod val="175000"/>
                    <a:alpha val="40000"/>
                  </a:schemeClr>
                </a:glow>
              </a:effectLst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79512" y="980728"/>
            <a:ext cx="9217024" cy="4658072"/>
          </a:xfrm>
        </p:spPr>
        <p:txBody>
          <a:bodyPr>
            <a:noAutofit/>
          </a:bodyPr>
          <a:lstStyle/>
          <a:p>
            <a:r>
              <a:rPr lang="ru-RU" sz="2400" i="1" dirty="0">
                <a:solidFill>
                  <a:schemeClr val="tx1"/>
                </a:solidFill>
              </a:rPr>
              <a:t>Скорее головы свои “включите”,</a:t>
            </a:r>
            <a:br>
              <a:rPr lang="ru-RU" sz="2400" i="1" dirty="0">
                <a:solidFill>
                  <a:schemeClr val="tx1"/>
                </a:solidFill>
              </a:rPr>
            </a:br>
            <a:r>
              <a:rPr lang="ru-RU" sz="2400" i="1" dirty="0">
                <a:solidFill>
                  <a:schemeClr val="tx1"/>
                </a:solidFill>
              </a:rPr>
              <a:t>Из данных слов стихи Вы сочините!</a:t>
            </a:r>
          </a:p>
          <a:p>
            <a:r>
              <a:rPr lang="ru-RU" sz="2400" dirty="0">
                <a:solidFill>
                  <a:schemeClr val="tx1"/>
                </a:solidFill>
              </a:rPr>
              <a:t>Каждой команде раздаются листы с заданием. В конверте выдаются слова, а дети должны из слов сочинить стихотворение. Время выполнения 5 минут. Максимальное количество баллов 5.</a:t>
            </a:r>
          </a:p>
          <a:p>
            <a:r>
              <a:rPr lang="ru-RU" sz="2400" b="1" i="1" dirty="0">
                <a:solidFill>
                  <a:schemeClr val="tx1"/>
                </a:solidFill>
              </a:rPr>
              <a:t>1 команда </a:t>
            </a:r>
            <a:r>
              <a:rPr lang="ru-RU" sz="2400" b="1" dirty="0">
                <a:solidFill>
                  <a:schemeClr val="tx1"/>
                </a:solidFill>
              </a:rPr>
              <a:t>“Гидроидные”.</a:t>
            </a:r>
            <a:r>
              <a:rPr lang="ru-RU" sz="2400" dirty="0">
                <a:solidFill>
                  <a:schemeClr val="tx1"/>
                </a:solidFill>
              </a:rPr>
              <a:t> </a:t>
            </a:r>
            <a:r>
              <a:rPr lang="ru-RU" sz="2400" i="1" dirty="0">
                <a:solidFill>
                  <a:schemeClr val="tx1"/>
                </a:solidFill>
              </a:rPr>
              <a:t>Полупрозрачное, Животное, В, Водоемах, С, Чистой, Водой, Живет, Малоподвижный, Образ, Жизни, Ведет.</a:t>
            </a:r>
            <a:endParaRPr lang="ru-RU" sz="2400" dirty="0">
              <a:solidFill>
                <a:schemeClr val="tx1"/>
              </a:solidFill>
            </a:endParaRPr>
          </a:p>
          <a:p>
            <a:r>
              <a:rPr lang="ru-RU" sz="2400" b="1" i="1" dirty="0">
                <a:solidFill>
                  <a:schemeClr val="tx1"/>
                </a:solidFill>
              </a:rPr>
              <a:t>2 команда </a:t>
            </a:r>
            <a:r>
              <a:rPr lang="ru-RU" sz="2400" b="1" dirty="0">
                <a:solidFill>
                  <a:schemeClr val="tx1"/>
                </a:solidFill>
              </a:rPr>
              <a:t>“Сцифоидные”. </a:t>
            </a:r>
            <a:r>
              <a:rPr lang="ru-RU" sz="2400" i="1" dirty="0">
                <a:solidFill>
                  <a:schemeClr val="tx1"/>
                </a:solidFill>
              </a:rPr>
              <a:t>Гидра, В, Чистой, Воде, Живет, Малоподвижный, Образ, Жизни, Ведет.</a:t>
            </a:r>
            <a:endParaRPr lang="ru-RU" sz="2400" dirty="0">
              <a:solidFill>
                <a:schemeClr val="tx1"/>
              </a:solidFill>
            </a:endParaRPr>
          </a:p>
          <a:p>
            <a:r>
              <a:rPr lang="ru-RU" sz="2400" b="1" i="1" dirty="0">
                <a:solidFill>
                  <a:schemeClr val="tx1"/>
                </a:solidFill>
              </a:rPr>
              <a:t>3 команда “Коралловые полипы”. </a:t>
            </a:r>
            <a:r>
              <a:rPr lang="ru-RU" sz="2400" i="1" dirty="0">
                <a:solidFill>
                  <a:schemeClr val="tx1"/>
                </a:solidFill>
              </a:rPr>
              <a:t>Полупрозрачное, Животное, Подошвой, Прикрепляется, К, Камням, В, Чистотой, Воде, Живет, Малоподвижный, Образ, Жизни, Ведет.</a:t>
            </a:r>
            <a:endParaRPr lang="ru-RU" sz="2400" dirty="0">
              <a:solidFill>
                <a:schemeClr val="tx1"/>
              </a:solidFill>
            </a:endParaRPr>
          </a:p>
          <a:p>
            <a:pPr algn="r"/>
            <a:endParaRPr lang="ru-RU" sz="2400" dirty="0">
              <a:solidFill>
                <a:schemeClr val="tx1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9175617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0"/>
            <a:ext cx="8458200" cy="3600451"/>
          </a:xfrm>
        </p:spPr>
        <p:txBody>
          <a:bodyPr>
            <a:normAutofit fontScale="90000"/>
          </a:bodyPr>
          <a:lstStyle/>
          <a:p>
            <a:r>
              <a:rPr lang="ru-RU" b="1" dirty="0">
                <a:solidFill>
                  <a:srgbClr val="FF0000"/>
                </a:solidFill>
              </a:rPr>
              <a:t>6 станция “Размышляй-ка”</a:t>
            </a:r>
            <a:br>
              <a:rPr lang="ru-RU" b="1" dirty="0">
                <a:solidFill>
                  <a:srgbClr val="FF0000"/>
                </a:solidFill>
              </a:rPr>
            </a:br>
            <a:r>
              <a:rPr lang="ru-RU" i="1" dirty="0"/>
              <a:t>Вы подумайте немножко,</a:t>
            </a:r>
            <a:br>
              <a:rPr lang="ru-RU" i="1" dirty="0"/>
            </a:br>
            <a:r>
              <a:rPr lang="ru-RU" i="1" dirty="0"/>
              <a:t>Что могло произойти,</a:t>
            </a:r>
            <a:br>
              <a:rPr lang="ru-RU" i="1" dirty="0"/>
            </a:br>
            <a:r>
              <a:rPr lang="ru-RU" i="1" dirty="0"/>
              <a:t>Свой ответ Вы предположите,</a:t>
            </a:r>
            <a:br>
              <a:rPr lang="ru-RU" i="1" dirty="0"/>
            </a:br>
            <a:r>
              <a:rPr lang="ru-RU" i="1" dirty="0"/>
              <a:t>И нас в нем убедите!</a:t>
            </a:r>
            <a:br>
              <a:rPr lang="ru-RU" i="1" dirty="0"/>
            </a:br>
            <a:endParaRPr lang="ru-RU" dirty="0">
              <a:effectLst>
                <a:glow rad="228600">
                  <a:schemeClr val="accent2">
                    <a:satMod val="175000"/>
                    <a:alpha val="40000"/>
                  </a:schemeClr>
                </a:glow>
              </a:effectLst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043608" y="3645024"/>
            <a:ext cx="7776864" cy="2592288"/>
          </a:xfrm>
        </p:spPr>
        <p:txBody>
          <a:bodyPr>
            <a:normAutofit/>
          </a:bodyPr>
          <a:lstStyle/>
          <a:p>
            <a:r>
              <a:rPr lang="ru-RU" b="1" dirty="0">
                <a:solidFill>
                  <a:schemeClr val="tx1"/>
                </a:solidFill>
              </a:rPr>
              <a:t>Командиры команд вытягивают по 2 вопроса. Время на </a:t>
            </a:r>
            <a:r>
              <a:rPr lang="ru-RU" b="1" dirty="0" smtClean="0">
                <a:solidFill>
                  <a:schemeClr val="tx1"/>
                </a:solidFill>
              </a:rPr>
              <a:t>обдумывание 5 минут. </a:t>
            </a:r>
            <a:r>
              <a:rPr lang="ru-RU" b="1" dirty="0">
                <a:solidFill>
                  <a:schemeClr val="tx1"/>
                </a:solidFill>
              </a:rPr>
              <a:t>За каждый правильный ответ по 2 балла.</a:t>
            </a:r>
            <a:endParaRPr lang="ru-RU" b="1" dirty="0">
              <a:solidFill>
                <a:schemeClr val="tx1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9175617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>
                <a:solidFill>
                  <a:srgbClr val="FF0000"/>
                </a:solidFill>
              </a:rPr>
              <a:t>7 станция “Кроссвордная” </a:t>
            </a:r>
            <a:r>
              <a:rPr lang="ru-RU" b="1" dirty="0"/>
              <a:t/>
            </a:r>
            <a:br>
              <a:rPr lang="ru-RU" b="1" dirty="0"/>
            </a:br>
            <a:r>
              <a:rPr lang="ru-RU" b="0" i="1" dirty="0" smtClean="0">
                <a:effectLst/>
              </a:rPr>
              <a:t>На станции “Кроссвордная” </a:t>
            </a:r>
            <a:br>
              <a:rPr lang="ru-RU" b="0" i="1" dirty="0" smtClean="0">
                <a:effectLst/>
              </a:rPr>
            </a:br>
            <a:r>
              <a:rPr lang="ru-RU" b="0" i="1" dirty="0" smtClean="0">
                <a:effectLst/>
              </a:rPr>
              <a:t>Прошу не зевать,</a:t>
            </a:r>
            <a:br>
              <a:rPr lang="ru-RU" b="0" i="1" dirty="0" smtClean="0">
                <a:effectLst/>
              </a:rPr>
            </a:br>
            <a:r>
              <a:rPr lang="ru-RU" b="0" i="1" dirty="0" smtClean="0">
                <a:effectLst/>
              </a:rPr>
              <a:t>И слово зашифрованное</a:t>
            </a:r>
            <a:br>
              <a:rPr lang="ru-RU" b="0" i="1" dirty="0" smtClean="0">
                <a:effectLst/>
              </a:rPr>
            </a:br>
            <a:r>
              <a:rPr lang="ru-RU" b="0" i="1" dirty="0" smtClean="0">
                <a:effectLst/>
              </a:rPr>
              <a:t>Быстрей всех отгадать!</a:t>
            </a:r>
            <a:br>
              <a:rPr lang="ru-RU" b="0" i="1" dirty="0" smtClean="0">
                <a:effectLst/>
              </a:rPr>
            </a:br>
            <a:r>
              <a:rPr lang="ru-RU" b="0" i="1" dirty="0" smtClean="0">
                <a:effectLst/>
              </a:rPr>
              <a:t/>
            </a:r>
            <a:br>
              <a:rPr lang="ru-RU" b="0" i="1" dirty="0" smtClean="0">
                <a:effectLst/>
              </a:rPr>
            </a:br>
            <a:endParaRPr lang="ru-RU" dirty="0">
              <a:effectLst>
                <a:glow rad="228600">
                  <a:schemeClr val="accent2">
                    <a:satMod val="175000"/>
                    <a:alpha val="40000"/>
                  </a:schemeClr>
                </a:glow>
              </a:effectLst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ru-RU" dirty="0" smtClean="0">
                <a:solidFill>
                  <a:schemeClr val="tx1"/>
                </a:solidFill>
              </a:rPr>
              <a:t>За каждый правильный ответ 1 балл. Время выполнения 7 минут. Кроссворды проверяет жюри.</a:t>
            </a:r>
            <a:br>
              <a:rPr lang="ru-RU" dirty="0" smtClean="0">
                <a:solidFill>
                  <a:schemeClr val="tx1"/>
                </a:solidFill>
              </a:rPr>
            </a:br>
            <a:endParaRPr lang="ru-RU" dirty="0">
              <a:solidFill>
                <a:schemeClr val="tx1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9175617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ru-RU" dirty="0"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</a:rPr>
              <a:t>Жюри подводит результаты путешествия (объявляет заработанные баллы командам). Та команда, которая заработала большее количество баллов получает </a:t>
            </a:r>
            <a:r>
              <a:rPr lang="ru-RU" i="1" dirty="0"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</a:rPr>
              <a:t>клад №1</a:t>
            </a:r>
            <a:r>
              <a:rPr lang="ru-RU" dirty="0"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</a:rPr>
              <a:t> – каждый участник команды получает оценку “5”. </a:t>
            </a:r>
            <a:r>
              <a:rPr lang="ru-RU" i="1" dirty="0"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</a:rPr>
              <a:t>Клад №2</a:t>
            </a:r>
            <a:r>
              <a:rPr lang="ru-RU" dirty="0"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</a:rPr>
              <a:t> – “4”. </a:t>
            </a:r>
            <a:r>
              <a:rPr lang="ru-RU" i="1" dirty="0"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</a:rPr>
              <a:t>Клад №3</a:t>
            </a:r>
            <a:r>
              <a:rPr lang="ru-RU" dirty="0"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</a:rPr>
              <a:t> – утешительные призы.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>
              <a:solidFill>
                <a:schemeClr val="tx1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9175617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>
              <a:effectLst>
                <a:glow rad="228600">
                  <a:schemeClr val="accent2">
                    <a:satMod val="175000"/>
                    <a:alpha val="40000"/>
                  </a:schemeClr>
                </a:glow>
              </a:effectLst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>
              <a:solidFill>
                <a:schemeClr val="tx1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9175617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>
              <a:effectLst>
                <a:glow rad="228600">
                  <a:schemeClr val="accent2">
                    <a:satMod val="175000"/>
                    <a:alpha val="40000"/>
                  </a:schemeClr>
                </a:glow>
              </a:effectLst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>
              <a:solidFill>
                <a:schemeClr val="tx1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9175617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186</TotalTime>
  <Words>340</Words>
  <Application>Microsoft Office PowerPoint</Application>
  <PresentationFormat>Экран (4:3)</PresentationFormat>
  <Paragraphs>100</Paragraphs>
  <Slides>29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29</vt:i4>
      </vt:variant>
    </vt:vector>
  </HeadingPairs>
  <TitlesOfParts>
    <vt:vector size="32" baseType="lpstr">
      <vt:lpstr>Arial</vt:lpstr>
      <vt:lpstr>Calibri</vt:lpstr>
      <vt:lpstr>Тема Office</vt:lpstr>
      <vt:lpstr>Тема: Тип Кишечнполостные</vt:lpstr>
      <vt:lpstr>Добрый день дорогие друзья, Мы с вами долго ждали этого дня, Пора отправляться нам в дальний путь, Своими знаниями в стране Кишечнополостных блеснуть! Хватит нам с вами на месте стоять, Пора свою мечту в реальность осуществлять, А мечта наша с вами посетить: Страну Кишечнополостных!</vt:lpstr>
      <vt:lpstr>Презентация PowerPoint</vt:lpstr>
      <vt:lpstr>Задачи урока: обобщить и систематизировать знания и умения учащихся по теме «Кишечнополостные»</vt:lpstr>
      <vt:lpstr>Презентация PowerPoint</vt:lpstr>
      <vt:lpstr>1 станция “Пан или пропал” Если угадаешь - пан, Ну а если нет, то ты пропал! Как можно больше правильных ответов назовите, Своими знаниями блесните! (1 балл)</vt:lpstr>
      <vt:lpstr>Имеют эктодерму, энтодерму и неклеточную мезоглею. </vt:lpstr>
      <vt:lpstr>Презентация PowerPoint</vt:lpstr>
      <vt:lpstr>Команда «Сцифоидные»</vt:lpstr>
      <vt:lpstr>Класс «Коралловые полипы»</vt:lpstr>
      <vt:lpstr>“Со станцией этой прощаемся, И к следующей перемещаемся”. </vt:lpstr>
      <vt:lpstr>Предложение писали, А слова случайно потеряли, Вы их быстрей найдите, И предложение в порядок приведите! (1балл) </vt:lpstr>
      <vt:lpstr>Гидроидные</vt:lpstr>
      <vt:lpstr>Сцифоидные</vt:lpstr>
      <vt:lpstr>Коралловые полипы</vt:lpstr>
      <vt:lpstr>Презентация PowerPoint</vt:lpstr>
      <vt:lpstr>Картину одну за другой открывай, Правильный ответ угадай, И вслух его называй! (2 балла) </vt:lpstr>
      <vt:lpstr>Презентация PowerPoint</vt:lpstr>
      <vt:lpstr>Презентация PowerPoint</vt:lpstr>
      <vt:lpstr>Ответы </vt:lpstr>
      <vt:lpstr>4 станция “Соображай-ка” </vt:lpstr>
      <vt:lpstr>Презентация PowerPoint</vt:lpstr>
      <vt:lpstr>Презентация PowerPoint</vt:lpstr>
      <vt:lpstr>5 станция “Сочиняй-ка” </vt:lpstr>
      <vt:lpstr>6 станция “Размышляй-ка” Вы подумайте немножко, Что могло произойти, Свой ответ Вы предположите, И нас в нем убедите! </vt:lpstr>
      <vt:lpstr>7 станция “Кроссвордная”  На станции “Кроссвордная”  Прошу не зевать, И слово зашифрованное Быстрей всех отгадать!  </vt:lpstr>
      <vt:lpstr>Жюри подводит результаты путешествия (объявляет заработанные баллы командам). Та команда, которая заработала большее количество баллов получает клад №1 – каждый участник команды получает оценку “5”. Клад №2 – “4”. Клад №3 – утешительные призы.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Тема: Тип Кишечнполостные</dc:title>
  <dc:creator>777</dc:creator>
  <cp:lastModifiedBy>777</cp:lastModifiedBy>
  <cp:revision>20</cp:revision>
  <dcterms:created xsi:type="dcterms:W3CDTF">2015-10-12T22:47:35Z</dcterms:created>
  <dcterms:modified xsi:type="dcterms:W3CDTF">2016-05-17T13:18:43Z</dcterms:modified>
</cp:coreProperties>
</file>