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9" r:id="rId4"/>
    <p:sldId id="260" r:id="rId5"/>
    <p:sldId id="266" r:id="rId6"/>
    <p:sldId id="274" r:id="rId7"/>
    <p:sldId id="269" r:id="rId8"/>
    <p:sldId id="264" r:id="rId9"/>
    <p:sldId id="261" r:id="rId10"/>
    <p:sldId id="257" r:id="rId11"/>
    <p:sldId id="265" r:id="rId12"/>
    <p:sldId id="267" r:id="rId13"/>
    <p:sldId id="262" r:id="rId14"/>
    <p:sldId id="271" r:id="rId15"/>
    <p:sldId id="268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ln w="412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428596" y="428604"/>
            <a:ext cx="8286808" cy="6215106"/>
          </a:xfrm>
          <a:prstGeom prst="roundRect">
            <a:avLst/>
          </a:prstGeom>
          <a:solidFill>
            <a:srgbClr val="92D05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doc4web.ru/go.html?href=http://tolkslovar.ru/o6258.html" TargetMode="External"/><Relationship Id="rId3" Type="http://schemas.openxmlformats.org/officeDocument/2006/relationships/hyperlink" Target="http://doc4web.ru/go.html?href=http://tolkslovar.ru/t1248.html" TargetMode="External"/><Relationship Id="rId7" Type="http://schemas.openxmlformats.org/officeDocument/2006/relationships/hyperlink" Target="http://doc4web.ru/go.html?href=http://tolkslovar.ru/ch314.html" TargetMode="External"/><Relationship Id="rId2" Type="http://schemas.openxmlformats.org/officeDocument/2006/relationships/hyperlink" Target="http://doc4web.ru/go.html?href=http://tolkslovar.ru/k9364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oc4web.ru/go.html?href=http://tolkslovar.ru/p3146.html" TargetMode="External"/><Relationship Id="rId5" Type="http://schemas.openxmlformats.org/officeDocument/2006/relationships/hyperlink" Target="http://doc4web.ru/go.html?href=http://tolkslovar.ru/i1510.html" TargetMode="External"/><Relationship Id="rId10" Type="http://schemas.openxmlformats.org/officeDocument/2006/relationships/image" Target="../media/image2.gif"/><Relationship Id="rId4" Type="http://schemas.openxmlformats.org/officeDocument/2006/relationships/hyperlink" Target="http://doc4web.ru/go.html?href=http://tolkslovar.ru/ts972.html" TargetMode="External"/><Relationship Id="rId9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image" Target="../media/image2.gif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235745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к уроку литературного чтения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3 класса по программе «Гармония»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86614" cy="1752600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Выполнила учитель начальных классов</a:t>
            </a:r>
          </a:p>
          <a:p>
            <a:pPr algn="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Фролова Лариса Александровна 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1934" y="557214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 год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3108" y="500042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МБОУ «Средняя школа № 3»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города Навашино Нижегородской области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1381125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500042"/>
            <a:ext cx="8429684" cy="578647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ambria" pitchFamily="18" charset="0"/>
              </a:rPr>
              <a:t>Вы талантливые, дети! </a:t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>Когда-нибудь вы сами приятно поразитесь, </a:t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>какие вы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                  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>как хорошо умеете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                     </a:t>
            </a:r>
            <a:r>
              <a:rPr lang="ru-RU" dirty="0" smtClean="0">
                <a:latin typeface="Cambria" pitchFamily="18" charset="0"/>
              </a:rPr>
              <a:t>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            </a:t>
            </a:r>
            <a:r>
              <a:rPr lang="ru-RU" u="sng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br>
              <a:rPr lang="ru-RU" u="sng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>если будете постоянно перед собой, ставить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ru-RU" b="1" dirty="0" smtClean="0">
                <a:latin typeface="Cambria" pitchFamily="18" charset="0"/>
              </a:rPr>
              <a:t>новые</a:t>
            </a:r>
            <a:r>
              <a:rPr lang="ru-RU" dirty="0" smtClean="0">
                <a:latin typeface="Cambria" pitchFamily="18" charset="0"/>
              </a:rPr>
              <a:t>            , </a:t>
            </a:r>
            <a:r>
              <a:rPr lang="ru-RU" b="1" dirty="0" smtClean="0">
                <a:latin typeface="Cambria" pitchFamily="18" charset="0"/>
              </a:rPr>
              <a:t>стремиться к их достижению ….</a:t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>                           (Ж.Ж.Руссо)</a:t>
            </a:r>
            <a:endParaRPr lang="ru-RU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3570" y="2428868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умные  </a:t>
            </a:r>
            <a:endParaRPr lang="ru-RU" sz="4000" b="1" dirty="0">
              <a:latin typeface="Cambr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72132" y="307181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Cambria" pitchFamily="18" charset="0"/>
              </a:rPr>
              <a:t>работать</a:t>
            </a:r>
            <a:endParaRPr lang="ru-RU" sz="4000" b="1" dirty="0"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86974" y="44291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572660" y="4000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57950" y="4286256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Cambria" pitchFamily="18" charset="0"/>
              </a:rPr>
              <a:t>цели</a:t>
            </a:r>
            <a:endParaRPr lang="ru-RU" sz="4000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643042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43174" y="357166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Речевая разминка</a:t>
            </a:r>
            <a:endParaRPr lang="ru-RU" sz="3600" b="1" i="1" u="sng" dirty="0"/>
          </a:p>
        </p:txBody>
      </p:sp>
      <p:sp>
        <p:nvSpPr>
          <p:cNvPr id="8" name="Загнутый угол 7"/>
          <p:cNvSpPr/>
          <p:nvPr/>
        </p:nvSpPr>
        <p:spPr>
          <a:xfrm>
            <a:off x="2714612" y="1857364"/>
            <a:ext cx="5572164" cy="3500462"/>
          </a:xfrm>
          <a:prstGeom prst="foldedCorner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3"/>
            </a:solidFill>
            <a:prstDash val="sysDash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00364" y="2357430"/>
            <a:ext cx="5429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Подготовь и скажи скороговорку правильно и быстро</a:t>
            </a:r>
            <a:endParaRPr lang="ru-RU" sz="4000" b="1" dirty="0"/>
          </a:p>
        </p:txBody>
      </p:sp>
      <p:pic>
        <p:nvPicPr>
          <p:cNvPr id="3074" name="Picture 2" descr="C:\Users\HepBbl\Desktop\паустовский\Новая папка\14a5VJczJ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357826"/>
            <a:ext cx="1085850" cy="1171575"/>
          </a:xfrm>
          <a:prstGeom prst="rect">
            <a:avLst/>
          </a:prstGeom>
          <a:noFill/>
        </p:spPr>
      </p:pic>
      <p:pic>
        <p:nvPicPr>
          <p:cNvPr id="7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785818" cy="6069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epBbl\Desktop\паустовский\Новая папка\o_2Po82hPYJXOylbt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5817" y="0"/>
            <a:ext cx="4638183" cy="3219445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142844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42976" y="428604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Речевая разминка</a:t>
            </a:r>
            <a:endParaRPr lang="ru-RU" sz="3600" b="1" i="1" u="sng" dirty="0"/>
          </a:p>
        </p:txBody>
      </p:sp>
      <p:sp>
        <p:nvSpPr>
          <p:cNvPr id="8" name="Загнутый угол 7"/>
          <p:cNvSpPr/>
          <p:nvPr/>
        </p:nvSpPr>
        <p:spPr>
          <a:xfrm>
            <a:off x="214282" y="2500306"/>
            <a:ext cx="5572164" cy="3500462"/>
          </a:xfrm>
          <a:prstGeom prst="foldedCorner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3"/>
            </a:solidFill>
            <a:prstDash val="sysDash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71671" y="2143116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4348" y="3071810"/>
            <a:ext cx="4071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Собери и </a:t>
            </a:r>
          </a:p>
          <a:p>
            <a:r>
              <a:rPr lang="ru-RU" sz="3200" b="1" dirty="0" smtClean="0"/>
              <a:t>прочитай пословицу:</a:t>
            </a:r>
            <a:endParaRPr lang="ru-RU" sz="3200" b="1" dirty="0"/>
          </a:p>
        </p:txBody>
      </p:sp>
      <p:pic>
        <p:nvPicPr>
          <p:cNvPr id="10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0"/>
            <a:ext cx="1071570" cy="827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42910" y="1142984"/>
            <a:ext cx="75723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Эпиграф -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2"/>
              </a:rPr>
              <a:t>короткий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3"/>
              </a:rPr>
              <a:t>текст,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/>
              </a:rPr>
              <a:t>цитата,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5"/>
              </a:rPr>
              <a:t>изречение,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помещаемые автором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6"/>
              </a:rPr>
              <a:t>перед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своим произведением или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6"/>
              </a:rPr>
              <a:t>перед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отдельной его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7"/>
              </a:rPr>
              <a:t>частью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и характеризующие их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4868A3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8"/>
              </a:rPr>
              <a:t>основную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 идею.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HepBbl\Desktop\73352183_3113059_Snowdrop_flower_timelapsenew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4874404"/>
            <a:ext cx="3500462" cy="1983595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1928794" y="142852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43240" y="285728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Что </a:t>
            </a:r>
            <a:r>
              <a:rPr lang="ru-RU" sz="3200" b="1" i="1" dirty="0" smtClean="0"/>
              <a:t>такое</a:t>
            </a:r>
            <a:r>
              <a:rPr lang="ru-RU" sz="3200" b="1" dirty="0" smtClean="0"/>
              <a:t> эпиграф ?</a:t>
            </a:r>
            <a:endParaRPr lang="ru-RU" sz="3200" b="1" dirty="0"/>
          </a:p>
        </p:txBody>
      </p:sp>
      <p:pic>
        <p:nvPicPr>
          <p:cNvPr id="6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2844" y="142852"/>
            <a:ext cx="857256" cy="662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1571612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счастье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2714620"/>
            <a:ext cx="1143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2071678"/>
            <a:ext cx="228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находим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3643314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4500570"/>
            <a:ext cx="407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собственное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5572140"/>
            <a:ext cx="357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счастье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7884" y="1500174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своё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6446" y="2643182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Стараясь</a:t>
            </a: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9322" y="4143380"/>
            <a:ext cx="2000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других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928794" y="142852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928926" y="357166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Составь эпиграф из слов: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1428736"/>
            <a:ext cx="65722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«</a:t>
            </a:r>
            <a:r>
              <a:rPr lang="ru-RU" sz="4400" b="1" dirty="0" smtClean="0"/>
              <a:t>Стараясь о счастье других, мы находим своё собственное счастье»</a:t>
            </a:r>
            <a:endParaRPr lang="ru-RU" sz="4400" dirty="0"/>
          </a:p>
        </p:txBody>
      </p:sp>
      <p:pic>
        <p:nvPicPr>
          <p:cNvPr id="5122" name="Picture 2" descr="C:\Users\HepBbl\Desktop\2rrpdm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929066"/>
            <a:ext cx="3810000" cy="2686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6" name="Овал 5"/>
          <p:cNvSpPr/>
          <p:nvPr/>
        </p:nvSpPr>
        <p:spPr>
          <a:xfrm>
            <a:off x="1928794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14678" y="428604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Эпиграф к уроку: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15140" y="3500438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Платон</a:t>
            </a:r>
            <a:endParaRPr lang="ru-RU" sz="2400" b="1" dirty="0"/>
          </a:p>
        </p:txBody>
      </p:sp>
      <p:pic>
        <p:nvPicPr>
          <p:cNvPr id="9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5" y="0"/>
            <a:ext cx="924836" cy="714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HepBbl\Desktop\паустовский\Новая папка\df754ec1f2d6d59911d2b4aec91cbecc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4714884"/>
            <a:ext cx="1303726" cy="173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Облако 5"/>
          <p:cNvSpPr/>
          <p:nvPr/>
        </p:nvSpPr>
        <p:spPr>
          <a:xfrm>
            <a:off x="1714480" y="1214422"/>
            <a:ext cx="6715172" cy="2714644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14546" y="1714488"/>
            <a:ext cx="62217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 Что значит быть</a:t>
            </a:r>
          </a:p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счастливым?»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123" name="Picture 3" descr="C:\Users\HepBbl\Desktop\паустовский\Новая папка\509094657.jpg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500042"/>
            <a:ext cx="928694" cy="1160868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1643042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00298" y="357166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    </a:t>
            </a:r>
            <a:r>
              <a:rPr lang="ru-RU" sz="3600" b="1" u="sng" dirty="0" smtClean="0">
                <a:solidFill>
                  <a:schemeClr val="accent4">
                    <a:lumMod val="75000"/>
                  </a:schemeClr>
                </a:solidFill>
              </a:rPr>
              <a:t>Тема урока :</a:t>
            </a:r>
            <a:endParaRPr lang="ru-RU" sz="3600" b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HepBbl\Desktop\pticia-60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572008"/>
            <a:ext cx="1428750" cy="485775"/>
          </a:xfrm>
          <a:prstGeom prst="rect">
            <a:avLst/>
          </a:prstGeom>
          <a:noFill/>
        </p:spPr>
      </p:pic>
      <p:pic>
        <p:nvPicPr>
          <p:cNvPr id="9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57166"/>
            <a:ext cx="1381125" cy="1066800"/>
          </a:xfrm>
          <a:prstGeom prst="rect">
            <a:avLst/>
          </a:prstGeom>
          <a:noFill/>
        </p:spPr>
      </p:pic>
      <p:sp>
        <p:nvSpPr>
          <p:cNvPr id="11" name="Управляющая кнопка: домой 10">
            <a:hlinkClick r:id="rId6" action="ppaction://hlinksldjump" highlightClick="1"/>
          </p:cNvPr>
          <p:cNvSpPr/>
          <p:nvPr/>
        </p:nvSpPr>
        <p:spPr>
          <a:xfrm>
            <a:off x="8572528" y="6000768"/>
            <a:ext cx="357190" cy="5000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428860" y="3929066"/>
            <a:ext cx="521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 по произведению К.Г.Паустовского</a:t>
            </a:r>
          </a:p>
          <a:p>
            <a:pPr algn="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«Стальное колечко»)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epBbl\Desktop\foto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3643314"/>
            <a:ext cx="2428875" cy="3214686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paustovskiy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357298"/>
            <a:ext cx="2047748" cy="294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/>
          <p:cNvSpPr/>
          <p:nvPr/>
        </p:nvSpPr>
        <p:spPr>
          <a:xfrm>
            <a:off x="1928794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000364" y="357166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Что знаете?</a:t>
            </a:r>
            <a:endParaRPr lang="ru-RU" sz="32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643306" y="1714488"/>
            <a:ext cx="3214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Константин</a:t>
            </a:r>
          </a:p>
          <a:p>
            <a:r>
              <a:rPr lang="ru-RU" sz="4000" b="1" dirty="0" smtClean="0"/>
              <a:t>Георгиевич </a:t>
            </a:r>
          </a:p>
          <a:p>
            <a:r>
              <a:rPr lang="ru-RU" sz="4000" b="1" dirty="0" smtClean="0"/>
              <a:t>Паустовский</a:t>
            </a:r>
            <a:endParaRPr lang="ru-RU" sz="4000" b="1" dirty="0"/>
          </a:p>
        </p:txBody>
      </p:sp>
      <p:pic>
        <p:nvPicPr>
          <p:cNvPr id="10241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142852"/>
            <a:ext cx="1381125" cy="1066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643306" y="364331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(1892-1968 )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857628"/>
            <a:ext cx="3898726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642918"/>
            <a:ext cx="2872973" cy="3024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642918"/>
            <a:ext cx="3070582" cy="3000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14290"/>
            <a:ext cx="2536825" cy="3292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3639427"/>
            <a:ext cx="4714876" cy="3218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24" y="0"/>
            <a:ext cx="882676" cy="6817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HepBbl\Desktop\паустовский\Новая папка\119659998_19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24775" y="166688"/>
            <a:ext cx="952500" cy="952500"/>
          </a:xfrm>
          <a:prstGeom prst="rect">
            <a:avLst/>
          </a:prstGeom>
          <a:noFill/>
        </p:spPr>
      </p:pic>
      <p:pic>
        <p:nvPicPr>
          <p:cNvPr id="4098" name="Picture 2" descr="C:\Users\HepBbl\Desktop\73352183_3113059_Snowdrop_flower_timelapsenew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1095" y="5500702"/>
            <a:ext cx="2395232" cy="1357298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85720" y="142852"/>
            <a:ext cx="885828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Исправить предложения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400" b="1" i="1" u="sng" dirty="0" smtClean="0"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Самый внимательный" "Да - нет".</a:t>
            </a:r>
            <a:endParaRPr kumimoji="0" lang="ru-RU" sz="24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Дед Данил и Варюша жили в деревушке Моховое.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субботу Варюша пошла за махоркой в соседнее село Переборы.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платформе девочка встретила двух бойцов. </a:t>
            </a:r>
            <a:endParaRPr lang="ru-RU" sz="28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Боец попросил подарить ему махорки.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Боец отсыпал в карман шинели добрую горсть махорки.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Боец надел Варюше на средний палец маленькое серебряное колечко.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Варя надела колечко на указательный палец.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Сидор помог найти кольцо?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Варя подавала в ковшике холодную воду.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4836" cy="714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1928794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00364" y="428604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Словарная работа.</a:t>
            </a:r>
            <a:endParaRPr lang="ru-RU" sz="2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85786" y="4857760"/>
            <a:ext cx="1357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Нрав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-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128586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ТЁСКОЛУНЛЕЩИНАМАХОРКАНРАВ</a:t>
            </a:r>
            <a:endParaRPr lang="ru-RU" sz="2800" b="1" dirty="0"/>
          </a:p>
        </p:txBody>
      </p:sp>
      <p:pic>
        <p:nvPicPr>
          <p:cNvPr id="1026" name="Picture 2" descr="C:\Users\HepBbl\Desktop\2rrpdm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843448"/>
            <a:ext cx="2857520" cy="201455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00034" y="178592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Тёс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6248" y="2000240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Колун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–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58" y="2786058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Лещина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–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348" y="3786190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Махорка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–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1604" y="178592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тонкие доски;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86446" y="1928802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тяжёлый топор для колки дров;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4546" y="2786058"/>
            <a:ext cx="5429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лесной кустарник, дающий орехи, орешник;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71736" y="3714752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курительный табак низшего сорта;</a:t>
            </a:r>
            <a:endParaRPr lang="ru-RU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214546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характер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6677" y="0"/>
            <a:ext cx="1017323" cy="78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1928794" y="21429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1428728" y="1285860"/>
            <a:ext cx="6715172" cy="4429156"/>
          </a:xfrm>
          <a:prstGeom prst="triangle">
            <a:avLst/>
          </a:prstGeom>
          <a:gradFill flip="none" rotWithShape="1">
            <a:gsLst>
              <a:gs pos="0">
                <a:schemeClr val="bg2">
                  <a:shade val="30000"/>
                  <a:satMod val="115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2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perspectiveLeft"/>
            <a:lightRig rig="soft" dir="t">
              <a:rot lat="0" lon="0" rev="0"/>
            </a:lightRig>
          </a:scene3d>
          <a:sp3d contourW="44450" prstMaterial="matte">
            <a:bevelT w="63500" h="63500" prst="divot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71604" y="428604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Сюжетная композиция</a:t>
            </a:r>
            <a:endParaRPr lang="ru-RU" sz="2800" b="1" i="1" u="sng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5286388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Вступление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16" y="5286388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Окончание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306" y="1428736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Кульминация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3429000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Начало действия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0" y="2214554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Продолжение действия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9256" y="3429000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Окончание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действия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2285992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Развитие действия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143008" cy="882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5072074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группа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. Составь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синквейн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«Варя»</a:t>
            </a:r>
            <a:endParaRPr lang="ru-RU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3643314"/>
            <a:ext cx="4929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группа.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Характеристика Вари.</a:t>
            </a:r>
            <a:endParaRPr lang="ru-RU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14480" y="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714480" y="214290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Работа в группах </a:t>
            </a:r>
            <a:endParaRPr lang="ru-RU" sz="2800" b="1" dirty="0"/>
          </a:p>
        </p:txBody>
      </p:sp>
      <p:pic>
        <p:nvPicPr>
          <p:cNvPr id="5122" name="Picture 2" descr="C:\Users\HepBbl\Desktop\pticia-6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6072206"/>
            <a:ext cx="1428750" cy="4857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14480" y="1643050"/>
            <a:ext cx="71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 группа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.  Кроссворд       «Стальное колечко»  </a:t>
            </a:r>
            <a:endParaRPr lang="ru-RU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1381125" cy="10668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0034" y="278605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группа.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3108" y="2786058"/>
            <a:ext cx="5214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Проталинки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(восстановить эпизод)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1714480" y="0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43174" y="0"/>
            <a:ext cx="50720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Характеристика главной героини </a:t>
            </a:r>
          </a:p>
          <a:p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244" y="1285860"/>
            <a:ext cx="4126259" cy="5429288"/>
          </a:xfrm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5929322" y="1428736"/>
            <a:ext cx="3214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любознательная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1714488"/>
            <a:ext cx="34718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добрая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00760" y="2143116"/>
            <a:ext cx="29896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щедрая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86446" y="3214686"/>
            <a:ext cx="308612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отзывчивая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57752" y="3804009"/>
            <a:ext cx="385765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сообразительная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64996" y="4857760"/>
            <a:ext cx="32790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доверчивая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43517" y="5347391"/>
            <a:ext cx="23145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заботливая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1071546"/>
            <a:ext cx="245746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смелая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14942" y="2643182"/>
            <a:ext cx="3568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наблюдательная</a:t>
            </a:r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14876" y="4429132"/>
            <a:ext cx="279679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общительная</a:t>
            </a:r>
            <a:endParaRPr lang="ru-RU" sz="3200" b="1" dirty="0"/>
          </a:p>
        </p:txBody>
      </p:sp>
      <p:pic>
        <p:nvPicPr>
          <p:cNvPr id="18" name="Picture 2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191B21"/>
              </a:clrFrom>
              <a:clrTo>
                <a:srgbClr val="191B2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3900" y="0"/>
            <a:ext cx="882676" cy="681791"/>
          </a:xfrm>
          <a:prstGeom prst="rect">
            <a:avLst/>
          </a:prstGeom>
          <a:noFill/>
        </p:spPr>
      </p:pic>
      <p:sp>
        <p:nvSpPr>
          <p:cNvPr id="19" name="Управляющая кнопка: домой 18">
            <a:hlinkClick r:id="rId4" action="ppaction://hlinksldjump" highlightClick="1"/>
          </p:cNvPr>
          <p:cNvSpPr/>
          <p:nvPr/>
        </p:nvSpPr>
        <p:spPr>
          <a:xfrm>
            <a:off x="8286776" y="6072206"/>
            <a:ext cx="571504" cy="4286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928794" y="142852"/>
            <a:ext cx="5857916" cy="100013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57554" y="428604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Вывод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071538" cy="82767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28992" y="2071678"/>
            <a:ext cx="53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своих </a:t>
            </a: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родных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берегите их.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678" y="3357562"/>
            <a:ext cx="5572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наше достояние, наше счастье.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4612" y="4786322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родным домом,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4071942"/>
            <a:ext cx="8715436" cy="2571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своей Родиной, ведь </a:t>
            </a: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Родина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 нас – </a:t>
            </a: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одна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2071678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Любите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3286124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Семья - 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485776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Дорожите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785794"/>
            <a:ext cx="7858180" cy="563231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3">
                <a:lumMod val="75000"/>
              </a:schemeClr>
            </a:solidFill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sz="4000" b="1" i="1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  </a:t>
            </a:r>
            <a:r>
              <a:rPr kumimoji="0" lang="ru-RU" sz="4000" b="1" i="1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Урок мне:</a:t>
            </a: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     показался                                                       интересным……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-взволновал…..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-заставил   задуматься…….</a:t>
            </a: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" descr="C:\Users\HepBbl\Desktop\0fbae7ba57437a6dcd25e42f5f6b565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0"/>
            <a:ext cx="928694" cy="717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338</Words>
  <PresentationFormat>Экран (4:3)</PresentationFormat>
  <Paragraphs>107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к уроку литературного чтения  для 3 класса по программе «Гармония»</vt:lpstr>
      <vt:lpstr>Вы талантливые, дети!  Когда-нибудь вы сами приятно поразитесь,  какие вы                    как хорошо умеете                      ,               если будете постоянно перед собой, ставить новые            , стремиться к их достижению ….                            (Ж.Ж.Руссо)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Антон</cp:lastModifiedBy>
  <cp:revision>82</cp:revision>
  <dcterms:modified xsi:type="dcterms:W3CDTF">2016-06-22T10:43:07Z</dcterms:modified>
</cp:coreProperties>
</file>