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97" r:id="rId2"/>
    <p:sldId id="298" r:id="rId3"/>
    <p:sldId id="299" r:id="rId4"/>
    <p:sldId id="257" r:id="rId5"/>
    <p:sldId id="258" r:id="rId6"/>
    <p:sldId id="259" r:id="rId7"/>
    <p:sldId id="260" r:id="rId8"/>
    <p:sldId id="288" r:id="rId9"/>
    <p:sldId id="303" r:id="rId10"/>
    <p:sldId id="261" r:id="rId11"/>
    <p:sldId id="262" r:id="rId12"/>
    <p:sldId id="263" r:id="rId13"/>
    <p:sldId id="264" r:id="rId14"/>
    <p:sldId id="265" r:id="rId15"/>
    <p:sldId id="302" r:id="rId16"/>
    <p:sldId id="266" r:id="rId17"/>
    <p:sldId id="272" r:id="rId18"/>
    <p:sldId id="268" r:id="rId19"/>
    <p:sldId id="270" r:id="rId20"/>
    <p:sldId id="273" r:id="rId21"/>
    <p:sldId id="271" r:id="rId22"/>
    <p:sldId id="269" r:id="rId23"/>
    <p:sldId id="300" r:id="rId24"/>
    <p:sldId id="301" r:id="rId25"/>
    <p:sldId id="274" r:id="rId26"/>
    <p:sldId id="275" r:id="rId27"/>
    <p:sldId id="277" r:id="rId28"/>
    <p:sldId id="306" r:id="rId29"/>
    <p:sldId id="267" r:id="rId30"/>
    <p:sldId id="304" r:id="rId31"/>
    <p:sldId id="280" r:id="rId32"/>
    <p:sldId id="305" r:id="rId33"/>
    <p:sldId id="276" r:id="rId34"/>
    <p:sldId id="283" r:id="rId35"/>
    <p:sldId id="286" r:id="rId36"/>
    <p:sldId id="285" r:id="rId37"/>
    <p:sldId id="284" r:id="rId38"/>
    <p:sldId id="287" r:id="rId39"/>
    <p:sldId id="294" r:id="rId40"/>
    <p:sldId id="308" r:id="rId41"/>
    <p:sldId id="292" r:id="rId42"/>
    <p:sldId id="293" r:id="rId43"/>
    <p:sldId id="290" r:id="rId44"/>
    <p:sldId id="281" r:id="rId45"/>
    <p:sldId id="307" r:id="rId46"/>
    <p:sldId id="289" r:id="rId47"/>
    <p:sldId id="279" r:id="rId48"/>
    <p:sldId id="278" r:id="rId49"/>
    <p:sldId id="282" r:id="rId50"/>
    <p:sldId id="295" r:id="rId51"/>
    <p:sldId id="296" r:id="rId52"/>
    <p:sldId id="311" r:id="rId53"/>
    <p:sldId id="310" r:id="rId54"/>
    <p:sldId id="309" r:id="rId55"/>
    <p:sldId id="312" r:id="rId56"/>
    <p:sldId id="313" r:id="rId57"/>
    <p:sldId id="314" r:id="rId58"/>
    <p:sldId id="315" r:id="rId59"/>
    <p:sldId id="316" r:id="rId60"/>
    <p:sldId id="317" r:id="rId61"/>
    <p:sldId id="318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39" autoAdjust="0"/>
    <p:restoredTop sz="94673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7D6E6E9-5322-460A-A7DE-7B5B3451279E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0604A68-1682-43C9-A292-CE8E623B4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72BE07-459E-45A4-A2C0-A6565D17170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DE568-683A-413B-B03E-946CD405F1B9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4A1A3-EAC0-4D3D-AF75-14CA3D64F0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FA4C8-19C2-493B-B334-B623D04984B7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8B9AC-7BA4-4DC7-94A9-21985ECD1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56B3-852A-4726-9D97-EE55E2B826F3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2F2FA-3653-4531-AB78-2DD23A6BB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D81E4-8B56-4D9C-AB1C-C23A3FEAEC03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7F2F-765B-463B-BF93-24DDDBEF4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17559-97C1-4C54-BE4C-116828B17D99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C820E-46F2-4CA7-9EB3-B3A0EC88B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FE33B-242F-4015-96DD-757043E9E318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EBE19-EC8F-4C53-8ECD-592D738AE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B102B-A9E5-4E87-A9C5-D29E8B3FDCF8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7C77-1871-4AC8-87B7-804432740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F7B5-7344-4775-B0E6-AE54BCA912EF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EA49F-E4ED-443D-BCB1-661FF9F46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AE9DA-15EE-439E-A5B0-A87F33D2B4D3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F1179-06AD-411D-9760-1073722276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91D4D-1653-4D7D-96E2-2994D37AC05C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854B3-91DB-47FF-8C68-868DE1D596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9B813-2729-4DC7-809A-414FDDE1054D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25EA3-39E3-4ACB-BF61-4C4CB0AF2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443AD1-51EB-4C59-98D5-62E4F7D1C6D3}" type="datetimeFigureOut">
              <a:rPr lang="ru-RU"/>
              <a:pPr>
                <a:defRPr/>
              </a:pPr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DF258-7F6D-4979-8980-CAD88D7DB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642938"/>
          </a:xfrm>
          <a:solidFill>
            <a:srgbClr val="FFFF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Разнообразие насекомых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3" y="1071563"/>
            <a:ext cx="4429125" cy="5429250"/>
          </a:xfrm>
          <a:solidFill>
            <a:srgbClr val="FFFF00"/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Класс Насекомые - самый многочисленный в царстве Животные. Насекомых на нашей планете великое множество. Сегодня известно около 40 000 видов позвоночных животных и около 250 000 животных беспозвоночных, не включая насекомых. Что же касается последних, то их более 1 миллиона</a:t>
            </a:r>
            <a:r>
              <a:rPr lang="ru-RU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428750"/>
            <a:ext cx="35718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rgbClr val="00B050"/>
            </a:solidFill>
          </a:ln>
        </p:spPr>
        <p:txBody>
          <a:bodyPr/>
          <a:lstStyle/>
          <a:p>
            <a:pPr eaLnBrk="1" hangingPunct="1"/>
            <a:r>
              <a:rPr lang="ru-RU" smtClean="0"/>
              <a:t>Развитие насекомых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00B050"/>
            </a:solidFill>
          </a:ln>
        </p:spPr>
        <p:txBody>
          <a:bodyPr/>
          <a:lstStyle/>
          <a:p>
            <a:pPr eaLnBrk="1" hangingPunct="1"/>
            <a:r>
              <a:rPr lang="ru-RU" smtClean="0"/>
              <a:t>1. С неполным превращением:</a:t>
            </a:r>
          </a:p>
          <a:p>
            <a:pPr eaLnBrk="1" hangingPunct="1"/>
            <a:r>
              <a:rPr lang="ru-RU" sz="4000" smtClean="0"/>
              <a:t>Яйцо – личинка – взрослое насекомое.</a:t>
            </a:r>
          </a:p>
          <a:p>
            <a:pPr eaLnBrk="1" hangingPunct="1"/>
            <a:r>
              <a:rPr lang="ru-RU" smtClean="0"/>
              <a:t>2.С полным превращением:</a:t>
            </a:r>
          </a:p>
          <a:p>
            <a:pPr eaLnBrk="1" hangingPunct="1"/>
            <a:r>
              <a:rPr lang="ru-RU" sz="4000" smtClean="0"/>
              <a:t>Яйцо – личинка – куколка – взрослое насекомое.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Развитие с неполным превращением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13"/>
            <a:ext cx="42386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1500188"/>
            <a:ext cx="45910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13"/>
            <a:ext cx="42862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1500188"/>
            <a:ext cx="45910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500063" y="4572000"/>
            <a:ext cx="8215312" cy="193833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alibri" pitchFamily="34" charset="0"/>
              </a:rPr>
              <a:t>Личинки кузнечиков, которые появились из яиц, похожи на своих родителей и формой тела, и образом  жизни. Отличаются они от взрослых только размерами, отсутствием крыльев и несформированностью  половой системы. Подрастая, личинки несколько раз линяют, у них вырастают крылья, и со временем они становятся способными к размножению.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50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z="5400" smtClean="0"/>
              <a:t>Отряды Насекомых с неполным превращением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429125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z="4800" smtClean="0"/>
              <a:t>Отряд Тараканы</a:t>
            </a:r>
          </a:p>
          <a:p>
            <a:pPr eaLnBrk="1" hangingPunct="1"/>
            <a:r>
              <a:rPr lang="ru-RU" sz="4800" smtClean="0"/>
              <a:t>Отряд Клопы</a:t>
            </a:r>
          </a:p>
          <a:p>
            <a:pPr eaLnBrk="1" hangingPunct="1"/>
            <a:r>
              <a:rPr lang="ru-RU" sz="4800" smtClean="0"/>
              <a:t>Отряд Прямокрылые</a:t>
            </a:r>
          </a:p>
          <a:p>
            <a:pPr eaLnBrk="1" hangingPunct="1"/>
            <a:r>
              <a:rPr lang="ru-RU" sz="4800" smtClean="0"/>
              <a:t>Отряд Вши</a:t>
            </a:r>
          </a:p>
          <a:p>
            <a:pPr eaLnBrk="1" hangingPunct="1"/>
            <a:r>
              <a:rPr lang="ru-RU" sz="4800" smtClean="0"/>
              <a:t>Отряд Стрекозы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Прямокрылые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928813"/>
            <a:ext cx="3505200" cy="20018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3857625"/>
            <a:ext cx="3400425" cy="27146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4643438" y="1928813"/>
            <a:ext cx="3357562" cy="1938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Жесткие передние крылья в сложенном состоянии защищают тонкие задние крылья от повреждений</a:t>
            </a:r>
            <a:endParaRPr lang="ru-RU" sz="2000">
              <a:latin typeface="Calibri" pitchFamily="34" charset="0"/>
            </a:endParaRPr>
          </a:p>
          <a:p>
            <a:endParaRPr lang="ru-RU" sz="2000" b="1">
              <a:latin typeface="Calibri" pitchFamily="34" charset="0"/>
            </a:endParaRPr>
          </a:p>
        </p:txBody>
      </p:sp>
      <p:sp>
        <p:nvSpPr>
          <p:cNvPr id="17414" name="TextBox 9"/>
          <p:cNvSpPr txBox="1">
            <a:spLocks noChangeArrowheads="1"/>
          </p:cNvSpPr>
          <p:nvPr/>
        </p:nvSpPr>
        <p:spPr bwMode="auto">
          <a:xfrm>
            <a:off x="1143000" y="4214813"/>
            <a:ext cx="2286000" cy="22463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Задние ноги – рычажного типа, благодаря этому Прямокрылые хорошо прыгают.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42875"/>
            <a:ext cx="4214812" cy="5214938"/>
          </a:xfrm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5429250"/>
            <a:ext cx="3257550" cy="14287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5572125" y="785813"/>
            <a:ext cx="3000375" cy="26781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У прямокрылых ротовой аппарат грызущего типа, среди них есть и хищники, и растительноядные виды.</a:t>
            </a: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3857625"/>
            <a:ext cx="25717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714375"/>
            <a:ext cx="4141787" cy="5883275"/>
          </a:xfrm>
        </p:spPr>
      </p:pic>
      <p:sp>
        <p:nvSpPr>
          <p:cNvPr id="19459" name="TextBox 5"/>
          <p:cNvSpPr txBox="1">
            <a:spLocks noChangeArrowheads="1"/>
          </p:cNvSpPr>
          <p:nvPr/>
        </p:nvSpPr>
        <p:spPr bwMode="auto">
          <a:xfrm>
            <a:off x="5286375" y="1643063"/>
            <a:ext cx="3143250" cy="378618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Ненасытным пожирателем растений является перелётная саранча. Многомиллионные стаи кочуют, уничтожая на своем пути всю растительность.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Стрекозы</a:t>
            </a:r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1500188"/>
            <a:ext cx="4071937" cy="3357562"/>
          </a:xfrm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857625"/>
            <a:ext cx="421481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4643438" y="1500188"/>
            <a:ext cx="4143375" cy="22860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Представители этого отряда исключительно хищные животные. У стрекоз очень подвижная голова с крупными глазами и грызущими ротовыми органами. Тело  удлинено, имеется две пары сетчатых крыльев.</a:t>
            </a: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285750" y="5000625"/>
            <a:ext cx="4071938" cy="175418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Личинки стрекоз живут в воде и дышат с помощью трахейных жабр. Нижняя губа личинок удлинена, она может выбрасываться вперёд и захватывать добычу.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3500438"/>
            <a:ext cx="4133850" cy="3176587"/>
          </a:xfrm>
        </p:spPr>
      </p:pic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14313"/>
            <a:ext cx="40195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4786313" y="571500"/>
            <a:ext cx="3929062" cy="255428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Стрекозы одни из наиболее совершенных летунов среди насекомых. Их полет высокоманевренный: они способны зависать в воздухе и развивать скорость до ста километров в час.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642938" y="3571875"/>
            <a:ext cx="3571875" cy="286226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Эти насекомые великолепные охотники. Благодаря своей быстроте и ловкости они легко могут ловить других насекомых на лету. Крупные стрекозы могут даже спускаться к самой  воде, чтобы схватить маленькую лягушку или рыбку.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Отряд Клопы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7563" y="1357313"/>
            <a:ext cx="2643187" cy="2624137"/>
          </a:xfrm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357313"/>
            <a:ext cx="25003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1357313"/>
            <a:ext cx="23907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4500563"/>
            <a:ext cx="23574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3357563" y="4572000"/>
            <a:ext cx="52863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Среди клопов есть водные и наземные формы, растительноядные и кровососы. Все они имеют колюще-сосущий ротовой аппарат, плотные передние крылья и мягкие  перепончатые задние. На груди есть железы, выделяющие неприятно пахнущее вещество.</a:t>
            </a: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285750" y="4000500"/>
            <a:ext cx="2357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Водяной скорпион</a:t>
            </a:r>
          </a:p>
        </p:txBody>
      </p:sp>
      <p:sp>
        <p:nvSpPr>
          <p:cNvPr id="22537" name="TextBox 10"/>
          <p:cNvSpPr txBox="1">
            <a:spLocks noChangeArrowheads="1"/>
          </p:cNvSpPr>
          <p:nvPr/>
        </p:nvSpPr>
        <p:spPr bwMode="auto">
          <a:xfrm flipH="1">
            <a:off x="3470275" y="4071938"/>
            <a:ext cx="2601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Водомерка</a:t>
            </a:r>
            <a:r>
              <a:rPr lang="ru-RU"/>
              <a:t>  </a:t>
            </a:r>
          </a:p>
        </p:txBody>
      </p:sp>
      <p:sp>
        <p:nvSpPr>
          <p:cNvPr id="22538" name="TextBox 11"/>
          <p:cNvSpPr txBox="1">
            <a:spLocks noChangeArrowheads="1"/>
          </p:cNvSpPr>
          <p:nvPr/>
        </p:nvSpPr>
        <p:spPr bwMode="auto">
          <a:xfrm>
            <a:off x="6429375" y="4071938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Клоп-солдатик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Постельный клоп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00188"/>
            <a:ext cx="312420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57625" y="4929188"/>
            <a:ext cx="3019425" cy="1428750"/>
          </a:xfrm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4071938" y="1857375"/>
            <a:ext cx="4214812" cy="22463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Клоп – кровопийца, который может обитать в жилищах человека, паразитирует на грызунах, летучих мышах и ласточках. Клоп может голодать несколько месяцев, дожидаясь свою добычу.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Тараканы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571625"/>
            <a:ext cx="328612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57625" y="5143500"/>
            <a:ext cx="3500438" cy="1362075"/>
          </a:xfrm>
        </p:spPr>
      </p:pic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4214813" y="1928813"/>
            <a:ext cx="4500562" cy="1938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 тараканов ротовой аппарат грызущего типа, все ноги приспособлены к бегу, крыльями изредка пользуется только самец, у самки они маленькие, и летать она не может.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Отряд Вши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3429000" y="1600200"/>
            <a:ext cx="5257800" cy="45259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643063"/>
            <a:ext cx="27717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3857625" y="2571750"/>
            <a:ext cx="4572000" cy="31702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 этих бескрылых паразитов плоское тело, небольшая голова, колюще-сосущий ротовой аппарат, короткие цепкие ноги. Питаются вши кровью. На человеке чаще всего паразитирует головная и платяная вши. Вши являются переносчиками сыпного и возвратного тифа.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7313"/>
          </a:xfrm>
          <a:solidFill>
            <a:srgbClr val="92D05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Развитие с полным превращением.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13"/>
            <a:ext cx="4600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4071938"/>
            <a:ext cx="4610100" cy="2214562"/>
          </a:xfrm>
        </p:spPr>
      </p:pic>
      <p:sp>
        <p:nvSpPr>
          <p:cNvPr id="26629" name="TextBox 8"/>
          <p:cNvSpPr txBox="1">
            <a:spLocks noChangeArrowheads="1"/>
          </p:cNvSpPr>
          <p:nvPr/>
        </p:nvSpPr>
        <p:spPr bwMode="auto">
          <a:xfrm>
            <a:off x="4929188" y="1928813"/>
            <a:ext cx="3714750" cy="409416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При развитии с полным превращением из яйца  вылупляется личинка, совсем не похожая на взрослое насекомое. Такие личинки не имеют сложных глаз, у них  отсутствуют конечности, ротовые органы другого строения. Личинки обитают обычно в другой среде и питаются другой пищей, в отличие от взрослых.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642938"/>
            <a:ext cx="3429000" cy="2214562"/>
          </a:xfrm>
        </p:spPr>
      </p:pic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571500"/>
            <a:ext cx="1571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3286125"/>
            <a:ext cx="47863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5643563" y="714375"/>
            <a:ext cx="2928937" cy="50165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После</a:t>
            </a:r>
            <a:r>
              <a:rPr lang="en-US" sz="2000" b="1"/>
              <a:t> </a:t>
            </a:r>
            <a:r>
              <a:rPr lang="ru-RU" sz="2000" b="1"/>
              <a:t>нескольких линек личинка окукливается. Куколка неподвижна и не питается. В ней происходят сложные процессы формирования структур, характерных для взрослой особи. Через определенное время сформировавшееся взрослое насекомое выходит из куколки.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5643563" y="6072188"/>
          <a:ext cx="2835275" cy="419100"/>
        </p:xfrm>
        <a:graphic>
          <a:graphicData uri="http://schemas.openxmlformats.org/presentationml/2006/ole">
            <p:oleObj spid="_x0000_s2050" name="Пакет" r:id="rId6" imgW="2834640" imgH="419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37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z="4800" smtClean="0"/>
              <a:t>Отряды насекомых с полным превращением</a:t>
            </a:r>
          </a:p>
        </p:txBody>
      </p:sp>
      <p:sp>
        <p:nvSpPr>
          <p:cNvPr id="27651" name="Содержимое 4"/>
          <p:cNvSpPr>
            <a:spLocks noGrp="1"/>
          </p:cNvSpPr>
          <p:nvPr>
            <p:ph idx="1"/>
          </p:nvPr>
        </p:nvSpPr>
        <p:spPr>
          <a:xfrm>
            <a:off x="357188" y="2071688"/>
            <a:ext cx="8429625" cy="4097337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z="4000" smtClean="0"/>
              <a:t>Отряд  Бабочки( Чешуекрылые)</a:t>
            </a:r>
          </a:p>
          <a:p>
            <a:pPr eaLnBrk="1" hangingPunct="1"/>
            <a:r>
              <a:rPr lang="ru-RU" sz="4000" smtClean="0"/>
              <a:t>Отряд Двукрылые</a:t>
            </a:r>
          </a:p>
          <a:p>
            <a:pPr eaLnBrk="1" hangingPunct="1"/>
            <a:r>
              <a:rPr lang="ru-RU" sz="4000" smtClean="0"/>
              <a:t>Отряд Перепончатокрылые</a:t>
            </a:r>
          </a:p>
          <a:p>
            <a:pPr eaLnBrk="1" hangingPunct="1"/>
            <a:r>
              <a:rPr lang="ru-RU" sz="4000" smtClean="0"/>
              <a:t>Отряд Жуки( Жесткокрылые)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Жесткокрылые или Жуки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643063"/>
            <a:ext cx="3857625" cy="4714875"/>
          </a:xfrm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5072063" y="2071688"/>
            <a:ext cx="3643312" cy="30464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У всех жуков грызущий ротовой аппарат, твёрдые надкрылья, прикрывающие тонкие прозрачные крылья задней пары и брюшко.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929063"/>
            <a:ext cx="31432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285750"/>
            <a:ext cx="3076575" cy="2800350"/>
          </a:xfrm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3286125"/>
            <a:ext cx="3138487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4857750" y="6143625"/>
            <a:ext cx="4071938" cy="36988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Дровосек-усач и усач еловый</a:t>
            </a:r>
          </a:p>
        </p:txBody>
      </p:sp>
      <p:sp>
        <p:nvSpPr>
          <p:cNvPr id="29703" name="TextBox 7"/>
          <p:cNvSpPr txBox="1">
            <a:spLocks noChangeArrowheads="1"/>
          </p:cNvSpPr>
          <p:nvPr/>
        </p:nvSpPr>
        <p:spPr bwMode="auto">
          <a:xfrm>
            <a:off x="4714875" y="785813"/>
            <a:ext cx="3357563" cy="15700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Растительноядные жуки питаются листьями и древесиной.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87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Жуки – вредители культурных растений</a:t>
            </a:r>
          </a:p>
        </p:txBody>
      </p:sp>
      <p:pic>
        <p:nvPicPr>
          <p:cNvPr id="3072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643063"/>
            <a:ext cx="264318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29250" y="1928813"/>
            <a:ext cx="2214563" cy="2395537"/>
          </a:xfrm>
        </p:spPr>
      </p:pic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714375" y="4500563"/>
            <a:ext cx="3500438" cy="203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Личинки и взрослые колорадские жуки питаются листьями картофеля, из-за этого клубни не могут получить необходимого развития, и весь урожай погибает.</a:t>
            </a:r>
          </a:p>
        </p:txBody>
      </p:sp>
      <p:sp>
        <p:nvSpPr>
          <p:cNvPr id="30726" name="TextBox 6"/>
          <p:cNvSpPr txBox="1">
            <a:spLocks noChangeArrowheads="1"/>
          </p:cNvSpPr>
          <p:nvPr/>
        </p:nvSpPr>
        <p:spPr bwMode="auto">
          <a:xfrm>
            <a:off x="5072063" y="4500563"/>
            <a:ext cx="3000375" cy="2032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Долгоносики или слоники повреждают  сельскохозяйственные  культуры и лесные породы. Их насчитывается около 45 тысяч видов.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Жуки - хищники</a:t>
            </a:r>
          </a:p>
        </p:txBody>
      </p:sp>
      <p:pic>
        <p:nvPicPr>
          <p:cNvPr id="3174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714500"/>
            <a:ext cx="2486025" cy="2643188"/>
          </a:xfrm>
        </p:spPr>
      </p:pic>
      <p:pic>
        <p:nvPicPr>
          <p:cNvPr id="3174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429125"/>
            <a:ext cx="18859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0" y="1928813"/>
            <a:ext cx="27146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Box 11"/>
          <p:cNvSpPr txBox="1">
            <a:spLocks noChangeArrowheads="1"/>
          </p:cNvSpPr>
          <p:nvPr/>
        </p:nvSpPr>
        <p:spPr bwMode="auto">
          <a:xfrm>
            <a:off x="642938" y="4857750"/>
            <a:ext cx="2214562" cy="36988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Жужелицы</a:t>
            </a:r>
          </a:p>
        </p:txBody>
      </p:sp>
      <p:sp>
        <p:nvSpPr>
          <p:cNvPr id="31751" name="TextBox 12"/>
          <p:cNvSpPr txBox="1">
            <a:spLocks noChangeArrowheads="1"/>
          </p:cNvSpPr>
          <p:nvPr/>
        </p:nvSpPr>
        <p:spPr bwMode="auto">
          <a:xfrm>
            <a:off x="3500438" y="6215063"/>
            <a:ext cx="2000250" cy="36988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Божья коровка</a:t>
            </a:r>
          </a:p>
        </p:txBody>
      </p:sp>
      <p:sp>
        <p:nvSpPr>
          <p:cNvPr id="31752" name="TextBox 13"/>
          <p:cNvSpPr txBox="1">
            <a:spLocks noChangeArrowheads="1"/>
          </p:cNvSpPr>
          <p:nvPr/>
        </p:nvSpPr>
        <p:spPr bwMode="auto">
          <a:xfrm>
            <a:off x="6072188" y="4929188"/>
            <a:ext cx="2857500" cy="36988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Красотел пахучий</a:t>
            </a:r>
          </a:p>
        </p:txBody>
      </p:sp>
      <p:sp>
        <p:nvSpPr>
          <p:cNvPr id="31753" name="TextBox 9"/>
          <p:cNvSpPr txBox="1">
            <a:spLocks noChangeArrowheads="1"/>
          </p:cNvSpPr>
          <p:nvPr/>
        </p:nvSpPr>
        <p:spPr bwMode="auto">
          <a:xfrm>
            <a:off x="3286125" y="1928813"/>
            <a:ext cx="2357438" cy="19383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Эти жуки уничтожают вредителей растений: тлей, гусениц и других насекомых.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8" y="285750"/>
            <a:ext cx="2357437" cy="3143250"/>
          </a:xfrm>
        </p:spPr>
      </p:pic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4000500"/>
            <a:ext cx="2714625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4071938"/>
            <a:ext cx="2357437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13" y="285750"/>
            <a:ext cx="27146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3429000" y="1643063"/>
            <a:ext cx="2286000" cy="286226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Жуки сапротрофы питаются растительными и животными остатками, тем самым выполняют роль санитаров</a:t>
            </a:r>
            <a:r>
              <a:rPr lang="ru-RU"/>
              <a:t>.</a:t>
            </a:r>
          </a:p>
        </p:txBody>
      </p:sp>
      <p:sp>
        <p:nvSpPr>
          <p:cNvPr id="32775" name="TextBox 8"/>
          <p:cNvSpPr txBox="1">
            <a:spLocks noChangeArrowheads="1"/>
          </p:cNvSpPr>
          <p:nvPr/>
        </p:nvSpPr>
        <p:spPr bwMode="auto">
          <a:xfrm>
            <a:off x="714375" y="6215063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Навозник</a:t>
            </a:r>
          </a:p>
        </p:txBody>
      </p:sp>
      <p:sp>
        <p:nvSpPr>
          <p:cNvPr id="32776" name="TextBox 9"/>
          <p:cNvSpPr txBox="1">
            <a:spLocks noChangeArrowheads="1"/>
          </p:cNvSpPr>
          <p:nvPr/>
        </p:nvSpPr>
        <p:spPr bwMode="auto">
          <a:xfrm>
            <a:off x="6072188" y="3357563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Мертвоед</a:t>
            </a:r>
          </a:p>
        </p:txBody>
      </p:sp>
      <p:sp>
        <p:nvSpPr>
          <p:cNvPr id="32777" name="TextBox 10"/>
          <p:cNvSpPr txBox="1">
            <a:spLocks noChangeArrowheads="1"/>
          </p:cNvSpPr>
          <p:nvPr/>
        </p:nvSpPr>
        <p:spPr bwMode="auto">
          <a:xfrm>
            <a:off x="6072188" y="6429375"/>
            <a:ext cx="264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Скарабей</a:t>
            </a:r>
          </a:p>
        </p:txBody>
      </p:sp>
      <p:sp>
        <p:nvSpPr>
          <p:cNvPr id="32778" name="TextBox 11"/>
          <p:cNvSpPr txBox="1">
            <a:spLocks noChangeArrowheads="1"/>
          </p:cNvSpPr>
          <p:nvPr/>
        </p:nvSpPr>
        <p:spPr bwMode="auto">
          <a:xfrm>
            <a:off x="714375" y="3571875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Могильщик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642938"/>
            <a:ext cx="3214688" cy="3000375"/>
          </a:xfrm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2643188"/>
            <a:ext cx="3429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4000500"/>
            <a:ext cx="328612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714375" y="3571875"/>
            <a:ext cx="2643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Гладыш</a:t>
            </a:r>
          </a:p>
        </p:txBody>
      </p:sp>
      <p:sp>
        <p:nvSpPr>
          <p:cNvPr id="33799" name="TextBox 6"/>
          <p:cNvSpPr txBox="1">
            <a:spLocks noChangeArrowheads="1"/>
          </p:cNvSpPr>
          <p:nvPr/>
        </p:nvSpPr>
        <p:spPr bwMode="auto">
          <a:xfrm>
            <a:off x="571500" y="6215063"/>
            <a:ext cx="3071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Вертячки</a:t>
            </a:r>
          </a:p>
        </p:txBody>
      </p:sp>
      <p:sp>
        <p:nvSpPr>
          <p:cNvPr id="33800" name="TextBox 7"/>
          <p:cNvSpPr txBox="1">
            <a:spLocks noChangeArrowheads="1"/>
          </p:cNvSpPr>
          <p:nvPr/>
        </p:nvSpPr>
        <p:spPr bwMode="auto">
          <a:xfrm>
            <a:off x="5572125" y="6357938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Жук-плавунец</a:t>
            </a:r>
          </a:p>
        </p:txBody>
      </p:sp>
      <p:sp>
        <p:nvSpPr>
          <p:cNvPr id="33801" name="TextBox 9"/>
          <p:cNvSpPr txBox="1">
            <a:spLocks noChangeArrowheads="1"/>
          </p:cNvSpPr>
          <p:nvPr/>
        </p:nvSpPr>
        <p:spPr bwMode="auto">
          <a:xfrm>
            <a:off x="5000625" y="714375"/>
            <a:ext cx="3357563" cy="12001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Эти жуки – обитатели водоёмов.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785813"/>
          </a:xfrm>
          <a:solidFill>
            <a:srgbClr val="92D050"/>
          </a:solidFill>
        </p:spPr>
        <p:txBody>
          <a:bodyPr/>
          <a:lstStyle/>
          <a:p>
            <a:r>
              <a:rPr lang="ru-RU" smtClean="0"/>
              <a:t>Самые крупные жуки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357313"/>
            <a:ext cx="414337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Содержимое 6"/>
          <p:cNvSpPr>
            <a:spLocks noGrp="1"/>
          </p:cNvSpPr>
          <p:nvPr>
            <p:ph idx="1"/>
          </p:nvPr>
        </p:nvSpPr>
        <p:spPr>
          <a:xfrm>
            <a:off x="4714875" y="1857375"/>
            <a:ext cx="4214813" cy="3857625"/>
          </a:xfrm>
          <a:solidFill>
            <a:srgbClr val="92D050"/>
          </a:solidFill>
        </p:spPr>
        <p:txBody>
          <a:bodyPr/>
          <a:lstStyle/>
          <a:p>
            <a:r>
              <a:rPr lang="ru-RU" sz="2400" b="1" smtClean="0"/>
              <a:t>Жук-геркулес вместе со своими роговыми выростами достигает длины 17,5 см.Обитает он на Малых Антильских Островах.</a:t>
            </a:r>
          </a:p>
          <a:p>
            <a:r>
              <a:rPr lang="ru-RU" sz="2400" b="1" smtClean="0"/>
              <a:t>Жук-голиаф превышает длину 10см. Обитает он в Африке.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ru-RU" smtClean="0"/>
              <a:t>Жуки Красной Книги</a:t>
            </a:r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2357438"/>
            <a:ext cx="3652837" cy="3786187"/>
          </a:xfrm>
        </p:spPr>
      </p:pic>
      <p:pic>
        <p:nvPicPr>
          <p:cNvPr id="3584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2357438"/>
            <a:ext cx="34290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25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Чешуекрылые или Бабочки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785938"/>
            <a:ext cx="67151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Строение бабочки</a:t>
            </a:r>
          </a:p>
        </p:txBody>
      </p:sp>
      <p:sp>
        <p:nvSpPr>
          <p:cNvPr id="37891" name="TextBox 4"/>
          <p:cNvSpPr txBox="1">
            <a:spLocks noChangeArrowheads="1"/>
          </p:cNvSpPr>
          <p:nvPr/>
        </p:nvSpPr>
        <p:spPr bwMode="auto">
          <a:xfrm>
            <a:off x="5715000" y="1571625"/>
            <a:ext cx="3000375" cy="51085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r>
              <a:rPr lang="ru-RU" sz="1400" b="1"/>
              <a:t>       БАБОЧКА</a:t>
            </a:r>
          </a:p>
          <a:p>
            <a:r>
              <a:rPr lang="ru-RU" sz="1400" b="1"/>
              <a:t> Ты прав. Одним воздушным очертаньем</a:t>
            </a:r>
          </a:p>
          <a:p>
            <a:r>
              <a:rPr lang="ru-RU" sz="1400" b="1"/>
              <a:t>      Я так мила.</a:t>
            </a:r>
          </a:p>
          <a:p>
            <a:r>
              <a:rPr lang="ru-RU" sz="1400" b="1"/>
              <a:t>Весь бархат мой с его живым миганьем -</a:t>
            </a:r>
          </a:p>
          <a:p>
            <a:r>
              <a:rPr lang="ru-RU" sz="1400" b="1"/>
              <a:t>      Лишь два крыла.</a:t>
            </a:r>
          </a:p>
          <a:p>
            <a:endParaRPr lang="ru-RU" sz="1400" b="1"/>
          </a:p>
          <a:p>
            <a:r>
              <a:rPr lang="ru-RU" sz="1400" b="1"/>
              <a:t>Не спрашивай: откуда появилась?</a:t>
            </a:r>
          </a:p>
          <a:p>
            <a:r>
              <a:rPr lang="ru-RU" sz="1400" b="1"/>
              <a:t>      Куда спешу?</a:t>
            </a:r>
          </a:p>
          <a:p>
            <a:r>
              <a:rPr lang="ru-RU" sz="1400" b="1"/>
              <a:t>Здесь на цветок я легкий опустилась</a:t>
            </a:r>
          </a:p>
          <a:p>
            <a:r>
              <a:rPr lang="ru-RU" sz="1400" b="1"/>
              <a:t>      И вот - дышу.</a:t>
            </a:r>
          </a:p>
          <a:p>
            <a:endParaRPr lang="ru-RU" sz="1400" b="1"/>
          </a:p>
          <a:p>
            <a:r>
              <a:rPr lang="ru-RU" sz="1400" b="1"/>
              <a:t>Надолго ли, без цели, без усилья,</a:t>
            </a:r>
          </a:p>
          <a:p>
            <a:r>
              <a:rPr lang="ru-RU" sz="1400" b="1"/>
              <a:t>      Дышать хочу?</a:t>
            </a:r>
          </a:p>
          <a:p>
            <a:r>
              <a:rPr lang="ru-RU" sz="1400" b="1"/>
              <a:t>Вот-вот сейчас, сверкнув, раскину крылья</a:t>
            </a:r>
          </a:p>
          <a:p>
            <a:r>
              <a:rPr lang="ru-RU" sz="1400" b="1"/>
              <a:t>      И улечу.</a:t>
            </a:r>
          </a:p>
          <a:p>
            <a:r>
              <a:rPr lang="ru-RU" sz="1400"/>
              <a:t>		</a:t>
            </a:r>
            <a:r>
              <a:rPr lang="ru-RU" sz="1400" b="1"/>
              <a:t>А. Фет</a:t>
            </a:r>
          </a:p>
        </p:txBody>
      </p:sp>
      <p:pic>
        <p:nvPicPr>
          <p:cNvPr id="37892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500188"/>
            <a:ext cx="4500562" cy="4071937"/>
          </a:xfrm>
          <a:noFill/>
        </p:spPr>
      </p:pic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285750" y="5929313"/>
            <a:ext cx="5214938" cy="6461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 этом</a:t>
            </a:r>
            <a:r>
              <a:rPr lang="en-US" b="1"/>
              <a:t> </a:t>
            </a:r>
            <a:r>
              <a:rPr lang="ru-RU" b="1"/>
              <a:t>стихотворении поэт допустил  биологическую ошибку. Какую?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14313"/>
            <a:ext cx="2781300" cy="4143375"/>
          </a:xfrm>
        </p:spPr>
      </p:pic>
      <p:pic>
        <p:nvPicPr>
          <p:cNvPr id="3891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85750"/>
            <a:ext cx="4000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4429125"/>
            <a:ext cx="19288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Box 7"/>
          <p:cNvSpPr txBox="1">
            <a:spLocks noChangeArrowheads="1"/>
          </p:cNvSpPr>
          <p:nvPr/>
        </p:nvSpPr>
        <p:spPr bwMode="auto">
          <a:xfrm>
            <a:off x="3714750" y="3286125"/>
            <a:ext cx="4714875" cy="286226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Крылья бабочек покрыты видоизменёнными волосками-чешуйками, способными преломлять свет. Благодаря этому у многих бабочек окраска крыльев переливчатая, что даёт возможность нам любоваться необычайной красотой рисунков на крыльях этих насекомых.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428875"/>
            <a:ext cx="2357438" cy="1933575"/>
          </a:xfrm>
          <a:noFill/>
        </p:spPr>
      </p:pic>
      <p:pic>
        <p:nvPicPr>
          <p:cNvPr id="399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85750"/>
            <a:ext cx="2357438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4572000"/>
            <a:ext cx="2357438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25" y="285750"/>
            <a:ext cx="2524125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257175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4643438"/>
            <a:ext cx="257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Box 14"/>
          <p:cNvSpPr txBox="1">
            <a:spLocks noChangeArrowheads="1"/>
          </p:cNvSpPr>
          <p:nvPr/>
        </p:nvSpPr>
        <p:spPr bwMode="auto">
          <a:xfrm>
            <a:off x="3143250" y="1285875"/>
            <a:ext cx="2857500" cy="50165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Рисунок на крыльях является приспособлением, имеющим важное биологическое значение. У одних он может быть маскирующим, таким, что делает насекомое незаметным. У других – предостерегающим, сигнализирующим: насекомое несъедобно.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571500"/>
            <a:ext cx="25527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4357688"/>
            <a:ext cx="417671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500438"/>
            <a:ext cx="2571750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7"/>
          <p:cNvSpPr txBox="1">
            <a:spLocks noChangeArrowheads="1"/>
          </p:cNvSpPr>
          <p:nvPr/>
        </p:nvSpPr>
        <p:spPr bwMode="auto">
          <a:xfrm>
            <a:off x="3857625" y="428625"/>
            <a:ext cx="4929188" cy="34782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На теменной части головы у бабочек находится пара усиков( антенн). Они бывают булавовидные, нитевидные, перистые, щетинковидные и другие. Без усиков бабочка жить не сможет. Ими воспринимаются сигналы из окружающей среды: запахи, колебания воздуха и др.</a:t>
            </a:r>
          </a:p>
          <a:p>
            <a:r>
              <a:rPr lang="ru-RU" sz="2000" b="1"/>
              <a:t>Основной едой бабочек является цветочный нектар, поэтому у них сосущий ротовой аппарат.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9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357188"/>
            <a:ext cx="3714750" cy="2714625"/>
          </a:xfrm>
          <a:noFill/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357188"/>
            <a:ext cx="3071813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4572000" y="3357563"/>
            <a:ext cx="3643313" cy="286226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А вот у личинок бабочек – гусениц – ротовой аппарат грызущий. Большинство гусениц питается частями растений. Гусеницы некоторых бабочек наносят вред сельскохозяйственным растениям.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Домашнее насекомое</a:t>
            </a:r>
          </a:p>
        </p:txBody>
      </p:sp>
      <p:pic>
        <p:nvPicPr>
          <p:cNvPr id="430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643063"/>
            <a:ext cx="2400300" cy="4643437"/>
          </a:xfrm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643063"/>
            <a:ext cx="314325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3000375" y="1571625"/>
            <a:ext cx="2714625" cy="50165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Тутовый шелкопряд стал приносить людям пользу около 7000 лет назад. Из коконов этой  бабочки получают шелковое волокно, из которого производят ткань. Тутовый  шелкопряд полностью одомашнен, и в природе его уже не встретишь.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smtClean="0"/>
              <a:t>Разнообразие бабочек</a:t>
            </a:r>
          </a:p>
        </p:txBody>
      </p:sp>
      <p:pic>
        <p:nvPicPr>
          <p:cNvPr id="44035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500188"/>
            <a:ext cx="4046537" cy="5357812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5000625" y="1928813"/>
            <a:ext cx="3714750" cy="2678112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ru-RU" sz="2400" b="1" dirty="0"/>
              <a:t>Дневной павлиний глаз.</a:t>
            </a:r>
          </a:p>
          <a:p>
            <a:pPr>
              <a:defRPr/>
            </a:pPr>
            <a:r>
              <a:rPr lang="ru-RU" sz="2400" b="1" dirty="0"/>
              <a:t>2. Желтушка. </a:t>
            </a:r>
          </a:p>
          <a:p>
            <a:pPr>
              <a:defRPr/>
            </a:pPr>
            <a:r>
              <a:rPr lang="ru-RU" sz="2400" b="1" dirty="0"/>
              <a:t>3. Аполлон.</a:t>
            </a:r>
          </a:p>
          <a:p>
            <a:pPr>
              <a:defRPr/>
            </a:pPr>
            <a:r>
              <a:rPr lang="ru-RU" sz="2400" b="1" dirty="0"/>
              <a:t>4. </a:t>
            </a:r>
            <a:r>
              <a:rPr lang="ru-RU" sz="2400" b="1" dirty="0" err="1"/>
              <a:t>Подалирий</a:t>
            </a:r>
            <a:r>
              <a:rPr lang="ru-RU" sz="2400" b="1" dirty="0"/>
              <a:t>.</a:t>
            </a:r>
          </a:p>
          <a:p>
            <a:pPr>
              <a:defRPr/>
            </a:pPr>
            <a:r>
              <a:rPr lang="ru-RU" sz="2400" b="1" dirty="0"/>
              <a:t>5.Мнемозина.</a:t>
            </a:r>
          </a:p>
          <a:p>
            <a:pPr>
              <a:defRPr/>
            </a:pPr>
            <a:r>
              <a:rPr lang="ru-RU" sz="2400" b="1" dirty="0"/>
              <a:t>6.Зорька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Мир бабочек</a:t>
            </a:r>
          </a:p>
        </p:txBody>
      </p:sp>
      <p:pic>
        <p:nvPicPr>
          <p:cNvPr id="450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1571625"/>
            <a:ext cx="3389313" cy="4857750"/>
          </a:xfrm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571625"/>
            <a:ext cx="35909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Отряд Перепончатокрылые</a:t>
            </a:r>
          </a:p>
        </p:txBody>
      </p:sp>
      <p:pic>
        <p:nvPicPr>
          <p:cNvPr id="460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4429125"/>
            <a:ext cx="3333750" cy="2428875"/>
          </a:xfrm>
        </p:spPr>
      </p:pic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500188"/>
            <a:ext cx="3929063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4286250" y="1643063"/>
            <a:ext cx="4643438" cy="258603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Этот отряд объединяет разнообразных насекомых: пчел, шмелей, муравьев, наездников, ос и других. Представители этого отряда имеют ротовые органы грызущего или грызуще-лижущего типа и две пары перепончатых крыльев. У самок ос, пчел и шмелей есть жало – яйцеклад, втянутый в брюшко.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500063" y="6429375"/>
            <a:ext cx="3643312" cy="36988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Шмели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Разнообразие перепончатокрылых</a:t>
            </a:r>
          </a:p>
        </p:txBody>
      </p:sp>
      <p:pic>
        <p:nvPicPr>
          <p:cNvPr id="471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28938" y="1571625"/>
            <a:ext cx="2857500" cy="3214688"/>
          </a:xfrm>
        </p:spPr>
      </p:pic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1500188"/>
            <a:ext cx="25479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643063"/>
            <a:ext cx="25717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xtBox 6"/>
          <p:cNvSpPr txBox="1">
            <a:spLocks noChangeArrowheads="1"/>
          </p:cNvSpPr>
          <p:nvPr/>
        </p:nvSpPr>
        <p:spPr bwMode="auto">
          <a:xfrm>
            <a:off x="285750" y="5357813"/>
            <a:ext cx="2500313" cy="4000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Осы</a:t>
            </a:r>
          </a:p>
        </p:txBody>
      </p:sp>
      <p:sp>
        <p:nvSpPr>
          <p:cNvPr id="47111" name="TextBox 7"/>
          <p:cNvSpPr txBox="1">
            <a:spLocks noChangeArrowheads="1"/>
          </p:cNvSpPr>
          <p:nvPr/>
        </p:nvSpPr>
        <p:spPr bwMode="auto">
          <a:xfrm>
            <a:off x="3000375" y="5357813"/>
            <a:ext cx="2714625" cy="4000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Наездник</a:t>
            </a:r>
          </a:p>
        </p:txBody>
      </p:sp>
      <p:sp>
        <p:nvSpPr>
          <p:cNvPr id="47112" name="TextBox 8"/>
          <p:cNvSpPr txBox="1">
            <a:spLocks noChangeArrowheads="1"/>
          </p:cNvSpPr>
          <p:nvPr/>
        </p:nvSpPr>
        <p:spPr bwMode="auto">
          <a:xfrm>
            <a:off x="6215063" y="5357813"/>
            <a:ext cx="2286000" cy="4000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Муравьи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ru-RU" smtClean="0"/>
              <a:t>Медоносная пчела </a:t>
            </a:r>
          </a:p>
        </p:txBody>
      </p:sp>
      <p:pic>
        <p:nvPicPr>
          <p:cNvPr id="481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643063"/>
            <a:ext cx="4025900" cy="4714875"/>
          </a:xfrm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1714500"/>
            <a:ext cx="16383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5"/>
          <p:cNvSpPr txBox="1">
            <a:spLocks noChangeArrowheads="1"/>
          </p:cNvSpPr>
          <p:nvPr/>
        </p:nvSpPr>
        <p:spPr bwMode="auto">
          <a:xfrm>
            <a:off x="4857750" y="3214688"/>
            <a:ext cx="4071938" cy="31400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Пчела производит мед – исключительно полезный продукт питания. Мед – это нектар цветков, измененный  в зобе рабочих пчел под действием ферментов. Кроме этого пчелы вырабатывают воск для постройки сот. Человек применяет воск в парфюмерии, медицине, для приготовления красок и лаков.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91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643563" cy="6643688"/>
          </a:xfrm>
        </p:spPr>
      </p:pic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5786438" y="1571625"/>
            <a:ext cx="3143250" cy="44005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Пчелы – общественные насекомые и живут большими колониями. В колонии есть матка – самка, трутни – самцы и рабочие пчелы. Самка и самцы отвечают за размножение. А рабочие выполняют все обязанности по обеспечению « быта» семьи и ее защиты.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285750"/>
            <a:ext cx="1571625" cy="6329363"/>
          </a:xfrm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214313"/>
            <a:ext cx="3786187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6143625" y="1428750"/>
            <a:ext cx="2857500" cy="48006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Муравьи тоже общественные насекомые. Из веточек и хвоинок они строят большие муравейники. У муравьев каста рабочих разделена с самого начала их жизни на солдат и фуражиров. Солдаты защищают гнездо, а фуражиры собирают пищу и сносят ее к дому. Муравьи истребляют большое количество лесных вредителей.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Отряд блохи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643063"/>
            <a:ext cx="28670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786188" y="5286375"/>
            <a:ext cx="4357687" cy="1228725"/>
          </a:xfrm>
        </p:spPr>
      </p:pic>
      <p:sp>
        <p:nvSpPr>
          <p:cNvPr id="51205" name="TextBox 4"/>
          <p:cNvSpPr txBox="1">
            <a:spLocks noChangeArrowheads="1"/>
          </p:cNvSpPr>
          <p:nvPr/>
        </p:nvSpPr>
        <p:spPr bwMode="auto">
          <a:xfrm>
            <a:off x="3929063" y="2000250"/>
            <a:ext cx="4500562" cy="31702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Этот отряд объединяет бескрылых кровососущих насекомых. Их тело сплющено с боков, глаза развиты слабо. Они имеют колюще-сосущие ротовые органы и прыгательные ноги. Блохи сосут кровь человека и животных и являются переносчиками опасных заболеваний.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smtClean="0"/>
              <a:t>Отряд Двукрылые</a:t>
            </a:r>
          </a:p>
        </p:txBody>
      </p:sp>
      <p:pic>
        <p:nvPicPr>
          <p:cNvPr id="522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571625"/>
            <a:ext cx="3929063" cy="5072063"/>
          </a:xfrm>
          <a:noFill/>
        </p:spPr>
      </p:pic>
      <p:sp>
        <p:nvSpPr>
          <p:cNvPr id="52228" name="TextBox 5"/>
          <p:cNvSpPr txBox="1">
            <a:spLocks noChangeArrowheads="1"/>
          </p:cNvSpPr>
          <p:nvPr/>
        </p:nvSpPr>
        <p:spPr bwMode="auto">
          <a:xfrm>
            <a:off x="5072063" y="1857375"/>
            <a:ext cx="3571875" cy="47085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 этих насекомых имеется только одна пара перепончатых крыльев, а вторая ( задняя) пара превратилась в булавовидные образования – жужжальца. Ротовые органы у двукрылых бывают двух типов: у мух это мягкий  лижущий хоботок, а у кровососущих видов – колюще-сосущий ротовой аппарат.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Мухи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428750"/>
            <a:ext cx="318135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143375" y="5214938"/>
            <a:ext cx="4000500" cy="1438275"/>
          </a:xfrm>
        </p:spPr>
      </p:pic>
      <p:sp>
        <p:nvSpPr>
          <p:cNvPr id="53253" name="TextBox 7"/>
          <p:cNvSpPr txBox="1">
            <a:spLocks noChangeArrowheads="1"/>
          </p:cNvSpPr>
          <p:nvPr/>
        </p:nvSpPr>
        <p:spPr bwMode="auto">
          <a:xfrm>
            <a:off x="4143375" y="1857375"/>
            <a:ext cx="4572000" cy="3140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Мухи питаются различными веществами, включая пищу человека. На поверхности тела и в кишечнике мух находятся споры бактерий , вирусные частицы, яйца паразитических червей, которыми они загрязняют продукты питания человека. Мухи распространяют возбудителей дизентерии, брюшного тифа, туберкулеза, а также яйца аскарид, остриц и ленточных червей.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Комары</a:t>
            </a:r>
          </a:p>
        </p:txBody>
      </p:sp>
      <p:pic>
        <p:nvPicPr>
          <p:cNvPr id="5427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428750"/>
            <a:ext cx="2500312" cy="5143500"/>
          </a:xfrm>
          <a:noFill/>
        </p:spPr>
      </p:pic>
      <p:sp>
        <p:nvSpPr>
          <p:cNvPr id="54276" name="TextBox 6"/>
          <p:cNvSpPr txBox="1">
            <a:spLocks noChangeArrowheads="1"/>
          </p:cNvSpPr>
          <p:nvPr/>
        </p:nvSpPr>
        <p:spPr bwMode="auto">
          <a:xfrm>
            <a:off x="3929063" y="2000250"/>
            <a:ext cx="4786312" cy="34782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Личинки и куколки комаров живут в пресных водоемах и служат пищей для рыб. Взрослые особи питаются нектаром и являются опылителями цветов, а  вот самки сосут кровь человека и  животных. Кровососущие комары могут переносить возбудителей различных опасных заболеваний: малярии, желтой  лихорадки и других.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0"/>
            <a:ext cx="5657850" cy="6572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/>
              <a:t>Слепни и оводы</a:t>
            </a:r>
          </a:p>
        </p:txBody>
      </p:sp>
      <p:sp>
        <p:nvSpPr>
          <p:cNvPr id="56323" name="Содержимое 4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6434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714500"/>
            <a:ext cx="414337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Box 6"/>
          <p:cNvSpPr txBox="1">
            <a:spLocks noChangeArrowheads="1"/>
          </p:cNvSpPr>
          <p:nvPr/>
        </p:nvSpPr>
        <p:spPr bwMode="auto">
          <a:xfrm>
            <a:off x="4857750" y="1857375"/>
            <a:ext cx="3714750" cy="45243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Слепни – кровососущие насекомые длиной  2-3 см. самка за один раз поглощает столько крови, сколько выпивает 70 комаров или 4000 мошек.</a:t>
            </a:r>
          </a:p>
          <a:p>
            <a:r>
              <a:rPr lang="ru-RU" b="1"/>
              <a:t>Овод – насекомое длиной около 2 см, его тело покрыто густыми волосками. Взрослые особи не имеют ротовых органов и пищу не принимают. А вот их личинки развиваются в коже животных, принося последним большие страдания</a:t>
            </a:r>
            <a:r>
              <a:rPr lang="ru-RU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smtClean="0"/>
              <a:t>Закрепление изученного</a:t>
            </a:r>
          </a:p>
        </p:txBody>
      </p:sp>
      <p:sp>
        <p:nvSpPr>
          <p:cNvPr id="57347" name="Содержимое 3"/>
          <p:cNvSpPr>
            <a:spLocks noGrp="1"/>
          </p:cNvSpPr>
          <p:nvPr>
            <p:ph idx="1"/>
          </p:nvPr>
        </p:nvSpPr>
        <p:spPr>
          <a:xfrm>
            <a:off x="457200" y="3000375"/>
            <a:ext cx="8229600" cy="2000250"/>
          </a:xfrm>
          <a:solidFill>
            <a:srgbClr val="92D050"/>
          </a:solidFill>
        </p:spPr>
        <p:txBody>
          <a:bodyPr/>
          <a:lstStyle/>
          <a:p>
            <a:r>
              <a:rPr lang="ru-RU" sz="4400" smtClean="0"/>
              <a:t>Определите к какому отряду относятся эти насекомые.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83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14313"/>
            <a:ext cx="8143875" cy="6357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285750"/>
            <a:ext cx="6000750" cy="63579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500063"/>
            <a:ext cx="8072438" cy="60721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285750"/>
            <a:ext cx="6357938" cy="6429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0" y="285750"/>
            <a:ext cx="6357938" cy="6572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357188"/>
            <a:ext cx="6000750" cy="6286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00250" y="571500"/>
            <a:ext cx="5224463" cy="5857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500063"/>
            <a:ext cx="6643687" cy="63579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642938"/>
            <a:ext cx="5929313" cy="59293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14500" y="428625"/>
            <a:ext cx="5357813" cy="6429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0188" y="428625"/>
            <a:ext cx="5643562" cy="62150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357188"/>
            <a:ext cx="6072188" cy="6286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428625"/>
            <a:ext cx="6786563" cy="61436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357188"/>
            <a:ext cx="7715250" cy="6286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214313"/>
            <a:ext cx="6215062" cy="6429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428625"/>
            <a:ext cx="6715125" cy="57864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1523</Words>
  <Application>Microsoft Office PowerPoint</Application>
  <PresentationFormat>Экран (4:3)</PresentationFormat>
  <Paragraphs>129</Paragraphs>
  <Slides>61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3" baseType="lpstr">
      <vt:lpstr>Тема Office</vt:lpstr>
      <vt:lpstr>Пакет</vt:lpstr>
      <vt:lpstr>Разнообразие насекомых</vt:lpstr>
      <vt:lpstr>Развитие насекомых</vt:lpstr>
      <vt:lpstr>Развитие с неполным превращением</vt:lpstr>
      <vt:lpstr>Отряды Насекомых с неполным превращением</vt:lpstr>
      <vt:lpstr>Отряд Прямокрылые</vt:lpstr>
      <vt:lpstr>Слайд 6</vt:lpstr>
      <vt:lpstr>Слайд 7</vt:lpstr>
      <vt:lpstr>Отряд Стрекозы</vt:lpstr>
      <vt:lpstr>Слайд 9</vt:lpstr>
      <vt:lpstr>Отряд Клопы</vt:lpstr>
      <vt:lpstr>Постельный клоп</vt:lpstr>
      <vt:lpstr>Отряд Тараканы</vt:lpstr>
      <vt:lpstr>Отряд Вши</vt:lpstr>
      <vt:lpstr>Развитие с полным превращением.</vt:lpstr>
      <vt:lpstr>Слайд 15</vt:lpstr>
      <vt:lpstr>Отряды насекомых с полным превращением</vt:lpstr>
      <vt:lpstr>Отряд Жесткокрылые или Жуки</vt:lpstr>
      <vt:lpstr>Слайд 18</vt:lpstr>
      <vt:lpstr>Жуки – вредители культурных растений</vt:lpstr>
      <vt:lpstr>Жуки - хищники</vt:lpstr>
      <vt:lpstr>Слайд 21</vt:lpstr>
      <vt:lpstr>Слайд 22</vt:lpstr>
      <vt:lpstr>Самые крупные жуки</vt:lpstr>
      <vt:lpstr>Жуки Красной Книги</vt:lpstr>
      <vt:lpstr>Отряд Чешуекрылые или Бабочки</vt:lpstr>
      <vt:lpstr>Строение бабочки</vt:lpstr>
      <vt:lpstr>Слайд 27</vt:lpstr>
      <vt:lpstr>Слайд 28</vt:lpstr>
      <vt:lpstr>Слайд 29</vt:lpstr>
      <vt:lpstr>Слайд 30</vt:lpstr>
      <vt:lpstr>Домашнее насекомое</vt:lpstr>
      <vt:lpstr>Разнообразие бабочек</vt:lpstr>
      <vt:lpstr>Мир бабочек</vt:lpstr>
      <vt:lpstr>Отряд Перепончатокрылые</vt:lpstr>
      <vt:lpstr>Разнообразие перепончатокрылых</vt:lpstr>
      <vt:lpstr>Медоносная пчела </vt:lpstr>
      <vt:lpstr>Слайд 37</vt:lpstr>
      <vt:lpstr>Слайд 38</vt:lpstr>
      <vt:lpstr>Отряд блохи</vt:lpstr>
      <vt:lpstr>Отряд Двукрылые</vt:lpstr>
      <vt:lpstr>Мухи</vt:lpstr>
      <vt:lpstr>Комары</vt:lpstr>
      <vt:lpstr>Слайд 43</vt:lpstr>
      <vt:lpstr>Слепни и оводы</vt:lpstr>
      <vt:lpstr>Закрепление изученного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Разнообразие насекомых</dc:title>
  <dc:creator>user</dc:creator>
  <cp:lastModifiedBy>Ирина</cp:lastModifiedBy>
  <cp:revision>192</cp:revision>
  <dcterms:created xsi:type="dcterms:W3CDTF">2009-12-22T19:29:09Z</dcterms:created>
  <dcterms:modified xsi:type="dcterms:W3CDTF">2014-11-06T19:13:10Z</dcterms:modified>
</cp:coreProperties>
</file>