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1" r:id="rId4"/>
    <p:sldId id="272" r:id="rId5"/>
    <p:sldId id="261" r:id="rId6"/>
    <p:sldId id="278" r:id="rId7"/>
    <p:sldId id="265" r:id="rId8"/>
    <p:sldId id="270" r:id="rId9"/>
    <p:sldId id="262" r:id="rId10"/>
    <p:sldId id="257" r:id="rId11"/>
    <p:sldId id="273" r:id="rId12"/>
    <p:sldId id="269" r:id="rId13"/>
    <p:sldId id="274" r:id="rId14"/>
    <p:sldId id="275" r:id="rId15"/>
    <p:sldId id="279" r:id="rId16"/>
    <p:sldId id="267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FFCC"/>
    <a:srgbClr val="3333FF"/>
    <a:srgbClr val="CC3300"/>
    <a:srgbClr val="1406C4"/>
    <a:srgbClr val="00CC00"/>
    <a:srgbClr val="FFFFFF"/>
    <a:srgbClr val="00CCFF"/>
    <a:srgbClr val="86EA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6EAF8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2CD7E-043F-4149-A6CD-7733A6FCA033}" type="datetimeFigureOut">
              <a:rPr lang="ru-RU" smtClean="0"/>
              <a:pPr/>
              <a:t>14.05.2016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D097-5B8D-45C9-A25B-594AF218E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sportal.ru/shkola/russkiy-yazyk/library/2013/04/19/urok-russkogo-yazyka-v-5-klasse-pravopisanie-tsya-tsya-v" TargetMode="External"/><Relationship Id="rId2" Type="http://schemas.openxmlformats.org/officeDocument/2006/relationships/hyperlink" Target="http://www.e-gorbunova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-dog.ru/wallpaper/shkolniki-fizkultura-zaryadka-zal/id/13124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944215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УРОК РУССКОГО ЯЗЫКА</a:t>
            </a:r>
            <a:br>
              <a:rPr lang="ru-RU" sz="3000" dirty="0" smtClean="0"/>
            </a:br>
            <a:r>
              <a:rPr lang="ru-RU" sz="3000" dirty="0" smtClean="0"/>
              <a:t> В 5 КЛАССЕ</a:t>
            </a:r>
            <a:endParaRPr lang="ru-RU" sz="3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096344"/>
          </a:xfrm>
        </p:spPr>
        <p:txBody>
          <a:bodyPr>
            <a:normAutofit fontScale="85000" lnSpcReduction="20000"/>
          </a:bodyPr>
          <a:lstStyle/>
          <a:p>
            <a:r>
              <a:rPr lang="ru-RU" sz="6000" dirty="0" smtClean="0">
                <a:solidFill>
                  <a:srgbClr val="CC3300"/>
                </a:solidFill>
                <a:latin typeface="Impact" pitchFamily="34" charset="0"/>
              </a:rPr>
              <a:t>ТСЯ и ТЬСЯ</a:t>
            </a:r>
          </a:p>
          <a:p>
            <a:r>
              <a:rPr lang="ru-RU" sz="6000" dirty="0" smtClean="0">
                <a:solidFill>
                  <a:srgbClr val="CC3300"/>
                </a:solidFill>
                <a:latin typeface="Impact" pitchFamily="34" charset="0"/>
              </a:rPr>
              <a:t> в глаголах 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 учитель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русского языка и литературы 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Марченковская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ООШ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Еськина Л.Н.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solidFill>
                  <a:srgbClr val="3333FF"/>
                </a:solidFill>
              </a:rPr>
              <a:t>Проверка домашнего задания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ln w="38100">
            <a:solidFill>
              <a:srgbClr val="00FFFF"/>
            </a:solidFill>
            <a:prstDash val="solid"/>
          </a:ln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1406C4"/>
                </a:solidFill>
              </a:rPr>
              <a:t>Рассказ Евгения Ивановича Носова </a:t>
            </a:r>
          </a:p>
          <a:p>
            <a:pPr algn="ctr">
              <a:buNone/>
            </a:pPr>
            <a:r>
              <a:rPr lang="ru-RU" i="1" dirty="0" smtClean="0">
                <a:solidFill>
                  <a:srgbClr val="1406C4"/>
                </a:solidFill>
              </a:rPr>
              <a:t> «Как патефон петуха от смерти спас» </a:t>
            </a:r>
          </a:p>
          <a:p>
            <a:r>
              <a:rPr lang="ru-RU" dirty="0" smtClean="0"/>
              <a:t>3 предложения с однородными </a:t>
            </a:r>
            <a:r>
              <a:rPr lang="ru-RU" dirty="0" smtClean="0"/>
              <a:t>членами; </a:t>
            </a:r>
            <a:endParaRPr lang="ru-RU" dirty="0" smtClean="0"/>
          </a:p>
          <a:p>
            <a:r>
              <a:rPr lang="ru-RU" dirty="0" smtClean="0"/>
              <a:t>1 предложение с тире между подлежащим и сказуемым, выраженными </a:t>
            </a:r>
            <a:r>
              <a:rPr lang="ru-RU" dirty="0" smtClean="0"/>
              <a:t>существительными; </a:t>
            </a:r>
            <a:endParaRPr lang="ru-RU" dirty="0" smtClean="0"/>
          </a:p>
          <a:p>
            <a:r>
              <a:rPr lang="ru-RU" dirty="0" smtClean="0"/>
              <a:t> 3 предложения с глаголами в неопределенной </a:t>
            </a:r>
            <a:r>
              <a:rPr lang="ru-RU" dirty="0" smtClean="0"/>
              <a:t>форме;</a:t>
            </a:r>
            <a:endParaRPr lang="ru-RU" dirty="0"/>
          </a:p>
        </p:txBody>
      </p:sp>
      <p:pic>
        <p:nvPicPr>
          <p:cNvPr id="4" name="Рисунок 3" descr="uk12142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3573016"/>
            <a:ext cx="2160240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333FF"/>
                </a:solidFill>
              </a:rPr>
              <a:t>Орфографическая минутка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 w="38100">
            <a:solidFill>
              <a:srgbClr val="00FFCC"/>
            </a:solidFill>
          </a:ln>
        </p:spPr>
        <p:txBody>
          <a:bodyPr/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3600" dirty="0" err="1" smtClean="0"/>
              <a:t>Не.говори</a:t>
            </a:r>
            <a:r>
              <a:rPr lang="ru-RU" sz="3600" dirty="0" smtClean="0"/>
              <a:t> </a:t>
            </a:r>
            <a:r>
              <a:rPr lang="ru-RU" sz="3600" dirty="0" err="1" smtClean="0"/>
              <a:t>чуш</a:t>
            </a:r>
            <a:r>
              <a:rPr lang="ru-RU" sz="3600" dirty="0" smtClean="0"/>
              <a:t>., ёж. колюч., </a:t>
            </a:r>
            <a:r>
              <a:rPr lang="ru-RU" sz="3600" dirty="0" err="1" smtClean="0"/>
              <a:t>м.лодая</a:t>
            </a:r>
            <a:r>
              <a:rPr lang="ru-RU" sz="3600" dirty="0" smtClean="0"/>
              <a:t> </a:t>
            </a:r>
            <a:r>
              <a:rPr lang="ru-RU" sz="3600" dirty="0" err="1" smtClean="0"/>
              <a:t>голу.ка</a:t>
            </a:r>
            <a:r>
              <a:rPr lang="ru-RU" sz="3600" dirty="0" smtClean="0"/>
              <a:t>, </a:t>
            </a:r>
            <a:r>
              <a:rPr lang="ru-RU" sz="3600" dirty="0" err="1" smtClean="0"/>
              <a:t>зажеч</a:t>
            </a:r>
            <a:r>
              <a:rPr lang="ru-RU" sz="3600" dirty="0" smtClean="0"/>
              <a:t>. св.ч., </a:t>
            </a:r>
            <a:r>
              <a:rPr lang="ru-RU" sz="3600" dirty="0" err="1" smtClean="0"/>
              <a:t>ч.дес.ный</a:t>
            </a:r>
            <a:r>
              <a:rPr lang="ru-RU" sz="3600" dirty="0" smtClean="0"/>
              <a:t> р.сток, </a:t>
            </a:r>
            <a:r>
              <a:rPr lang="ru-RU" sz="3600" dirty="0" err="1" smtClean="0"/>
              <a:t>сер.ёзная</a:t>
            </a:r>
            <a:r>
              <a:rPr lang="ru-RU" sz="3600" dirty="0" smtClean="0"/>
              <a:t> </a:t>
            </a:r>
            <a:r>
              <a:rPr lang="ru-RU" sz="3600" dirty="0" err="1" smtClean="0"/>
              <a:t>опас.ность,с.едобный</a:t>
            </a:r>
            <a:r>
              <a:rPr lang="ru-RU" sz="3600" dirty="0" smtClean="0"/>
              <a:t> </a:t>
            </a:r>
            <a:r>
              <a:rPr lang="ru-RU" sz="3600" dirty="0" err="1" smtClean="0"/>
              <a:t>гри</a:t>
            </a:r>
            <a:r>
              <a:rPr lang="ru-RU" sz="3600" dirty="0" smtClean="0"/>
              <a:t>., </a:t>
            </a:r>
            <a:r>
              <a:rPr lang="ru-RU" sz="3600" dirty="0" err="1" smtClean="0"/>
              <a:t>ноч.ной</a:t>
            </a:r>
            <a:r>
              <a:rPr lang="ru-RU" sz="3600" dirty="0" smtClean="0"/>
              <a:t> </a:t>
            </a:r>
            <a:r>
              <a:rPr lang="ru-RU" sz="3600" dirty="0" err="1" smtClean="0"/>
              <a:t>сторож.,бе.помощ.ный</a:t>
            </a:r>
            <a:r>
              <a:rPr lang="ru-RU" sz="3600" dirty="0" smtClean="0"/>
              <a:t> </a:t>
            </a:r>
            <a:r>
              <a:rPr lang="ru-RU" sz="3600" dirty="0" err="1" smtClean="0"/>
              <a:t>гра</a:t>
            </a:r>
            <a:r>
              <a:rPr lang="ru-RU" sz="3600" dirty="0" smtClean="0"/>
              <a:t>., </a:t>
            </a:r>
            <a:r>
              <a:rPr lang="ru-RU" sz="3600" dirty="0" err="1" smtClean="0"/>
              <a:t>ж.лтый</a:t>
            </a:r>
            <a:r>
              <a:rPr lang="ru-RU" sz="3600" dirty="0" smtClean="0"/>
              <a:t> </a:t>
            </a:r>
            <a:r>
              <a:rPr lang="ru-RU" sz="3600" dirty="0" err="1" smtClean="0"/>
              <a:t>ц.пленок,х.рошая</a:t>
            </a:r>
            <a:r>
              <a:rPr lang="ru-RU" sz="3600" dirty="0" smtClean="0"/>
              <a:t> </a:t>
            </a:r>
            <a:r>
              <a:rPr lang="ru-RU" sz="3600" dirty="0" err="1" smtClean="0"/>
              <a:t>дикц.я</a:t>
            </a:r>
            <a:r>
              <a:rPr lang="ru-RU" sz="3600" dirty="0" smtClean="0"/>
              <a:t>, </a:t>
            </a:r>
            <a:r>
              <a:rPr lang="ru-RU" sz="3600" dirty="0" err="1" smtClean="0"/>
              <a:t>горо</a:t>
            </a:r>
            <a:r>
              <a:rPr lang="ru-RU" sz="3600" dirty="0" smtClean="0"/>
              <a:t>. О(</a:t>
            </a:r>
            <a:r>
              <a:rPr lang="ru-RU" sz="3600" dirty="0" err="1" smtClean="0"/>
              <a:t>о</a:t>
            </a:r>
            <a:r>
              <a:rPr lang="ru-RU" sz="3600" dirty="0" smtClean="0"/>
              <a:t>)</a:t>
            </a:r>
            <a:r>
              <a:rPr lang="ru-RU" sz="3600" dirty="0" err="1" smtClean="0"/>
              <a:t>рёл</a:t>
            </a:r>
            <a:r>
              <a:rPr lang="ru-RU" sz="3600" dirty="0" smtClean="0"/>
              <a:t>, </a:t>
            </a:r>
            <a:r>
              <a:rPr lang="ru-RU" sz="3600" dirty="0" err="1" smtClean="0"/>
              <a:t>о</a:t>
            </a:r>
            <a:r>
              <a:rPr lang="ru-RU" sz="3600" dirty="0" smtClean="0"/>
              <a:t> </a:t>
            </a:r>
            <a:r>
              <a:rPr lang="ru-RU" sz="3600" dirty="0" err="1" smtClean="0"/>
              <a:t>сильн.й</a:t>
            </a:r>
            <a:r>
              <a:rPr lang="ru-RU" sz="3600" dirty="0" smtClean="0"/>
              <a:t> </a:t>
            </a:r>
            <a:r>
              <a:rPr lang="ru-RU" sz="3600" dirty="0" err="1" smtClean="0"/>
              <a:t>арми</a:t>
            </a:r>
            <a:r>
              <a:rPr lang="ru-RU" sz="3600" dirty="0" smtClean="0"/>
              <a:t>., с </a:t>
            </a:r>
            <a:r>
              <a:rPr lang="ru-RU" sz="3600" dirty="0" err="1" smtClean="0"/>
              <a:t>надежн.м</a:t>
            </a:r>
            <a:r>
              <a:rPr lang="ru-RU" sz="3600" dirty="0" smtClean="0"/>
              <a:t> </a:t>
            </a:r>
            <a:r>
              <a:rPr lang="ru-RU" sz="3600" dirty="0" err="1" smtClean="0"/>
              <a:t>врач.м</a:t>
            </a:r>
            <a:r>
              <a:rPr lang="ru-RU" sz="3600" dirty="0" smtClean="0"/>
              <a:t>, в </a:t>
            </a:r>
            <a:r>
              <a:rPr lang="ru-RU" sz="3600" dirty="0" err="1" smtClean="0"/>
              <a:t>чуж.й</a:t>
            </a:r>
            <a:r>
              <a:rPr lang="ru-RU" sz="3600" dirty="0" smtClean="0"/>
              <a:t> </a:t>
            </a:r>
            <a:r>
              <a:rPr lang="ru-RU" sz="3600" dirty="0" err="1" smtClean="0"/>
              <a:t>з.мле</a:t>
            </a:r>
            <a:r>
              <a:rPr lang="ru-RU" sz="36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333FF"/>
                </a:solidFill>
              </a:rPr>
              <a:t>Глагол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  <a:ln w="28575">
            <a:solidFill>
              <a:srgbClr val="00FFFF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sz="2500" dirty="0" smtClean="0"/>
              <a:t>Глагол – </a:t>
            </a:r>
            <a:r>
              <a:rPr lang="ru-RU" sz="2500" dirty="0" smtClean="0"/>
              <a:t>это…</a:t>
            </a:r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часть речи, которая отвечает на вопросы что делать, что сделать? Обозначает действие предмета.</a:t>
            </a:r>
            <a:endParaRPr lang="ru-RU" sz="2500" dirty="0" smtClean="0">
              <a:solidFill>
                <a:srgbClr val="3333FF"/>
              </a:solidFill>
            </a:endParaRPr>
          </a:p>
          <a:p>
            <a:r>
              <a:rPr lang="ru-RU" sz="2500" dirty="0" smtClean="0"/>
              <a:t>Глаголы изменяются по…  </a:t>
            </a:r>
            <a:endParaRPr lang="ru-RU" sz="2500" dirty="0" smtClean="0"/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временам,</a:t>
            </a:r>
            <a:endParaRPr lang="ru-RU" sz="2500" dirty="0" smtClean="0">
              <a:solidFill>
                <a:srgbClr val="3333FF"/>
              </a:solidFill>
            </a:endParaRPr>
          </a:p>
          <a:p>
            <a:pPr>
              <a:buNone/>
            </a:pPr>
            <a:r>
              <a:rPr lang="ru-RU" sz="2500" dirty="0" smtClean="0"/>
              <a:t>  </a:t>
            </a:r>
            <a:r>
              <a:rPr lang="ru-RU" sz="2500" dirty="0" smtClean="0"/>
              <a:t>в настоящем и будущем времени по…  </a:t>
            </a:r>
            <a:endParaRPr lang="ru-RU" sz="2500" dirty="0" smtClean="0"/>
          </a:p>
          <a:p>
            <a:pPr>
              <a:buNone/>
            </a:pPr>
            <a:r>
              <a:rPr lang="ru-RU" sz="2500" dirty="0" smtClean="0"/>
              <a:t> </a:t>
            </a:r>
            <a:r>
              <a:rPr lang="ru-RU" sz="2500" dirty="0" smtClean="0">
                <a:solidFill>
                  <a:srgbClr val="3333FF"/>
                </a:solidFill>
              </a:rPr>
              <a:t>лицам и числам,</a:t>
            </a:r>
          </a:p>
          <a:p>
            <a:pPr>
              <a:buNone/>
            </a:pPr>
            <a:r>
              <a:rPr lang="ru-RU" sz="2500" dirty="0" smtClean="0"/>
              <a:t>в </a:t>
            </a:r>
            <a:r>
              <a:rPr lang="ru-RU" sz="2500" dirty="0" smtClean="0"/>
              <a:t>прошедшем времени</a:t>
            </a:r>
            <a:r>
              <a:rPr lang="ru-RU" sz="2500" dirty="0" smtClean="0"/>
              <a:t>…</a:t>
            </a:r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по родам (в ед.числе) и числам.</a:t>
            </a:r>
            <a:endParaRPr lang="ru-RU" sz="2500" dirty="0" smtClean="0">
              <a:solidFill>
                <a:srgbClr val="3333FF"/>
              </a:solidFill>
            </a:endParaRPr>
          </a:p>
          <a:p>
            <a:r>
              <a:rPr lang="ru-RU" sz="2500" dirty="0" smtClean="0"/>
              <a:t>Инфинитив – это</a:t>
            </a:r>
            <a:r>
              <a:rPr lang="ru-RU" sz="2500" dirty="0" smtClean="0"/>
              <a:t>…</a:t>
            </a:r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неопределённая форма глагола.</a:t>
            </a:r>
            <a:endParaRPr lang="ru-RU" sz="2500" dirty="0" smtClean="0">
              <a:solidFill>
                <a:srgbClr val="3333FF"/>
              </a:solidFill>
            </a:endParaRPr>
          </a:p>
          <a:p>
            <a:r>
              <a:rPr lang="ru-RU" sz="2500" dirty="0" smtClean="0"/>
              <a:t>Глаголы в инфинитиве отвечают на вопросы</a:t>
            </a:r>
            <a:r>
              <a:rPr lang="ru-RU" sz="2500" dirty="0" smtClean="0"/>
              <a:t>…</a:t>
            </a:r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Что делать? Что сделать?</a:t>
            </a:r>
            <a:endParaRPr lang="ru-RU" sz="2500" dirty="0" smtClean="0">
              <a:solidFill>
                <a:srgbClr val="3333FF"/>
              </a:solidFill>
            </a:endParaRPr>
          </a:p>
          <a:p>
            <a:r>
              <a:rPr lang="ru-RU" sz="2500" dirty="0" smtClean="0"/>
              <a:t>Инфинитив имеет на конце</a:t>
            </a:r>
            <a:r>
              <a:rPr lang="ru-RU" sz="2500" dirty="0" smtClean="0"/>
              <a:t>…</a:t>
            </a:r>
          </a:p>
          <a:p>
            <a:pPr>
              <a:buNone/>
            </a:pPr>
            <a:r>
              <a:rPr lang="ru-RU" sz="2500" dirty="0" smtClean="0">
                <a:solidFill>
                  <a:srgbClr val="3333FF"/>
                </a:solidFill>
              </a:rPr>
              <a:t>-</a:t>
            </a:r>
            <a:r>
              <a:rPr lang="ru-RU" sz="2500" dirty="0" err="1" smtClean="0">
                <a:solidFill>
                  <a:srgbClr val="3333FF"/>
                </a:solidFill>
              </a:rPr>
              <a:t>ть</a:t>
            </a:r>
            <a:r>
              <a:rPr lang="ru-RU" sz="2500" dirty="0" smtClean="0">
                <a:solidFill>
                  <a:srgbClr val="3333FF"/>
                </a:solidFill>
              </a:rPr>
              <a:t>, -</a:t>
            </a:r>
            <a:r>
              <a:rPr lang="ru-RU" sz="2500" dirty="0" err="1" smtClean="0">
                <a:solidFill>
                  <a:srgbClr val="3333FF"/>
                </a:solidFill>
              </a:rPr>
              <a:t>ти</a:t>
            </a:r>
            <a:r>
              <a:rPr lang="ru-RU" sz="2500" dirty="0" smtClean="0">
                <a:solidFill>
                  <a:srgbClr val="3333FF"/>
                </a:solidFill>
              </a:rPr>
              <a:t>, -</a:t>
            </a:r>
            <a:r>
              <a:rPr lang="ru-RU" sz="2500" dirty="0" err="1" smtClean="0">
                <a:solidFill>
                  <a:srgbClr val="3333FF"/>
                </a:solidFill>
              </a:rPr>
              <a:t>чь</a:t>
            </a:r>
            <a:r>
              <a:rPr lang="ru-RU" sz="2500" dirty="0" smtClean="0">
                <a:solidFill>
                  <a:srgbClr val="3333FF"/>
                </a:solidFill>
              </a:rPr>
              <a:t>.</a:t>
            </a:r>
            <a:endParaRPr lang="ru-RU" sz="25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33FF"/>
                </a:solidFill>
              </a:rPr>
              <a:t>Попробуйте сформулировать тему урока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dirty="0" smtClean="0">
                <a:solidFill>
                  <a:srgbClr val="1406C4"/>
                </a:solidFill>
              </a:rPr>
              <a:t>Запишите пословицы, </a:t>
            </a:r>
            <a:br>
              <a:rPr lang="ru-RU" dirty="0" smtClean="0">
                <a:solidFill>
                  <a:srgbClr val="1406C4"/>
                </a:solidFill>
              </a:rPr>
            </a:br>
            <a:r>
              <a:rPr lang="ru-RU" dirty="0" smtClean="0">
                <a:solidFill>
                  <a:srgbClr val="1406C4"/>
                </a:solidFill>
              </a:rPr>
              <a:t>вставьте пропущенные буквы:</a:t>
            </a:r>
          </a:p>
          <a:p>
            <a:pPr algn="ctr">
              <a:buNone/>
            </a:pPr>
            <a:endParaRPr lang="ru-RU" dirty="0" smtClean="0">
              <a:solidFill>
                <a:srgbClr val="1406C4"/>
              </a:solidFill>
            </a:endParaRPr>
          </a:p>
          <a:p>
            <a:r>
              <a:rPr lang="ru-RU" dirty="0" smtClean="0"/>
              <a:t>Друзья познают…</a:t>
            </a:r>
            <a:r>
              <a:rPr lang="ru-RU" dirty="0" err="1" smtClean="0"/>
              <a:t>ся</a:t>
            </a:r>
            <a:r>
              <a:rPr lang="ru-RU" dirty="0" smtClean="0"/>
              <a:t> в беде.</a:t>
            </a:r>
          </a:p>
          <a:p>
            <a:r>
              <a:rPr lang="ru-RU" dirty="0" smtClean="0"/>
              <a:t>Не стыдно не знать, стыдно не учит…</a:t>
            </a:r>
            <a:r>
              <a:rPr lang="ru-RU" dirty="0" err="1" smtClean="0"/>
              <a:t>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 всё брат…</a:t>
            </a:r>
            <a:r>
              <a:rPr lang="ru-RU" dirty="0" err="1" smtClean="0"/>
              <a:t>ся</a:t>
            </a:r>
            <a:r>
              <a:rPr lang="ru-RU" dirty="0" smtClean="0"/>
              <a:t> – ничего не сделать.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512167"/>
          </a:xfrm>
        </p:spPr>
        <p:txBody>
          <a:bodyPr>
            <a:normAutofit/>
          </a:bodyPr>
          <a:lstStyle/>
          <a:p>
            <a:r>
              <a:rPr lang="ru-RU" sz="4500" dirty="0" smtClean="0">
                <a:solidFill>
                  <a:srgbClr val="3333FF"/>
                </a:solidFill>
              </a:rPr>
              <a:t>Тема урока</a:t>
            </a:r>
            <a:endParaRPr lang="ru-RU" sz="4500" dirty="0">
              <a:solidFill>
                <a:srgbClr val="3333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096344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CC3300"/>
                </a:solidFill>
                <a:latin typeface="Impact" pitchFamily="34" charset="0"/>
              </a:rPr>
              <a:t>ТСЯ и ТЬСЯ</a:t>
            </a:r>
          </a:p>
          <a:p>
            <a:r>
              <a:rPr lang="ru-RU" sz="6000" dirty="0" smtClean="0">
                <a:solidFill>
                  <a:srgbClr val="CC3300"/>
                </a:solidFill>
                <a:latin typeface="Impact" pitchFamily="34" charset="0"/>
              </a:rPr>
              <a:t> в глаголах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5214950"/>
            <a:ext cx="8215370" cy="55149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ОБРАТИТЕ ВНИМАНИЕ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596" y="428604"/>
            <a:ext cx="8358246" cy="600079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400" b="1" dirty="0" smtClean="0">
                <a:solidFill>
                  <a:srgbClr val="FF0000"/>
                </a:solidFill>
              </a:rPr>
              <a:t>Внимание! Проблема!</a:t>
            </a:r>
          </a:p>
          <a:p>
            <a:r>
              <a:rPr lang="ru-RU" sz="4500" dirty="0" smtClean="0"/>
              <a:t>[</a:t>
            </a:r>
            <a:r>
              <a:rPr lang="ru-RU" sz="4500" dirty="0" err="1" smtClean="0"/>
              <a:t>вад</a:t>
            </a:r>
            <a:r>
              <a:rPr lang="en-US" sz="4500" dirty="0" smtClean="0"/>
              <a:t>’</a:t>
            </a:r>
            <a:r>
              <a:rPr lang="ru-RU" sz="4500" dirty="0" err="1" smtClean="0"/>
              <a:t>и́ца</a:t>
            </a:r>
            <a:r>
              <a:rPr lang="ru-RU" sz="4500" dirty="0" smtClean="0"/>
              <a:t>] [</a:t>
            </a:r>
            <a:r>
              <a:rPr lang="ru-RU" sz="4500" dirty="0" err="1" smtClean="0"/>
              <a:t>вад</a:t>
            </a:r>
            <a:r>
              <a:rPr lang="en-US" sz="4500" dirty="0" smtClean="0"/>
              <a:t>’</a:t>
            </a:r>
            <a:r>
              <a:rPr lang="ru-RU" sz="4500" dirty="0" err="1" smtClean="0"/>
              <a:t>и́</a:t>
            </a:r>
            <a:r>
              <a:rPr lang="ru-RU" sz="4500" u="sng" dirty="0" err="1" smtClean="0"/>
              <a:t>ц</a:t>
            </a:r>
            <a:r>
              <a:rPr lang="ru-RU" sz="4500" dirty="0" err="1" smtClean="0"/>
              <a:t>а</a:t>
            </a:r>
            <a:r>
              <a:rPr lang="ru-RU" sz="4500" dirty="0" smtClean="0"/>
              <a:t>]</a:t>
            </a:r>
            <a:r>
              <a:rPr lang="en-US" sz="4500" dirty="0" smtClean="0"/>
              <a:t> </a:t>
            </a:r>
            <a:r>
              <a:rPr lang="ru-RU" sz="4500" dirty="0" smtClean="0"/>
              <a:t>[</a:t>
            </a:r>
            <a:r>
              <a:rPr lang="ru-RU" sz="4500" dirty="0" err="1" smtClean="0"/>
              <a:t>во́д</a:t>
            </a:r>
            <a:r>
              <a:rPr lang="en-US" sz="4500" dirty="0" smtClean="0"/>
              <a:t>’</a:t>
            </a:r>
            <a:r>
              <a:rPr lang="ru-RU" sz="4500" dirty="0" err="1" smtClean="0"/>
              <a:t>ица</a:t>
            </a:r>
            <a:r>
              <a:rPr lang="ru-RU" sz="4500" dirty="0" smtClean="0"/>
              <a:t>]</a:t>
            </a:r>
            <a:r>
              <a:rPr lang="en-US" sz="4500" dirty="0" smtClean="0"/>
              <a:t> </a:t>
            </a:r>
            <a:endParaRPr lang="ru-RU" sz="4500" dirty="0" smtClean="0"/>
          </a:p>
          <a:p>
            <a:pPr>
              <a:buNone/>
            </a:pPr>
            <a:r>
              <a:rPr lang="ru-RU" sz="4900" i="1" dirty="0" err="1" smtClean="0">
                <a:solidFill>
                  <a:srgbClr val="3333FF"/>
                </a:solidFill>
              </a:rPr>
              <a:t>Води́ца;води́ться;во́дится</a:t>
            </a:r>
            <a:endParaRPr lang="ru-RU" sz="4900" i="1" dirty="0" smtClean="0">
              <a:solidFill>
                <a:srgbClr val="3333FF"/>
              </a:solidFill>
            </a:endParaRPr>
          </a:p>
          <a:p>
            <a:r>
              <a:rPr lang="ru-RU" sz="4400" dirty="0" smtClean="0"/>
              <a:t>[</a:t>
            </a:r>
            <a:r>
              <a:rPr lang="ru-RU" sz="4400" dirty="0" err="1" smtClean="0"/>
              <a:t>т’э́пл’ица</a:t>
            </a:r>
            <a:r>
              <a:rPr lang="ru-RU" sz="4400" dirty="0" smtClean="0"/>
              <a:t>] [</a:t>
            </a:r>
            <a:r>
              <a:rPr lang="ru-RU" sz="4400" dirty="0" err="1" smtClean="0"/>
              <a:t>т’э́пл’и</a:t>
            </a:r>
            <a:r>
              <a:rPr lang="ru-RU" sz="4400" u="sng" dirty="0" err="1" smtClean="0"/>
              <a:t>ц</a:t>
            </a:r>
            <a:r>
              <a:rPr lang="ru-RU" sz="4400" dirty="0" err="1" smtClean="0"/>
              <a:t>а</a:t>
            </a:r>
            <a:r>
              <a:rPr lang="ru-RU" sz="4400" dirty="0" smtClean="0"/>
              <a:t>][т</a:t>
            </a:r>
            <a:r>
              <a:rPr lang="en-US" sz="4400" dirty="0" smtClean="0"/>
              <a:t>’</a:t>
            </a:r>
            <a:r>
              <a:rPr lang="ru-RU" sz="4400" dirty="0" err="1" smtClean="0"/>
              <a:t>ипл</a:t>
            </a:r>
            <a:r>
              <a:rPr lang="en-US" sz="4400" dirty="0" smtClean="0"/>
              <a:t>’</a:t>
            </a:r>
            <a:r>
              <a:rPr lang="ru-RU" sz="4400" dirty="0" err="1" smtClean="0"/>
              <a:t>и́ца</a:t>
            </a:r>
            <a:r>
              <a:rPr lang="ru-RU" sz="4400" dirty="0" smtClean="0"/>
              <a:t>]</a:t>
            </a:r>
          </a:p>
          <a:p>
            <a:pPr>
              <a:buNone/>
            </a:pPr>
            <a:r>
              <a:rPr lang="ru-RU" sz="4500" i="1" dirty="0" err="1" smtClean="0">
                <a:solidFill>
                  <a:srgbClr val="3333FF"/>
                </a:solidFill>
              </a:rPr>
              <a:t>Те́плиться;те́плится;тепли́ца</a:t>
            </a:r>
            <a:endParaRPr lang="ru-RU" sz="4500" i="1" dirty="0" smtClean="0">
              <a:solidFill>
                <a:srgbClr val="3333FF"/>
              </a:solidFill>
            </a:endParaRPr>
          </a:p>
          <a:p>
            <a:pPr>
              <a:buNone/>
            </a:pPr>
            <a:endParaRPr lang="ru-RU" sz="4500" i="1" dirty="0" smtClean="0">
              <a:solidFill>
                <a:srgbClr val="3333FF"/>
              </a:solidFill>
            </a:endParaRPr>
          </a:p>
          <a:p>
            <a:pPr lvl="0">
              <a:buNone/>
            </a:pPr>
            <a:r>
              <a:rPr lang="ru-RU" dirty="0" smtClean="0">
                <a:solidFill>
                  <a:srgbClr val="FF0000"/>
                </a:solidFill>
              </a:rPr>
              <a:t>Что заметили?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1406C4"/>
                </a:solidFill>
              </a:rPr>
              <a:t>В чем разница в написании слов?</a:t>
            </a:r>
            <a:br>
              <a:rPr lang="ru-RU" dirty="0" smtClean="0">
                <a:solidFill>
                  <a:srgbClr val="1406C4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900" i="1" dirty="0" smtClean="0">
                <a:solidFill>
                  <a:srgbClr val="1406C4"/>
                </a:solidFill>
              </a:rPr>
              <a:t>Переносица ; переносится; переноситься.</a:t>
            </a:r>
          </a:p>
          <a:p>
            <a:r>
              <a:rPr lang="ru-RU" sz="3900" i="1" dirty="0" smtClean="0">
                <a:solidFill>
                  <a:srgbClr val="1406C4"/>
                </a:solidFill>
              </a:rPr>
              <a:t>Водица; водится; водиться.</a:t>
            </a:r>
          </a:p>
          <a:p>
            <a:r>
              <a:rPr lang="ru-RU" sz="3900" i="1" dirty="0" smtClean="0">
                <a:solidFill>
                  <a:srgbClr val="1406C4"/>
                </a:solidFill>
              </a:rPr>
              <a:t>Теплица, теплиться, теплится.</a:t>
            </a:r>
          </a:p>
          <a:p>
            <a:pPr>
              <a:buNone/>
            </a:pPr>
            <a:endParaRPr lang="ru-RU" sz="3900" dirty="0" smtClean="0"/>
          </a:p>
          <a:p>
            <a:pPr>
              <a:buNone/>
            </a:pPr>
            <a:r>
              <a:rPr lang="ru-RU" sz="3900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Не путайте формы глаголов с существительными,</a:t>
            </a:r>
          </a:p>
          <a:p>
            <a:pPr lvl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которые оканчиваются на –</a:t>
            </a:r>
            <a:r>
              <a:rPr lang="ru-RU" b="1" dirty="0" err="1" smtClean="0">
                <a:solidFill>
                  <a:srgbClr val="C00000"/>
                </a:solidFill>
              </a:rPr>
              <a:t>ца</a:t>
            </a:r>
            <a:r>
              <a:rPr lang="ru-RU" b="1" dirty="0" smtClean="0">
                <a:solidFill>
                  <a:srgbClr val="C00000"/>
                </a:solidFill>
              </a:rPr>
              <a:t>! </a:t>
            </a:r>
          </a:p>
          <a:p>
            <a:pPr lvl="0" algn="ct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i="1" dirty="0" smtClean="0"/>
              <a:t>Составьте </a:t>
            </a:r>
            <a:r>
              <a:rPr lang="ru-RU" i="1" dirty="0" smtClean="0"/>
              <a:t>с этими словами словосочетания, чтобы было ясно лексическое значение слов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33FF"/>
                </a:solidFill>
              </a:rPr>
              <a:t>Могут  ли быть в одних и тех же словах разные написания?</a:t>
            </a:r>
            <a:br>
              <a:rPr lang="ru-RU" dirty="0" smtClean="0">
                <a:solidFill>
                  <a:srgbClr val="3333FF"/>
                </a:solidFill>
              </a:rPr>
            </a:br>
            <a:r>
              <a:rPr lang="ru-RU" dirty="0" smtClean="0">
                <a:solidFill>
                  <a:srgbClr val="3333FF"/>
                </a:solidFill>
              </a:rPr>
              <a:t> Что вы об этом думаете? 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2060848"/>
            <a:ext cx="4040188" cy="11521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ДЕЛАЕ</a:t>
            </a:r>
            <a:r>
              <a:rPr lang="ru-RU" u="sng" dirty="0" smtClean="0">
                <a:solidFill>
                  <a:srgbClr val="FF0000"/>
                </a:solidFill>
              </a:rPr>
              <a:t>Т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ЧТО СДЕЛАЕ</a:t>
            </a:r>
            <a:r>
              <a:rPr lang="ru-RU" u="sng" dirty="0" smtClean="0">
                <a:solidFill>
                  <a:srgbClr val="FF0000"/>
                </a:solidFill>
              </a:rPr>
              <a:t>Т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2060848"/>
            <a:ext cx="4041775" cy="11521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ДЕЛА</a:t>
            </a:r>
            <a:r>
              <a:rPr lang="ru-RU" u="sng" dirty="0" smtClean="0">
                <a:solidFill>
                  <a:srgbClr val="FF0000"/>
                </a:solidFill>
              </a:rPr>
              <a:t>ТЬ</a:t>
            </a:r>
            <a:r>
              <a:rPr lang="ru-RU" dirty="0" smtClean="0">
                <a:solidFill>
                  <a:srgbClr val="FF0000"/>
                </a:solidFill>
              </a:rPr>
              <a:t>?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ЧТО СДЕЛА</a:t>
            </a:r>
            <a:r>
              <a:rPr lang="ru-RU" u="sng" dirty="0" smtClean="0">
                <a:solidFill>
                  <a:srgbClr val="FF0000"/>
                </a:solidFill>
              </a:rPr>
              <a:t>ТЬ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57200" y="3429000"/>
            <a:ext cx="4040188" cy="269716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Броси</a:t>
            </a:r>
            <a:r>
              <a:rPr lang="ru-RU" u="sng" dirty="0" smtClean="0"/>
              <a:t>т</a:t>
            </a:r>
            <a:r>
              <a:rPr lang="ru-RU" dirty="0" smtClean="0"/>
              <a:t>ся </a:t>
            </a:r>
          </a:p>
          <a:p>
            <a:r>
              <a:rPr lang="ru-RU" dirty="0" smtClean="0"/>
              <a:t>Нрави</a:t>
            </a:r>
            <a:r>
              <a:rPr lang="ru-RU" u="sng" dirty="0" smtClean="0"/>
              <a:t>т</a:t>
            </a:r>
            <a:r>
              <a:rPr lang="ru-RU" dirty="0" smtClean="0"/>
              <a:t>ся</a:t>
            </a:r>
          </a:p>
          <a:p>
            <a:r>
              <a:rPr lang="ru-RU" dirty="0" smtClean="0"/>
              <a:t>Удиви</a:t>
            </a:r>
            <a:r>
              <a:rPr lang="ru-RU" u="sng" dirty="0" smtClean="0"/>
              <a:t>т</a:t>
            </a:r>
            <a:r>
              <a:rPr lang="ru-RU" dirty="0" smtClean="0"/>
              <a:t>ся </a:t>
            </a:r>
          </a:p>
          <a:p>
            <a:r>
              <a:rPr lang="ru-RU" dirty="0" smtClean="0"/>
              <a:t>Верну</a:t>
            </a:r>
            <a:r>
              <a:rPr lang="ru-RU" u="sng" dirty="0" smtClean="0"/>
              <a:t>т</a:t>
            </a:r>
            <a:r>
              <a:rPr lang="ru-RU" dirty="0" smtClean="0"/>
              <a:t>ся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3284984"/>
            <a:ext cx="4041775" cy="284117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Броси</a:t>
            </a:r>
            <a:r>
              <a:rPr lang="ru-RU" u="sng" dirty="0" smtClean="0"/>
              <a:t>ть</a:t>
            </a:r>
            <a:r>
              <a:rPr lang="ru-RU" dirty="0" smtClean="0"/>
              <a:t>ся </a:t>
            </a:r>
          </a:p>
          <a:p>
            <a:r>
              <a:rPr lang="ru-RU" dirty="0" smtClean="0"/>
              <a:t>Нрави</a:t>
            </a:r>
            <a:r>
              <a:rPr lang="ru-RU" u="sng" dirty="0" smtClean="0"/>
              <a:t>ть</a:t>
            </a:r>
            <a:r>
              <a:rPr lang="ru-RU" dirty="0" smtClean="0"/>
              <a:t>ся</a:t>
            </a:r>
          </a:p>
          <a:p>
            <a:r>
              <a:rPr lang="ru-RU" dirty="0" smtClean="0"/>
              <a:t>Удиви</a:t>
            </a:r>
            <a:r>
              <a:rPr lang="ru-RU" u="sng" dirty="0" smtClean="0"/>
              <a:t>ть</a:t>
            </a:r>
            <a:r>
              <a:rPr lang="ru-RU" dirty="0" smtClean="0"/>
              <a:t>ся</a:t>
            </a:r>
          </a:p>
          <a:p>
            <a:r>
              <a:rPr lang="ru-RU" dirty="0" smtClean="0"/>
              <a:t>Верну</a:t>
            </a:r>
            <a:r>
              <a:rPr lang="ru-RU" u="sng" dirty="0" smtClean="0"/>
              <a:t>ть</a:t>
            </a:r>
            <a:r>
              <a:rPr lang="ru-RU" dirty="0" smtClean="0"/>
              <a:t>ся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C3300"/>
                </a:solidFill>
              </a:rPr>
              <a:t>Алгоритм правописания</a:t>
            </a:r>
            <a:br>
              <a:rPr lang="ru-RU" sz="3600" b="1" dirty="0" smtClean="0">
                <a:solidFill>
                  <a:srgbClr val="CC3300"/>
                </a:solidFill>
              </a:rPr>
            </a:br>
            <a:r>
              <a:rPr lang="ru-RU" sz="3600" b="1" dirty="0" smtClean="0">
                <a:solidFill>
                  <a:srgbClr val="CC3300"/>
                </a:solidFill>
              </a:rPr>
              <a:t> –</a:t>
            </a:r>
            <a:r>
              <a:rPr lang="ru-RU" sz="3600" b="1" dirty="0" err="1" smtClean="0">
                <a:solidFill>
                  <a:srgbClr val="CC3300"/>
                </a:solidFill>
              </a:rPr>
              <a:t>тся</a:t>
            </a:r>
            <a:r>
              <a:rPr lang="ru-RU" sz="3600" b="1" dirty="0" smtClean="0">
                <a:solidFill>
                  <a:srgbClr val="CC3300"/>
                </a:solidFill>
              </a:rPr>
              <a:t> и –</a:t>
            </a:r>
            <a:r>
              <a:rPr lang="ru-RU" sz="3600" b="1" dirty="0" err="1" smtClean="0">
                <a:solidFill>
                  <a:srgbClr val="CC3300"/>
                </a:solidFill>
              </a:rPr>
              <a:t>ться</a:t>
            </a:r>
            <a:r>
              <a:rPr lang="ru-RU" sz="3600" b="1" dirty="0" smtClean="0">
                <a:solidFill>
                  <a:srgbClr val="CC3300"/>
                </a:solidFill>
              </a:rPr>
              <a:t/>
            </a:r>
            <a:br>
              <a:rPr lang="ru-RU" sz="3600" b="1" dirty="0" smtClean="0">
                <a:solidFill>
                  <a:srgbClr val="CC3300"/>
                </a:solidFill>
              </a:rPr>
            </a:br>
            <a:r>
              <a:rPr lang="ru-RU" sz="3600" b="1" dirty="0" smtClean="0">
                <a:solidFill>
                  <a:srgbClr val="CC3300"/>
                </a:solidFill>
              </a:rPr>
              <a:t> в глаголах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79208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3333FF"/>
                </a:solidFill>
              </a:rPr>
              <a:t>Неопределенная </a:t>
            </a:r>
          </a:p>
          <a:p>
            <a:pPr algn="ctr"/>
            <a:r>
              <a:rPr lang="ru-RU" dirty="0" smtClean="0">
                <a:solidFill>
                  <a:srgbClr val="3333FF"/>
                </a:solidFill>
              </a:rPr>
              <a:t>форма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780928"/>
            <a:ext cx="4040188" cy="29523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что сделать?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 что делать? </a:t>
            </a:r>
          </a:p>
          <a:p>
            <a:pPr algn="ctr">
              <a:buNone/>
            </a:pPr>
            <a:r>
              <a:rPr lang="ru-RU" sz="3600" dirty="0" smtClean="0"/>
              <a:t>Обучиться	хочу	</a:t>
            </a:r>
          </a:p>
          <a:p>
            <a:pPr algn="ctr">
              <a:buNone/>
            </a:pPr>
            <a:r>
              <a:rPr lang="ru-RU" sz="3600" dirty="0" smtClean="0"/>
              <a:t>Трудиться    могу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916832"/>
            <a:ext cx="4041775" cy="36004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3333FF"/>
                </a:solidFill>
              </a:rPr>
              <a:t>Форма 3-го лица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7985" y="2708920"/>
            <a:ext cx="4258816" cy="36724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что делает(ют)?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 что сделает(ют)?</a:t>
            </a:r>
          </a:p>
          <a:p>
            <a:pPr algn="ctr">
              <a:buNone/>
            </a:pPr>
            <a:r>
              <a:rPr lang="ru-RU" sz="3600" dirty="0" smtClean="0"/>
              <a:t>Учится   мальчик</a:t>
            </a:r>
          </a:p>
          <a:p>
            <a:pPr algn="ctr">
              <a:buNone/>
            </a:pPr>
            <a:r>
              <a:rPr lang="ru-RU" sz="3600" dirty="0" smtClean="0"/>
              <a:t>Трудится  папа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333FF"/>
                </a:solidFill>
              </a:rPr>
              <a:t>Работа с учебником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Стр.106 правило</a:t>
            </a:r>
          </a:p>
          <a:p>
            <a:r>
              <a:rPr lang="ru-RU" sz="3200" dirty="0" smtClean="0"/>
              <a:t>Упр.634</a:t>
            </a: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eafd01ff-6769-5e19-9ecc-6cfcf05e576a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484784"/>
            <a:ext cx="3952619" cy="46413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08111"/>
          </a:xfrm>
        </p:spPr>
        <p:txBody>
          <a:bodyPr/>
          <a:lstStyle/>
          <a:p>
            <a:r>
              <a:rPr lang="ru-RU" b="1" dirty="0" err="1" smtClean="0">
                <a:solidFill>
                  <a:srgbClr val="1406C4"/>
                </a:solidFill>
              </a:rPr>
              <a:t>Физминутка</a:t>
            </a:r>
            <a:endParaRPr lang="ru-RU" b="1" dirty="0">
              <a:solidFill>
                <a:srgbClr val="1406C4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992888" cy="48245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shkolniki-fizkultura-zaryadka-z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220277"/>
            <a:ext cx="8424936" cy="5254341"/>
          </a:xfrm>
          <a:prstGeom prst="rect">
            <a:avLst/>
          </a:prstGeom>
          <a:ln w="38100">
            <a:solidFill>
              <a:srgbClr val="00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51520" y="692697"/>
            <a:ext cx="8568952" cy="864095"/>
          </a:xfrm>
        </p:spPr>
        <p:txBody>
          <a:bodyPr>
            <a:normAutofit fontScale="90000"/>
          </a:bodyPr>
          <a:lstStyle/>
          <a:p>
            <a:r>
              <a:rPr lang="ru-RU" sz="3800" dirty="0" smtClean="0">
                <a:solidFill>
                  <a:srgbClr val="3333FF"/>
                </a:solidFill>
              </a:rPr>
              <a:t>Объясните написание или отсутствие Ь</a:t>
            </a:r>
            <a:br>
              <a:rPr lang="ru-RU" sz="3800" dirty="0" smtClean="0">
                <a:solidFill>
                  <a:srgbClr val="3333FF"/>
                </a:solidFill>
              </a:rPr>
            </a:br>
            <a:endParaRPr lang="ru-RU" sz="3800" dirty="0">
              <a:solidFill>
                <a:srgbClr val="3333FF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992888" cy="3937992"/>
          </a:xfrm>
          <a:ln w="28575">
            <a:solidFill>
              <a:srgbClr val="00FFFF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Я вышел на берег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насладит.ся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ароматом смолистых листьев. Спускается солнце на степь, издали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золотит.ся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ковыль.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Клубят.ся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тучи, хотят в росе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понежит.ся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поля. Мне не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лежит.ся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Путешественники долго не могли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успокоит.ся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Орлам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случает.ся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ниже кур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спускат.ся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но курам никогда до облаков не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поднят.ся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Стрич.ся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брит.ся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он не любил.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33FF"/>
                </a:solidFill>
              </a:rPr>
              <a:t>Объясните написание или отсутствие 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 w="38100">
            <a:solidFill>
              <a:srgbClr val="00FFCC"/>
            </a:solidFill>
          </a:ln>
        </p:spPr>
        <p:txBody>
          <a:bodyPr/>
          <a:lstStyle/>
          <a:p>
            <a:pPr>
              <a:buNone/>
            </a:pPr>
            <a:r>
              <a:rPr lang="ru-RU" i="1" dirty="0" smtClean="0"/>
              <a:t>Не ветры веют буйные,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Не мать-земля </a:t>
            </a:r>
            <a:r>
              <a:rPr lang="ru-RU" i="1" dirty="0" err="1" smtClean="0"/>
              <a:t>колышет.ся</a:t>
            </a:r>
            <a:r>
              <a:rPr lang="ru-RU" i="1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Шумит, поет, </a:t>
            </a:r>
            <a:r>
              <a:rPr lang="ru-RU" i="1" dirty="0" err="1" smtClean="0"/>
              <a:t>ругает.ся</a:t>
            </a:r>
            <a:r>
              <a:rPr lang="ru-RU" i="1" dirty="0" smtClean="0"/>
              <a:t>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К.чается, </a:t>
            </a:r>
            <a:r>
              <a:rPr lang="ru-RU" i="1" dirty="0" err="1" smtClean="0"/>
              <a:t>в.ляет.ся</a:t>
            </a:r>
            <a:r>
              <a:rPr lang="ru-RU" i="1" dirty="0" smtClean="0"/>
              <a:t>,</a:t>
            </a:r>
            <a:endParaRPr lang="ru-RU" dirty="0" smtClean="0"/>
          </a:p>
          <a:p>
            <a:pPr>
              <a:buNone/>
            </a:pPr>
            <a:r>
              <a:rPr lang="ru-RU" i="1" dirty="0" err="1" smtClean="0"/>
              <a:t>Дерет.ся</a:t>
            </a:r>
            <a:r>
              <a:rPr lang="ru-RU" i="1" dirty="0" smtClean="0"/>
              <a:t> и </a:t>
            </a:r>
            <a:r>
              <a:rPr lang="ru-RU" i="1" dirty="0" err="1" smtClean="0"/>
              <a:t>целует.ся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На празднике народ.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33FF"/>
                </a:solidFill>
              </a:rPr>
              <a:t/>
            </a:r>
            <a:br>
              <a:rPr lang="ru-RU" dirty="0" smtClean="0">
                <a:solidFill>
                  <a:srgbClr val="3333FF"/>
                </a:solidFill>
              </a:rPr>
            </a:br>
            <a:r>
              <a:rPr lang="ru-RU" dirty="0" smtClean="0">
                <a:solidFill>
                  <a:srgbClr val="3333FF"/>
                </a:solidFill>
              </a:rPr>
              <a:t/>
            </a:r>
            <a:br>
              <a:rPr lang="ru-RU" dirty="0" smtClean="0">
                <a:solidFill>
                  <a:srgbClr val="3333FF"/>
                </a:solidFill>
              </a:rPr>
            </a:br>
            <a:r>
              <a:rPr lang="ru-RU" sz="2800" dirty="0" smtClean="0">
                <a:solidFill>
                  <a:srgbClr val="CC3300"/>
                </a:solidFill>
              </a:rPr>
              <a:t>Работа в группе</a:t>
            </a:r>
            <a:r>
              <a:rPr lang="ru-RU" dirty="0" smtClean="0">
                <a:solidFill>
                  <a:srgbClr val="3333FF"/>
                </a:solidFill>
              </a:rPr>
              <a:t/>
            </a:r>
            <a:br>
              <a:rPr lang="ru-RU" dirty="0" smtClean="0">
                <a:solidFill>
                  <a:srgbClr val="3333FF"/>
                </a:solidFill>
              </a:rPr>
            </a:br>
            <a:r>
              <a:rPr lang="ru-RU" sz="2800" b="1" dirty="0" smtClean="0">
                <a:solidFill>
                  <a:srgbClr val="1406C4"/>
                </a:solidFill>
                <a:latin typeface="Times New Roman" pitchFamily="18" charset="0"/>
                <a:cs typeface="Times New Roman" pitchFamily="18" charset="0"/>
              </a:rPr>
              <a:t>Запишите глаголы в начальной форме </a:t>
            </a:r>
            <a:br>
              <a:rPr lang="ru-RU" sz="2800" b="1" dirty="0" smtClean="0">
                <a:solidFill>
                  <a:srgbClr val="1406C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1406C4"/>
                </a:solidFill>
                <a:latin typeface="Times New Roman" pitchFamily="18" charset="0"/>
                <a:cs typeface="Times New Roman" pitchFamily="18" charset="0"/>
              </a:rPr>
              <a:t>и в форме 3 лица ед.ч</a:t>
            </a:r>
            <a:r>
              <a:rPr lang="ru-RU" sz="2400" dirty="0" smtClean="0">
                <a:solidFill>
                  <a:srgbClr val="1406C4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rgbClr val="3333FF"/>
                </a:solidFill>
              </a:rPr>
              <a:t/>
            </a:r>
            <a:br>
              <a:rPr lang="ru-RU" sz="2400" dirty="0" smtClean="0">
                <a:solidFill>
                  <a:srgbClr val="3333FF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906115"/>
          </a:xfrm>
        </p:spPr>
        <p:txBody>
          <a:bodyPr>
            <a:normAutofit lnSpcReduction="10000"/>
          </a:bodyPr>
          <a:lstStyle/>
          <a:p>
            <a:endParaRPr lang="ru-RU" sz="2500" dirty="0" smtClean="0">
              <a:solidFill>
                <a:srgbClr val="1406C4"/>
              </a:solidFill>
            </a:endParaRPr>
          </a:p>
          <a:p>
            <a:r>
              <a:rPr lang="ru-RU" sz="2500" dirty="0" smtClean="0">
                <a:solidFill>
                  <a:srgbClr val="1406C4"/>
                </a:solidFill>
              </a:rPr>
              <a:t>Словосочетание</a:t>
            </a:r>
          </a:p>
          <a:p>
            <a:endParaRPr lang="ru-RU" dirty="0">
              <a:solidFill>
                <a:srgbClr val="1406C4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11560" y="2204864"/>
            <a:ext cx="4176464" cy="395128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Проявлять стремление </a:t>
            </a:r>
          </a:p>
          <a:p>
            <a:pPr marL="457200" indent="-457200">
              <a:buAutoNum type="arabicPeriod"/>
            </a:pPr>
            <a:r>
              <a:rPr lang="ru-RU" dirty="0" smtClean="0"/>
              <a:t>Испытывать </a:t>
            </a:r>
            <a:r>
              <a:rPr lang="ru-RU" dirty="0" smtClean="0"/>
              <a:t> волнение </a:t>
            </a:r>
            <a:r>
              <a:rPr lang="ru-RU" dirty="0" smtClean="0"/>
              <a:t>        </a:t>
            </a:r>
          </a:p>
          <a:p>
            <a:pPr marL="457200" indent="-457200">
              <a:buAutoNum type="arabicPeriod"/>
            </a:pPr>
            <a:r>
              <a:rPr lang="ru-RU" dirty="0" smtClean="0"/>
              <a:t>Допускать ошибки                </a:t>
            </a:r>
          </a:p>
          <a:p>
            <a:pPr marL="457200" indent="-457200">
              <a:buAutoNum type="arabicPeriod"/>
            </a:pPr>
            <a:r>
              <a:rPr lang="ru-RU" dirty="0" smtClean="0"/>
              <a:t>Принять решение  </a:t>
            </a:r>
          </a:p>
          <a:p>
            <a:pPr marL="457200" indent="-457200">
              <a:buAutoNum type="arabicPeriod"/>
            </a:pPr>
            <a:r>
              <a:rPr lang="ru-RU" dirty="0" smtClean="0"/>
              <a:t>Чувствовать радость        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834107"/>
          </a:xfrm>
        </p:spPr>
        <p:txBody>
          <a:bodyPr>
            <a:normAutofit fontScale="92500" lnSpcReduction="10000"/>
          </a:bodyPr>
          <a:lstStyle/>
          <a:p>
            <a:endParaRPr lang="ru-RU" sz="2500" dirty="0" smtClean="0">
              <a:solidFill>
                <a:srgbClr val="1406C4"/>
              </a:solidFill>
            </a:endParaRPr>
          </a:p>
          <a:p>
            <a:pPr algn="ctr"/>
            <a:r>
              <a:rPr lang="ru-RU" sz="2500" dirty="0" smtClean="0">
                <a:solidFill>
                  <a:srgbClr val="1406C4"/>
                </a:solidFill>
              </a:rPr>
              <a:t>Глагол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132856"/>
            <a:ext cx="4041775" cy="4392487"/>
          </a:xfrm>
        </p:spPr>
        <p:txBody>
          <a:bodyPr/>
          <a:lstStyle/>
          <a:p>
            <a:r>
              <a:rPr lang="ru-RU" dirty="0" smtClean="0"/>
              <a:t>стремиться – стремится</a:t>
            </a:r>
          </a:p>
          <a:p>
            <a:r>
              <a:rPr lang="ru-RU" dirty="0" smtClean="0"/>
              <a:t>волноваться – </a:t>
            </a:r>
            <a:r>
              <a:rPr lang="ru-RU" dirty="0" smtClean="0"/>
              <a:t>волнуется</a:t>
            </a:r>
          </a:p>
          <a:p>
            <a:r>
              <a:rPr lang="ru-RU" dirty="0" smtClean="0"/>
              <a:t>ошибаться </a:t>
            </a:r>
            <a:r>
              <a:rPr lang="ru-RU" dirty="0" smtClean="0"/>
              <a:t>– </a:t>
            </a:r>
            <a:r>
              <a:rPr lang="ru-RU" dirty="0" smtClean="0"/>
              <a:t>ошибается</a:t>
            </a:r>
          </a:p>
          <a:p>
            <a:r>
              <a:rPr lang="ru-RU" dirty="0" smtClean="0"/>
              <a:t>решиться </a:t>
            </a:r>
            <a:r>
              <a:rPr lang="ru-RU" dirty="0" smtClean="0"/>
              <a:t>– решится</a:t>
            </a:r>
          </a:p>
          <a:p>
            <a:r>
              <a:rPr lang="ru-RU" dirty="0" smtClean="0"/>
              <a:t>радоваться – радуется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62306" cy="3181352"/>
          </a:xfrm>
        </p:spPr>
        <p:txBody>
          <a:bodyPr>
            <a:noAutofit/>
          </a:bodyPr>
          <a:lstStyle/>
          <a:p>
            <a:r>
              <a:rPr lang="ru-RU" sz="3000" dirty="0" smtClean="0">
                <a:solidFill>
                  <a:srgbClr val="FF0000"/>
                </a:solidFill>
              </a:rPr>
              <a:t>РЕФЛЕКСИЯ</a:t>
            </a:r>
            <a:endParaRPr lang="ru-RU" sz="3000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28596" y="357166"/>
            <a:ext cx="4643470" cy="600079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- Какую задачу ставили на уроке?</a:t>
            </a:r>
          </a:p>
          <a:p>
            <a:r>
              <a:rPr lang="ru-RU" dirty="0" smtClean="0"/>
              <a:t>- Удалось решить поставленную задачу?</a:t>
            </a:r>
          </a:p>
          <a:p>
            <a:r>
              <a:rPr lang="ru-RU" dirty="0" smtClean="0"/>
              <a:t>- Каким способом?</a:t>
            </a:r>
          </a:p>
          <a:p>
            <a:r>
              <a:rPr lang="ru-RU" dirty="0" smtClean="0"/>
              <a:t>- Какие получили результаты?</a:t>
            </a:r>
          </a:p>
          <a:p>
            <a:r>
              <a:rPr lang="ru-RU" dirty="0" smtClean="0"/>
              <a:t>- Что нужно сделать ещё?</a:t>
            </a:r>
          </a:p>
          <a:p>
            <a:r>
              <a:rPr lang="ru-RU" dirty="0" smtClean="0"/>
              <a:t>- Где можно применить новое знание?</a:t>
            </a:r>
          </a:p>
          <a:p>
            <a:r>
              <a:rPr lang="ru-RU" dirty="0" smtClean="0"/>
              <a:t>- Какие оценки поставите себе?</a:t>
            </a:r>
          </a:p>
          <a:p>
            <a:pPr>
              <a:buNone/>
            </a:pP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648071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Список используемых источников</a:t>
            </a:r>
            <a:br>
              <a:rPr lang="ru-RU" sz="4000" dirty="0" smtClean="0">
                <a:solidFill>
                  <a:srgbClr val="002060"/>
                </a:solidFill>
              </a:rPr>
            </a:br>
            <a:endParaRPr lang="ru-RU" sz="4000" dirty="0">
              <a:solidFill>
                <a:srgbClr val="3333FF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848872" cy="5328592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Литература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rgbClr val="3333FF"/>
                </a:solidFill>
              </a:rPr>
              <a:t>1. Ефремова Е.А.  Русский язык, 5 класс. Рабочая тетрадь. – М.: «Просвещение», 2015.</a:t>
            </a:r>
          </a:p>
          <a:p>
            <a:pPr algn="just"/>
            <a:r>
              <a:rPr lang="ru-RU" sz="2000" dirty="0" smtClean="0">
                <a:solidFill>
                  <a:srgbClr val="3333FF"/>
                </a:solidFill>
              </a:rPr>
              <a:t>2. </a:t>
            </a:r>
            <a:r>
              <a:rPr lang="ru-RU" sz="2000" dirty="0" err="1" smtClean="0">
                <a:solidFill>
                  <a:srgbClr val="3333FF"/>
                </a:solidFill>
              </a:rPr>
              <a:t>Ладыженская</a:t>
            </a:r>
            <a:r>
              <a:rPr lang="ru-RU" sz="2000" dirty="0" smtClean="0">
                <a:solidFill>
                  <a:srgbClr val="3333FF"/>
                </a:solidFill>
              </a:rPr>
              <a:t> Т.А., М.Т. Баранов, Л.А. </a:t>
            </a:r>
            <a:r>
              <a:rPr lang="ru-RU" sz="2000" dirty="0" err="1" smtClean="0">
                <a:solidFill>
                  <a:srgbClr val="3333FF"/>
                </a:solidFill>
              </a:rPr>
              <a:t>Тростенцова</a:t>
            </a:r>
            <a:r>
              <a:rPr lang="ru-RU" sz="2000" dirty="0" smtClean="0">
                <a:solidFill>
                  <a:srgbClr val="3333FF"/>
                </a:solidFill>
              </a:rPr>
              <a:t> и др. </a:t>
            </a:r>
            <a:r>
              <a:rPr lang="ru-RU" sz="2000" u="sng" dirty="0" smtClean="0">
                <a:solidFill>
                  <a:srgbClr val="3333FF"/>
                </a:solidFill>
                <a:hlinkClick r:id="rId2"/>
              </a:rPr>
              <a:t>Русский язык. 5 класс. Ч.1,2.- М.:  «Просвещение», 2016</a:t>
            </a:r>
            <a:r>
              <a:rPr lang="ru-RU" sz="2000" u="sng" dirty="0" smtClean="0">
                <a:solidFill>
                  <a:srgbClr val="3333FF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rgbClr val="3333FF"/>
                </a:solidFill>
              </a:rPr>
              <a:t>3. Цветкова Г.В. Русский язык, 5 класс. Технологические карты уроков.- Волгоград: «Учитель». </a:t>
            </a:r>
          </a:p>
          <a:p>
            <a:r>
              <a:rPr lang="ru-RU" sz="2000" b="1" dirty="0" err="1" smtClean="0">
                <a:solidFill>
                  <a:schemeClr val="tx1"/>
                </a:solidFill>
              </a:rPr>
              <a:t>Интернет-источники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u="sng" dirty="0" smtClean="0">
                <a:solidFill>
                  <a:srgbClr val="3333FF"/>
                </a:solidFill>
                <a:hlinkClick r:id="rId3"/>
              </a:rPr>
              <a:t>http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://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nsportal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.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ru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/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shkola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/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russkiy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yazyk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/</a:t>
            </a:r>
            <a:r>
              <a:rPr lang="en-US" sz="2000" u="sng" dirty="0" smtClean="0">
                <a:solidFill>
                  <a:srgbClr val="3333FF"/>
                </a:solidFill>
                <a:hlinkClick r:id="rId3"/>
              </a:rPr>
              <a:t>library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/2013/04/19/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urok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russkogo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yazyka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smtClean="0">
                <a:solidFill>
                  <a:srgbClr val="3333FF"/>
                </a:solidFill>
                <a:hlinkClick r:id="rId3"/>
              </a:rPr>
              <a:t>v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-5-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klasse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pravopisanie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tsya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err="1" smtClean="0">
                <a:solidFill>
                  <a:srgbClr val="3333FF"/>
                </a:solidFill>
                <a:hlinkClick r:id="rId3"/>
              </a:rPr>
              <a:t>tsya</a:t>
            </a:r>
            <a:r>
              <a:rPr lang="ru-RU" sz="2000" u="sng" dirty="0" smtClean="0">
                <a:solidFill>
                  <a:srgbClr val="3333FF"/>
                </a:solidFill>
                <a:hlinkClick r:id="rId3"/>
              </a:rPr>
              <a:t>-</a:t>
            </a:r>
            <a:r>
              <a:rPr lang="en-US" sz="2000" u="sng" dirty="0" smtClean="0">
                <a:solidFill>
                  <a:srgbClr val="3333FF"/>
                </a:solidFill>
                <a:hlinkClick r:id="rId3"/>
              </a:rPr>
              <a:t>v</a:t>
            </a:r>
            <a:endParaRPr lang="ru-RU" sz="2000" u="sng" dirty="0" smtClean="0">
              <a:solidFill>
                <a:srgbClr val="3333FF"/>
              </a:solidFill>
            </a:endParaRPr>
          </a:p>
          <a:p>
            <a:pPr algn="l"/>
            <a:r>
              <a:rPr lang="en-US" sz="2000" u="sng" dirty="0" smtClean="0">
                <a:solidFill>
                  <a:srgbClr val="3333FF"/>
                </a:solidFill>
                <a:hlinkClick r:id="rId4"/>
              </a:rPr>
              <a:t>https://w-dog.ru/wallpaper/shkolniki-fizkultura-zaryadka-zal/id/131240</a:t>
            </a:r>
            <a:r>
              <a:rPr lang="en-US" sz="2000" u="sng" dirty="0" smtClean="0">
                <a:solidFill>
                  <a:srgbClr val="3333FF"/>
                </a:solidFill>
                <a:hlinkClick r:id="rId4"/>
              </a:rPr>
              <a:t>/</a:t>
            </a:r>
            <a:endParaRPr lang="ru-RU" sz="2000" u="sng" dirty="0" smtClean="0">
              <a:solidFill>
                <a:srgbClr val="3333FF"/>
              </a:solidFill>
            </a:endParaRPr>
          </a:p>
          <a:p>
            <a:pPr algn="l"/>
            <a:r>
              <a:rPr lang="en-US" sz="2000" u="sng" dirty="0" smtClean="0">
                <a:solidFill>
                  <a:srgbClr val="3333FF"/>
                </a:solidFill>
              </a:rPr>
              <a:t>https://yandex.ru/images/search?text=%D0%BB%D0%B8%D1%82%D0%B5%D1%80%D0%B0%D1%82%D1%83%D1%80%D0%B0%20%D0%BC%D0%B5%D1%80%D0%BA%D0%B8%D0%BD%205%20%D0%BA%D0%BB%D0%B0%D1%81%D1%81%202%20%D1%87%D0%B0%D1%81%D1%82%D1%8C&amp;img_url=http%3A%2F%2Fstatic.ozone.ru%2Fmultimedia%2Fbooks_covers%2F1011971432.jpg&amp;pos=0&amp;rpt=simage</a:t>
            </a:r>
            <a:endParaRPr lang="ru-RU" sz="2000" u="sng" dirty="0" smtClean="0">
              <a:solidFill>
                <a:srgbClr val="3333FF"/>
              </a:solidFill>
            </a:endParaRPr>
          </a:p>
          <a:p>
            <a:pPr algn="l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553</Words>
  <Application>Microsoft Office PowerPoint</Application>
  <PresentationFormat>Экран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УРОК РУССКОГО ЯЗЫКА  В 5 КЛАССЕ</vt:lpstr>
      <vt:lpstr>Проверка домашнего задания</vt:lpstr>
      <vt:lpstr>Орфографическая минутка</vt:lpstr>
      <vt:lpstr>Глагол</vt:lpstr>
      <vt:lpstr>Попробуйте сформулировать тему урока</vt:lpstr>
      <vt:lpstr>Тема урока</vt:lpstr>
      <vt:lpstr>ОБРАТИТЕ ВНИМАНИЕ</vt:lpstr>
      <vt:lpstr>В чем разница в написании слов? </vt:lpstr>
      <vt:lpstr>Могут  ли быть в одних и тех же словах разные написания?  Что вы об этом думаете? </vt:lpstr>
      <vt:lpstr>Алгоритм правописания  –тся и –ться  в глаголах </vt:lpstr>
      <vt:lpstr>Работа с учебником</vt:lpstr>
      <vt:lpstr>Физминутка</vt:lpstr>
      <vt:lpstr>Объясните написание или отсутствие Ь </vt:lpstr>
      <vt:lpstr>Объясните написание или отсутствие Ь</vt:lpstr>
      <vt:lpstr>  Работа в группе Запишите глаголы в начальной форме  и в форме 3 лица ед.ч.    </vt:lpstr>
      <vt:lpstr>РЕФЛЕКСИЯ</vt:lpstr>
      <vt:lpstr>Список используемых источников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57</cp:revision>
  <dcterms:created xsi:type="dcterms:W3CDTF">2016-04-15T19:53:22Z</dcterms:created>
  <dcterms:modified xsi:type="dcterms:W3CDTF">2016-05-14T19:38:03Z</dcterms:modified>
</cp:coreProperties>
</file>