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82" r:id="rId3"/>
    <p:sldId id="257" r:id="rId4"/>
    <p:sldId id="276" r:id="rId5"/>
    <p:sldId id="264" r:id="rId6"/>
    <p:sldId id="265" r:id="rId7"/>
    <p:sldId id="266" r:id="rId8"/>
    <p:sldId id="267" r:id="rId9"/>
    <p:sldId id="268" r:id="rId10"/>
    <p:sldId id="278" r:id="rId11"/>
    <p:sldId id="281" r:id="rId12"/>
    <p:sldId id="279" r:id="rId13"/>
    <p:sldId id="274" r:id="rId14"/>
    <p:sldId id="280" r:id="rId15"/>
    <p:sldId id="275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70" autoAdjust="0"/>
    <p:restoredTop sz="94660"/>
  </p:normalViewPr>
  <p:slideViewPr>
    <p:cSldViewPr>
      <p:cViewPr varScale="1">
        <p:scale>
          <a:sx n="103" d="100"/>
          <a:sy n="103" d="100"/>
        </p:scale>
        <p:origin x="-21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12" Type="http://schemas.openxmlformats.org/officeDocument/2006/relationships/image" Target="../media/image19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29.wmf"/><Relationship Id="rId1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954435E-B82F-4394-8418-1F5AAF4E1A02}" type="datetimeFigureOut">
              <a:rPr lang="ru-RU"/>
              <a:pPr>
                <a:defRPr/>
              </a:pPr>
              <a:t>02.01.2015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535BCB4-4E15-4490-A74F-E961391B193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08CD8-AC80-4CFE-9F6D-1A0EADB13114}" type="datetime1">
              <a:rPr lang="ru-RU"/>
              <a:pPr>
                <a:defRPr/>
              </a:pPr>
              <a:t>02.01.2015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F855C-5885-4DAD-A27E-FD1D55EE2C7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01241-59F7-46D6-95D7-823B3A1034FB}" type="datetime1">
              <a:rPr lang="ru-RU"/>
              <a:pPr>
                <a:defRPr/>
              </a:pPr>
              <a:t>02.01.2015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44191-2815-4E4C-8A58-61E5B61EAE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A9092-3838-470A-8D71-DFB7E770D7C3}" type="datetime1">
              <a:rPr lang="ru-RU"/>
              <a:pPr>
                <a:defRPr/>
              </a:pPr>
              <a:t>02.01.2015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DC06A-93DE-4DC3-8121-9F16A0B5D6A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A5DC6-E2E4-4C2D-A2D7-C4B5CC72E46B}" type="datetime1">
              <a:rPr lang="ru-RU"/>
              <a:pPr>
                <a:defRPr/>
              </a:pPr>
              <a:t>02.01.2015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9251B-8062-4777-B99F-56E5BB241C8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27D6D-3954-4A67-BFE5-50D1F5313A1A}" type="datetime1">
              <a:rPr lang="ru-RU"/>
              <a:pPr>
                <a:defRPr/>
              </a:pPr>
              <a:t>02.01.2015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0FB76-FB42-4268-B939-75023CDEF42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C60DF-1ADE-4AFB-B26B-406AD1F2D19D}" type="datetime1">
              <a:rPr lang="ru-RU"/>
              <a:pPr>
                <a:defRPr/>
              </a:pPr>
              <a:t>02.01.2015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C87F4-F189-420D-B0D4-BF14D7BFB78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3F0FE-5282-4796-81CC-17D61DE797E8}" type="datetime1">
              <a:rPr lang="ru-RU"/>
              <a:pPr>
                <a:defRPr/>
              </a:pPr>
              <a:t>02.01.2015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30A86-08DA-4552-B1B9-EA981DA5417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A36AA-75FB-4AD0-A858-22029F1A0282}" type="datetime1">
              <a:rPr lang="ru-RU"/>
              <a:pPr>
                <a:defRPr/>
              </a:pPr>
              <a:t>02.01.2015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0EFEF-FA69-43E1-810A-2F37FDD01E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C9F29-0721-4506-BD02-68F0735AC3CC}" type="datetime1">
              <a:rPr lang="ru-RU"/>
              <a:pPr>
                <a:defRPr/>
              </a:pPr>
              <a:t>02.01.2015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61977-82F1-4271-8073-9856EC4AF23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B8BE9-D7D4-4050-A12A-24EE6F73689A}" type="datetime1">
              <a:rPr lang="ru-RU"/>
              <a:pPr>
                <a:defRPr/>
              </a:pPr>
              <a:t>02.01.2015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948AD-9CAA-44BB-9D5F-A06609EAC79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CE691-C943-43DE-A404-51D80D271C16}" type="datetime1">
              <a:rPr lang="ru-RU"/>
              <a:pPr>
                <a:defRPr/>
              </a:pPr>
              <a:t>02.01.2015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CA5D1-4E1C-4445-B640-DBF509897BB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74E155D-5AAA-43F3-9E8C-2BD6232C4317}" type="datetime1">
              <a:rPr lang="ru-RU"/>
              <a:pPr>
                <a:defRPr/>
              </a:pPr>
              <a:t>02.01.2015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0CF62-EF66-45BB-910F-603283BAE2C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oleObject" Target="../embeddings/oleObject14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8.bin"/><Relationship Id="rId12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6.bin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1.bin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2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85800" y="2500306"/>
            <a:ext cx="7772400" cy="2286016"/>
          </a:xfrm>
        </p:spPr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</a:rPr>
              <a:t> Решение целых уравнений различными способами</a:t>
            </a: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</a:br>
            <a:endParaRPr lang="ru-RU" dirty="0" smtClean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857760"/>
            <a:ext cx="6400800" cy="1214446"/>
          </a:xfrm>
        </p:spPr>
        <p:txBody>
          <a:bodyPr rtlCol="0">
            <a:normAutofit fontScale="5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latin typeface="Book Antiqua" pitchFamily="18" charset="0"/>
              </a:rPr>
              <a:t>9 Г класс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latin typeface="Book Antiqua" pitchFamily="18" charset="0"/>
              </a:rPr>
              <a:t>19.12.2014г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latin typeface="Book Antiqua" pitchFamily="18" charset="0"/>
              </a:rPr>
              <a:t>Учитель: </a:t>
            </a:r>
            <a:r>
              <a:rPr lang="ru-RU" b="1" dirty="0" err="1" smtClean="0">
                <a:solidFill>
                  <a:srgbClr val="C00000"/>
                </a:solidFill>
                <a:latin typeface="Book Antiqua" pitchFamily="18" charset="0"/>
              </a:rPr>
              <a:t>Скурлатова</a:t>
            </a:r>
            <a:r>
              <a:rPr lang="ru-RU" b="1" dirty="0" smtClean="0">
                <a:solidFill>
                  <a:srgbClr val="C00000"/>
                </a:solidFill>
                <a:latin typeface="Book Antiqua" pitchFamily="18" charset="0"/>
              </a:rPr>
              <a:t> О. В.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latin typeface="Book Antiqua" pitchFamily="18" charset="0"/>
              </a:rPr>
              <a:t>Г. Тамбов</a:t>
            </a:r>
          </a:p>
        </p:txBody>
      </p:sp>
      <p:pic>
        <p:nvPicPr>
          <p:cNvPr id="4" name="Picture 9" descr="H:\Documents and Settings\Aida\Рабочий стол\текстуры и фоны, клипарты\новеньки картинки\graph equation h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57166"/>
            <a:ext cx="1714512" cy="1582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11" descr="H:\Documents and Settings\Aida\Рабочий стол\текстуры и фоны, клипарты\новеньки картинки\office hilighter roll a hc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3" y="4929188"/>
            <a:ext cx="1309687" cy="130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20"/>
                            </p:stCondLst>
                            <p:childTnLst>
                              <p:par>
                                <p:cTn id="16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20"/>
                            </p:stCondLst>
                            <p:childTnLst>
                              <p:par>
                                <p:cTn id="28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i="1" u="sng" dirty="0" smtClean="0"/>
              <a:t/>
            </a:r>
            <a:br>
              <a:rPr lang="ru-RU" sz="2000" b="1" i="1" u="sng" dirty="0" smtClean="0"/>
            </a:br>
            <a:r>
              <a:rPr lang="ru-RU" sz="2000" b="1" i="1" u="sng" dirty="0" smtClean="0"/>
              <a:t/>
            </a:r>
            <a:br>
              <a:rPr lang="ru-RU" sz="2000" b="1" i="1" u="sng" dirty="0" smtClean="0"/>
            </a:br>
            <a:r>
              <a:rPr lang="ru-RU" sz="2000" b="1" i="1" u="sng" dirty="0" smtClean="0"/>
              <a:t/>
            </a:r>
            <a:br>
              <a:rPr lang="ru-RU" sz="2000" b="1" i="1" u="sng" dirty="0" smtClean="0"/>
            </a:br>
            <a:r>
              <a:rPr lang="ru-RU" sz="2000" b="1" i="1" u="sng" dirty="0" smtClean="0"/>
              <a:t/>
            </a:r>
            <a:br>
              <a:rPr lang="ru-RU" sz="2000" b="1" i="1" u="sng" dirty="0" smtClean="0"/>
            </a:br>
            <a:r>
              <a:rPr lang="ru-RU" sz="2000" b="1" i="1" u="sng" dirty="0" smtClean="0"/>
              <a:t/>
            </a:r>
            <a:br>
              <a:rPr lang="ru-RU" sz="2000" b="1" i="1" u="sng" dirty="0" smtClean="0"/>
            </a:br>
            <a:r>
              <a:rPr lang="ru-RU" sz="2000" b="1" i="1" u="sng" dirty="0" smtClean="0">
                <a:solidFill>
                  <a:srgbClr val="7030A0"/>
                </a:solidFill>
              </a:rPr>
              <a:t>Цель </a:t>
            </a:r>
            <a:r>
              <a:rPr lang="ru-RU" sz="2000" b="1" i="1" u="sng" dirty="0" smtClean="0">
                <a:solidFill>
                  <a:srgbClr val="7030A0"/>
                </a:solidFill>
              </a:rPr>
              <a:t>урока</a:t>
            </a:r>
            <a:r>
              <a:rPr lang="ru-RU" sz="2000" b="1" u="sng" dirty="0" smtClean="0">
                <a:solidFill>
                  <a:srgbClr val="7030A0"/>
                </a:solidFill>
              </a:rPr>
              <a:t>:</a:t>
            </a:r>
            <a:r>
              <a:rPr lang="ru-RU" sz="2000" dirty="0" smtClean="0">
                <a:solidFill>
                  <a:srgbClr val="7030A0"/>
                </a:solidFill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</a:rPr>
              <a:t>Обобщить и систематизировать знания о целых уравнениях </a:t>
            </a:r>
            <a:r>
              <a:rPr lang="ru-RU" sz="2000" b="1" i="1" dirty="0" smtClean="0">
                <a:solidFill>
                  <a:srgbClr val="002060"/>
                </a:solidFill>
              </a:rPr>
              <a:t>и методах их  </a:t>
            </a:r>
            <a:br>
              <a:rPr lang="ru-RU" sz="2000" b="1" i="1" dirty="0" smtClean="0">
                <a:solidFill>
                  <a:srgbClr val="002060"/>
                </a:solidFill>
              </a:rPr>
            </a:br>
            <a:r>
              <a:rPr lang="ru-RU" sz="2000" b="1" i="1" dirty="0" smtClean="0">
                <a:solidFill>
                  <a:srgbClr val="002060"/>
                </a:solidFill>
              </a:rPr>
              <a:t>                            </a:t>
            </a:r>
            <a:r>
              <a:rPr lang="ru-RU" sz="2000" b="1" i="1" dirty="0" smtClean="0">
                <a:solidFill>
                  <a:srgbClr val="002060"/>
                </a:solidFill>
              </a:rPr>
              <a:t>решений.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b="1" i="1" u="sng" dirty="0" smtClean="0">
                <a:solidFill>
                  <a:srgbClr val="7030A0"/>
                </a:solidFill>
              </a:rPr>
              <a:t>Задачи </a:t>
            </a:r>
            <a:r>
              <a:rPr lang="ru-RU" sz="2000" b="1" i="1" u="sng" dirty="0" smtClean="0">
                <a:solidFill>
                  <a:srgbClr val="7030A0"/>
                </a:solidFill>
              </a:rPr>
              <a:t>урока:</a:t>
            </a:r>
            <a:endParaRPr lang="ru-RU" sz="2000" dirty="0" smtClean="0">
              <a:solidFill>
                <a:srgbClr val="7030A0"/>
              </a:solidFill>
            </a:endParaRPr>
          </a:p>
          <a:p>
            <a:r>
              <a:rPr lang="ru-RU" sz="2000" b="1" dirty="0" smtClean="0"/>
              <a:t>1.</a:t>
            </a:r>
            <a:r>
              <a:rPr lang="ru-RU" sz="2000" dirty="0" smtClean="0"/>
              <a:t>     </a:t>
            </a:r>
            <a:r>
              <a:rPr lang="ru-RU" sz="2000" b="1" dirty="0" smtClean="0"/>
              <a:t> </a:t>
            </a:r>
            <a:r>
              <a:rPr lang="ru-RU" sz="2000" b="1" i="1" dirty="0" smtClean="0">
                <a:solidFill>
                  <a:srgbClr val="002060"/>
                </a:solidFill>
              </a:rPr>
              <a:t>Образовательные</a:t>
            </a:r>
            <a:r>
              <a:rPr lang="ru-RU" sz="2000" dirty="0" smtClean="0"/>
              <a:t>: закрепить, систематизировать знания, умения и навыки решения целых уравнений аналитическим способом; актуализировать опорные знания решения квадратных уравнений.</a:t>
            </a:r>
          </a:p>
          <a:p>
            <a:r>
              <a:rPr lang="ru-RU" sz="2000" b="1" dirty="0" smtClean="0"/>
              <a:t>2.</a:t>
            </a:r>
            <a:r>
              <a:rPr lang="ru-RU" sz="2000" dirty="0" smtClean="0"/>
              <a:t>   </a:t>
            </a:r>
            <a:r>
              <a:rPr lang="ru-RU" sz="2000" i="1" dirty="0" smtClean="0"/>
              <a:t>  </a:t>
            </a:r>
            <a:r>
              <a:rPr lang="ru-RU" sz="2000" b="1" i="1" dirty="0" smtClean="0">
                <a:solidFill>
                  <a:srgbClr val="002060"/>
                </a:solidFill>
              </a:rPr>
              <a:t> Развивающие</a:t>
            </a:r>
            <a:r>
              <a:rPr lang="ru-RU" sz="2000" dirty="0" smtClean="0"/>
              <a:t>: развивать умения в применении знаний в конкретной ситуации; логическое мышление, умение работать в проблемной ситуации; умение обобщать, конкретизировать, правильно излагать мысли; развивать самостоятельную деятельность учащихся.</a:t>
            </a:r>
          </a:p>
          <a:p>
            <a:r>
              <a:rPr lang="ru-RU" sz="2000" b="1" dirty="0" smtClean="0"/>
              <a:t>3.      </a:t>
            </a:r>
            <a:r>
              <a:rPr lang="ru-RU" sz="2000" b="1" i="1" dirty="0" smtClean="0">
                <a:solidFill>
                  <a:srgbClr val="002060"/>
                </a:solidFill>
              </a:rPr>
              <a:t>Воспитательные</a:t>
            </a:r>
            <a:r>
              <a:rPr lang="ru-RU" sz="2000" b="1" dirty="0" smtClean="0"/>
              <a:t>:</a:t>
            </a:r>
            <a:r>
              <a:rPr lang="ru-RU" sz="2000" dirty="0" smtClean="0"/>
              <a:t> воспитывать интерес к предмету через содержание учебного материала; умение работать в коллективе, взаимопомощь, культуру общения,  воспитывать настойчивость в достижении цели, умение не растеряться в проблемных ситуациях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19.12.2014 г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44191-2815-4E4C-8A58-61E5B61EAE29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Модуль « Алгебра»</a:t>
            </a:r>
            <a:endParaRPr lang="ru-RU" dirty="0" smtClean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A52CA8-A59B-4A31-9C2C-77E4A050B77D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  <p:graphicFrame>
        <p:nvGraphicFramePr>
          <p:cNvPr id="3" name="Object 6"/>
          <p:cNvGraphicFramePr>
            <a:graphicFrameLocks noChangeAspect="1"/>
          </p:cNvGraphicFramePr>
          <p:nvPr/>
        </p:nvGraphicFramePr>
        <p:xfrm>
          <a:off x="1139825" y="4670425"/>
          <a:ext cx="2263775" cy="1095375"/>
        </p:xfrm>
        <a:graphic>
          <a:graphicData uri="http://schemas.openxmlformats.org/presentationml/2006/ole">
            <p:oleObj spid="_x0000_s3081" name="Формула" r:id="rId3" imgW="698400" imgH="545760" progId="Equation.3">
              <p:embed/>
            </p:oleObj>
          </a:graphicData>
        </a:graphic>
      </p:graphicFrame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1358900" y="2662238"/>
          <a:ext cx="1533525" cy="1277937"/>
        </p:xfrm>
        <a:graphic>
          <a:graphicData uri="http://schemas.openxmlformats.org/presentationml/2006/ole">
            <p:oleObj spid="_x0000_s3082" name="Формула" r:id="rId4" imgW="609480" imgH="583920" progId="Equation.3">
              <p:embed/>
            </p:oleObj>
          </a:graphicData>
        </a:graphic>
      </p:graphicFrame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/>
              <a:t>4</a:t>
            </a:r>
            <a:r>
              <a:rPr lang="ru-RU" b="1" smtClean="0"/>
              <a:t>: 0,1-0,4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987800" y="1530350"/>
            <a:ext cx="1716088" cy="6937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chemeClr val="tx1"/>
                </a:solidFill>
              </a:rPr>
              <a:t>=39,6</a:t>
            </a:r>
          </a:p>
        </p:txBody>
      </p:sp>
      <p:sp>
        <p:nvSpPr>
          <p:cNvPr id="14" name="Овал 13"/>
          <p:cNvSpPr/>
          <p:nvPr/>
        </p:nvSpPr>
        <p:spPr>
          <a:xfrm>
            <a:off x="3929058" y="2500306"/>
            <a:ext cx="1570038" cy="14605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5400" b="1" dirty="0" smtClean="0">
                <a:solidFill>
                  <a:schemeClr val="tx1"/>
                </a:solidFill>
              </a:rPr>
              <a:t>=4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15" name="Ромб 14"/>
          <p:cNvSpPr/>
          <p:nvPr/>
        </p:nvSpPr>
        <p:spPr>
          <a:xfrm>
            <a:off x="3987800" y="4232275"/>
            <a:ext cx="1971675" cy="1825625"/>
          </a:xfrm>
          <a:prstGeom prst="diamon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>
                <a:solidFill>
                  <a:schemeClr val="tx1"/>
                </a:solidFill>
              </a:rPr>
              <a:t>=2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Модуль « Алгебра»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44191-2815-4E4C-8A58-61E5B61EAE29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>
            <p:ph idx="1"/>
          </p:nvPr>
        </p:nvGraphicFramePr>
        <p:xfrm>
          <a:off x="1428728" y="2214554"/>
          <a:ext cx="3448072" cy="3071834"/>
        </p:xfrm>
        <a:graphic>
          <a:graphicData uri="http://schemas.openxmlformats.org/presentationml/2006/ole">
            <p:oleObj spid="_x0000_s33794" name="Формула" r:id="rId3" imgW="609480" imgH="965160" progId="Equation.3">
              <p:embed/>
            </p:oleObj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214414" y="1571612"/>
            <a:ext cx="72152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Укажите наибольшее из чисел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714876" y="5429264"/>
            <a:ext cx="27860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u="sng" dirty="0" smtClean="0">
                <a:solidFill>
                  <a:srgbClr val="002060"/>
                </a:solidFill>
              </a:rPr>
              <a:t>Ответ:  4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Найди ошибку!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28641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♦           -4х≤ 2,                  (:</a:t>
            </a:r>
            <a:r>
              <a:rPr lang="ru-RU" dirty="0" smtClean="0">
                <a:sym typeface="Wingdings" pitchFamily="2" charset="2"/>
              </a:rPr>
              <a:t>(-4))</a:t>
            </a:r>
          </a:p>
          <a:p>
            <a:pPr>
              <a:buNone/>
            </a:pPr>
            <a:endParaRPr lang="ru-RU" dirty="0" smtClean="0">
              <a:sym typeface="Wingdings" pitchFamily="2" charset="2"/>
            </a:endParaRPr>
          </a:p>
          <a:p>
            <a:pPr>
              <a:buNone/>
            </a:pPr>
            <a:r>
              <a:rPr lang="ru-RU" dirty="0" smtClean="0"/>
              <a:t>♦                                    </a:t>
            </a:r>
            <a:r>
              <a:rPr lang="ru-RU" b="1" dirty="0" smtClean="0"/>
              <a:t>(</a:t>
            </a:r>
            <a:r>
              <a:rPr lang="ru-RU" dirty="0" smtClean="0"/>
              <a:t>·</a:t>
            </a:r>
            <a:r>
              <a:rPr lang="ru-RU" b="1" dirty="0" smtClean="0"/>
              <a:t>6),  </a:t>
            </a:r>
            <a:endParaRPr lang="ru-RU" dirty="0" smtClean="0">
              <a:sym typeface="Wingdings" pitchFamily="2" charset="2"/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♦</a:t>
            </a:r>
          </a:p>
          <a:p>
            <a:pPr>
              <a:buNone/>
            </a:pPr>
            <a:r>
              <a:rPr lang="ru-RU" dirty="0" smtClean="0"/>
              <a:t> ♦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♦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44191-2815-4E4C-8A58-61E5B61EAE29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6072188" y="1306513"/>
          <a:ext cx="2214562" cy="815975"/>
        </p:xfrm>
        <a:graphic>
          <a:graphicData uri="http://schemas.openxmlformats.org/presentationml/2006/ole">
            <p:oleObj spid="_x0000_s21506" name="Формула" r:id="rId3" imgW="545760" imgH="203040" progId="Equation.3">
              <p:embed/>
            </p:oleObj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1643042" y="2071678"/>
          <a:ext cx="2000264" cy="857256"/>
        </p:xfrm>
        <a:graphic>
          <a:graphicData uri="http://schemas.openxmlformats.org/presentationml/2006/ole">
            <p:oleObj spid="_x0000_s21508" name="Формула" r:id="rId4" imgW="622080" imgH="393480" progId="Equation.3">
              <p:embed/>
            </p:oleObj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6072198" y="2214554"/>
          <a:ext cx="2214578" cy="714380"/>
        </p:xfrm>
        <a:graphic>
          <a:graphicData uri="http://schemas.openxmlformats.org/presentationml/2006/ole">
            <p:oleObj spid="_x0000_s21509" name="Формула" r:id="rId5" imgW="711000" imgH="177480" progId="Equation.3">
              <p:embed/>
            </p:oleObj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1571604" y="3500438"/>
          <a:ext cx="1928826" cy="714380"/>
        </p:xfrm>
        <a:graphic>
          <a:graphicData uri="http://schemas.openxmlformats.org/presentationml/2006/ole">
            <p:oleObj spid="_x0000_s21510" name="Формула" r:id="rId6" imgW="419040" imgH="177480" progId="Equation.3">
              <p:embed/>
            </p:oleObj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6000760" y="3571876"/>
          <a:ext cx="2214578" cy="785818"/>
        </p:xfrm>
        <a:graphic>
          <a:graphicData uri="http://schemas.openxmlformats.org/presentationml/2006/ole">
            <p:oleObj spid="_x0000_s21511" name="Формула" r:id="rId7" imgW="355320" imgH="177480" progId="Equation.3">
              <p:embed/>
            </p:oleObj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/>
        </p:nvGraphicFramePr>
        <p:xfrm>
          <a:off x="1714480" y="4572008"/>
          <a:ext cx="1938338" cy="1143000"/>
        </p:xfrm>
        <a:graphic>
          <a:graphicData uri="http://schemas.openxmlformats.org/presentationml/2006/ole">
            <p:oleObj spid="_x0000_s21512" name="Формула" r:id="rId8" imgW="799920" imgH="393480" progId="Equation.3">
              <p:embed/>
            </p:oleObj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/>
        </p:nvGraphicFramePr>
        <p:xfrm>
          <a:off x="6000760" y="4786322"/>
          <a:ext cx="2214578" cy="857256"/>
        </p:xfrm>
        <a:graphic>
          <a:graphicData uri="http://schemas.openxmlformats.org/presentationml/2006/ole">
            <p:oleObj spid="_x0000_s21513" name="Формула" r:id="rId9" imgW="558720" imgH="393480" progId="Equation.3">
              <p:embed/>
            </p:oleObj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/>
        </p:nvGraphicFramePr>
        <p:xfrm>
          <a:off x="6500826" y="1357298"/>
          <a:ext cx="714380" cy="714380"/>
        </p:xfrm>
        <a:graphic>
          <a:graphicData uri="http://schemas.openxmlformats.org/presentationml/2006/ole">
            <p:oleObj spid="_x0000_s21516" name="Формула" r:id="rId10" imgW="126720" imgH="152280" progId="Equation.3">
              <p:embed/>
            </p:oleObj>
          </a:graphicData>
        </a:graphic>
      </p:graphicFrame>
      <p:graphicFrame>
        <p:nvGraphicFramePr>
          <p:cNvPr id="18" name="Объект 17"/>
          <p:cNvGraphicFramePr>
            <a:graphicFrameLocks noChangeAspect="1"/>
          </p:cNvGraphicFramePr>
          <p:nvPr/>
        </p:nvGraphicFramePr>
        <p:xfrm>
          <a:off x="7000892" y="2285992"/>
          <a:ext cx="571504" cy="571504"/>
        </p:xfrm>
        <a:graphic>
          <a:graphicData uri="http://schemas.openxmlformats.org/presentationml/2006/ole">
            <p:oleObj spid="_x0000_s21517" name="Формула" r:id="rId11" imgW="203040" imgH="164880" progId="Equation.3">
              <p:embed/>
            </p:oleObj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/>
        </p:nvGraphicFramePr>
        <p:xfrm>
          <a:off x="7429520" y="3571876"/>
          <a:ext cx="803277" cy="781055"/>
        </p:xfrm>
        <a:graphic>
          <a:graphicData uri="http://schemas.openxmlformats.org/presentationml/2006/ole">
            <p:oleObj spid="_x0000_s21518" name="Формула" r:id="rId12" imgW="139680" imgH="228600" progId="Equation.3">
              <p:embed/>
            </p:oleObj>
          </a:graphicData>
        </a:graphic>
      </p:graphicFrame>
      <p:graphicFrame>
        <p:nvGraphicFramePr>
          <p:cNvPr id="21" name="Объект 20"/>
          <p:cNvGraphicFramePr>
            <a:graphicFrameLocks noChangeAspect="1"/>
          </p:cNvGraphicFramePr>
          <p:nvPr/>
        </p:nvGraphicFramePr>
        <p:xfrm>
          <a:off x="7215206" y="4786322"/>
          <a:ext cx="500066" cy="428628"/>
        </p:xfrm>
        <a:graphic>
          <a:graphicData uri="http://schemas.openxmlformats.org/presentationml/2006/ole">
            <p:oleObj spid="_x0000_s21521" name="Формула" r:id="rId13" imgW="139680" imgH="1396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Определение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</a:rPr>
              <a:t>1.Целое уравнение-</a:t>
            </a:r>
          </a:p>
          <a:p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</a:rPr>
              <a:t>это уравнение, левая и правая часть которого, целые выражения</a:t>
            </a:r>
          </a:p>
          <a:p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</a:rPr>
              <a:t>(т.е в  нем нет деления на выражение, содержащее переменную).</a:t>
            </a:r>
          </a:p>
          <a:p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</a:rPr>
              <a:t>2. </a:t>
            </a:r>
            <a:r>
              <a:rPr lang="ru-RU" b="1" i="1" dirty="0" smtClean="0">
                <a:solidFill>
                  <a:srgbClr val="002060"/>
                </a:solidFill>
              </a:rPr>
              <a:t>Целое уравнение 2-ойстепени имеет </a:t>
            </a:r>
          </a:p>
          <a:p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</a:rPr>
              <a:t>не более 2 корней, 3-ей степени имеет не более 3 корней, 4 степени- не </a:t>
            </a:r>
            <a:r>
              <a:rPr lang="ru-RU" b="1" i="1" smtClean="0">
                <a:solidFill>
                  <a:schemeClr val="bg2">
                    <a:lumMod val="25000"/>
                  </a:schemeClr>
                </a:solidFill>
              </a:rPr>
              <a:t>более 4-ех </a:t>
            </a: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</a:rPr>
              <a:t>корней, </a:t>
            </a:r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</a:rPr>
              <a:t>n</a:t>
            </a: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</a:rPr>
              <a:t>-ой степени- не более </a:t>
            </a:r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</a:rPr>
              <a:t>n</a:t>
            </a: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</a:rPr>
              <a:t> корней.</a:t>
            </a:r>
            <a:endParaRPr lang="ru-RU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44191-2815-4E4C-8A58-61E5B61EAE29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Примеры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44191-2815-4E4C-8A58-61E5B61EAE29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1).          1,2х-6=5</a:t>
            </a:r>
          </a:p>
          <a:p>
            <a:pPr>
              <a:buNone/>
            </a:pPr>
            <a:r>
              <a:rPr lang="ru-RU" dirty="0" smtClean="0"/>
              <a:t> 2).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3).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4). </a:t>
            </a:r>
          </a:p>
          <a:p>
            <a:pPr>
              <a:buNone/>
            </a:pPr>
            <a:r>
              <a:rPr lang="ru-RU" dirty="0" smtClean="0"/>
              <a:t>       </a:t>
            </a:r>
          </a:p>
          <a:p>
            <a:pPr>
              <a:buNone/>
            </a:pPr>
            <a:r>
              <a:rPr lang="ru-RU" dirty="0" smtClean="0"/>
              <a:t>                           </a:t>
            </a:r>
            <a:r>
              <a:rPr lang="ru-RU" b="1" i="1" u="sng" dirty="0" smtClean="0">
                <a:solidFill>
                  <a:srgbClr val="002060"/>
                </a:solidFill>
              </a:rPr>
              <a:t>Ответ: 134     </a:t>
            </a:r>
            <a:endParaRPr lang="ru-RU" b="1" i="1" u="sng" dirty="0">
              <a:solidFill>
                <a:srgbClr val="002060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1714480" y="2071678"/>
          <a:ext cx="2214578" cy="1000132"/>
        </p:xfrm>
        <a:graphic>
          <a:graphicData uri="http://schemas.openxmlformats.org/presentationml/2006/ole">
            <p:oleObj spid="_x0000_s25603" name="Формула" r:id="rId3" imgW="825480" imgH="393480" progId="Equation.3">
              <p:embed/>
            </p:oleObj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1785918" y="3214686"/>
          <a:ext cx="2000264" cy="857256"/>
        </p:xfrm>
        <a:graphic>
          <a:graphicData uri="http://schemas.openxmlformats.org/presentationml/2006/ole">
            <p:oleObj spid="_x0000_s25604" name="Формула" r:id="rId4" imgW="1168200" imgH="444240" progId="Equation.3">
              <p:embed/>
            </p:oleObj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1581150" y="4103688"/>
          <a:ext cx="2847974" cy="1152525"/>
        </p:xfrm>
        <a:graphic>
          <a:graphicData uri="http://schemas.openxmlformats.org/presentationml/2006/ole">
            <p:oleObj spid="_x0000_s25605" name="Формула" r:id="rId5" imgW="13078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Решите устно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ru-RU" b="1" dirty="0" smtClean="0"/>
              <a:t>      </a:t>
            </a:r>
            <a:endParaRPr lang="ru-RU" sz="4000" b="1" u="sng" dirty="0" smtClean="0">
              <a:solidFill>
                <a:srgbClr val="002060"/>
              </a:solidFill>
            </a:endParaRPr>
          </a:p>
          <a:p>
            <a:pPr lvl="0"/>
            <a:r>
              <a:rPr lang="ru-RU" b="1" i="1" dirty="0" smtClean="0"/>
              <a:t>а) x</a:t>
            </a:r>
            <a:r>
              <a:rPr lang="ru-RU" b="1" i="1" baseline="30000" dirty="0" smtClean="0"/>
              <a:t>2</a:t>
            </a:r>
            <a:r>
              <a:rPr lang="ru-RU" b="1" i="1" dirty="0" smtClean="0"/>
              <a:t> = 0</a:t>
            </a:r>
            <a:endParaRPr lang="ru-RU" dirty="0" smtClean="0"/>
          </a:p>
          <a:p>
            <a:pPr lvl="0"/>
            <a:r>
              <a:rPr lang="ru-RU" b="1" i="1" dirty="0" smtClean="0"/>
              <a:t>б) 3x – 8 = 0</a:t>
            </a:r>
            <a:endParaRPr lang="ru-RU" dirty="0" smtClean="0"/>
          </a:p>
          <a:p>
            <a:pPr lvl="0"/>
            <a:r>
              <a:rPr lang="ru-RU" b="1" i="1" dirty="0" smtClean="0"/>
              <a:t>в) x</a:t>
            </a:r>
            <a:r>
              <a:rPr lang="ru-RU" b="1" i="1" baseline="30000" dirty="0" smtClean="0"/>
              <a:t>2</a:t>
            </a:r>
            <a:r>
              <a:rPr lang="ru-RU" b="1" i="1" dirty="0" smtClean="0"/>
              <a:t> – 15 = 2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    г) x</a:t>
            </a:r>
            <a:r>
              <a:rPr lang="ru-RU" b="1" i="1" baseline="30000" dirty="0" smtClean="0"/>
              <a:t>2</a:t>
            </a:r>
            <a:r>
              <a:rPr lang="ru-RU" b="1" i="1" dirty="0" smtClean="0"/>
              <a:t> = – 25</a:t>
            </a:r>
            <a:endParaRPr lang="ru-RU" dirty="0" smtClean="0"/>
          </a:p>
          <a:p>
            <a:r>
              <a:rPr lang="ru-RU" b="1" i="1" dirty="0" smtClean="0"/>
              <a:t>д) x</a:t>
            </a:r>
            <a:r>
              <a:rPr lang="ru-RU" b="1" i="1" baseline="30000" dirty="0" smtClean="0"/>
              <a:t>3</a:t>
            </a:r>
            <a:r>
              <a:rPr lang="ru-RU" b="1" i="1" dirty="0" smtClean="0"/>
              <a:t> – 0,36x = 0</a:t>
            </a:r>
          </a:p>
          <a:p>
            <a:r>
              <a:rPr lang="ru-RU" b="1" i="1" dirty="0" smtClean="0"/>
              <a:t>е). x</a:t>
            </a:r>
            <a:r>
              <a:rPr lang="ru-RU" b="1" i="1" baseline="30000" dirty="0" smtClean="0"/>
              <a:t>2 </a:t>
            </a:r>
            <a:r>
              <a:rPr lang="ru-RU" b="1" i="1" dirty="0" smtClean="0"/>
              <a:t>-7х+12=0 </a:t>
            </a:r>
            <a:r>
              <a:rPr lang="ru-RU" b="1" i="1" baseline="30000" dirty="0" smtClean="0"/>
              <a:t> 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44191-2815-4E4C-8A58-61E5B61EAE29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Установите соответствие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44191-2815-4E4C-8A58-61E5B61EAE29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1643050"/>
            <a:ext cx="8515352" cy="492922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а)                             </a:t>
            </a:r>
            <a:r>
              <a:rPr lang="ru-RU" sz="2000" dirty="0" smtClean="0"/>
              <a:t>(№ 279(а))              1). Разложение на множители                                      </a:t>
            </a:r>
          </a:p>
          <a:p>
            <a:pPr>
              <a:buNone/>
            </a:pPr>
            <a:r>
              <a:rPr lang="ru-RU" sz="2000" dirty="0" smtClean="0"/>
              <a:t>                                                                                            способом группировки.        </a:t>
            </a:r>
          </a:p>
          <a:p>
            <a:pPr>
              <a:buNone/>
            </a:pPr>
            <a:r>
              <a:rPr lang="ru-RU" sz="2000" dirty="0" smtClean="0"/>
              <a:t> Б).                                                                                 2). Метод введения новой</a:t>
            </a:r>
          </a:p>
          <a:p>
            <a:pPr>
              <a:buNone/>
            </a:pPr>
            <a:r>
              <a:rPr lang="ru-RU" sz="2000" dirty="0" smtClean="0"/>
              <a:t>                                                                                            переменной. </a:t>
            </a:r>
          </a:p>
          <a:p>
            <a:pPr>
              <a:buNone/>
            </a:pPr>
            <a:r>
              <a:rPr lang="ru-RU" sz="2000" dirty="0" smtClean="0"/>
              <a:t> В).                                                                                 3).Биквадратное уравнение</a:t>
            </a:r>
          </a:p>
          <a:p>
            <a:pPr>
              <a:buNone/>
            </a:pPr>
            <a:r>
              <a:rPr lang="ru-RU" sz="2000" dirty="0" smtClean="0"/>
              <a:t>                                                                                           методом введения </a:t>
            </a:r>
          </a:p>
          <a:p>
            <a:pPr>
              <a:buNone/>
            </a:pPr>
            <a:r>
              <a:rPr lang="ru-RU" sz="2000" dirty="0" smtClean="0"/>
              <a:t>                                                                                           подстановки </a:t>
            </a:r>
            <a:r>
              <a:rPr lang="ru-RU" sz="2000" b="1" i="1" dirty="0" smtClean="0"/>
              <a:t>x</a:t>
            </a:r>
            <a:r>
              <a:rPr lang="ru-RU" sz="2000" b="1" i="1" baseline="30000" dirty="0" smtClean="0"/>
              <a:t>2 =</a:t>
            </a:r>
            <a:r>
              <a:rPr lang="en-US" sz="2000" dirty="0" smtClean="0"/>
              <a:t>t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 Г).                                                                                  4). Разложение на</a:t>
            </a:r>
          </a:p>
          <a:p>
            <a:pPr>
              <a:buNone/>
            </a:pPr>
            <a:r>
              <a:rPr lang="ru-RU" sz="2000" dirty="0" smtClean="0"/>
              <a:t>                                                                                             множители способом</a:t>
            </a:r>
          </a:p>
          <a:p>
            <a:pPr>
              <a:buNone/>
            </a:pPr>
            <a:r>
              <a:rPr lang="ru-RU" sz="2000" dirty="0" smtClean="0"/>
              <a:t>                    (№276(г))                                                       вынесения общего</a:t>
            </a:r>
          </a:p>
          <a:p>
            <a:pPr>
              <a:buNone/>
            </a:pPr>
            <a:r>
              <a:rPr lang="ru-RU" sz="2000" dirty="0" smtClean="0"/>
              <a:t>                                                                                             множителя за скобки.</a:t>
            </a:r>
          </a:p>
          <a:p>
            <a:pPr>
              <a:buNone/>
            </a:pPr>
            <a:r>
              <a:rPr lang="ru-RU" sz="2800" b="1" i="1" dirty="0" smtClean="0">
                <a:solidFill>
                  <a:srgbClr val="002060"/>
                </a:solidFill>
              </a:rPr>
              <a:t>                              </a:t>
            </a:r>
          </a:p>
          <a:p>
            <a:pPr>
              <a:buNone/>
            </a:pPr>
            <a:r>
              <a:rPr lang="ru-RU" sz="2400" dirty="0" smtClean="0"/>
              <a:t>                                                               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857224" y="1571625"/>
          <a:ext cx="2428901" cy="714375"/>
        </p:xfrm>
        <a:graphic>
          <a:graphicData uri="http://schemas.openxmlformats.org/presentationml/2006/ole">
            <p:oleObj spid="_x0000_s37889" name="Формула" r:id="rId3" imgW="1041120" imgH="279360" progId="Equation.3">
              <p:embed/>
            </p:oleObj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928662" y="2285992"/>
          <a:ext cx="3606800" cy="701675"/>
        </p:xfrm>
        <a:graphic>
          <a:graphicData uri="http://schemas.openxmlformats.org/presentationml/2006/ole">
            <p:oleObj spid="_x0000_s37890" name="Формула" r:id="rId4" imgW="1549080" imgH="304560" progId="Equation.3">
              <p:embed/>
            </p:oleObj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928662" y="3071813"/>
          <a:ext cx="3786214" cy="785815"/>
        </p:xfrm>
        <a:graphic>
          <a:graphicData uri="http://schemas.openxmlformats.org/presentationml/2006/ole">
            <p:oleObj spid="_x0000_s37891" name="Формула" r:id="rId5" imgW="1384200" imgH="279360" progId="Equation.3">
              <p:embed/>
            </p:oleObj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857224" y="4214818"/>
          <a:ext cx="4071966" cy="785818"/>
        </p:xfrm>
        <a:graphic>
          <a:graphicData uri="http://schemas.openxmlformats.org/presentationml/2006/ole">
            <p:oleObj spid="_x0000_s37892" name="Формула" r:id="rId6" imgW="2031840" imgH="279360" progId="Equation.3">
              <p:embed/>
            </p:oleObj>
          </a:graphicData>
        </a:graphic>
      </p:graphicFrame>
      <p:cxnSp>
        <p:nvCxnSpPr>
          <p:cNvPr id="12" name="Прямая со стрелкой 11"/>
          <p:cNvCxnSpPr/>
          <p:nvPr/>
        </p:nvCxnSpPr>
        <p:spPr>
          <a:xfrm>
            <a:off x="2285984" y="2071678"/>
            <a:ext cx="3071834" cy="142876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714480" y="2857496"/>
            <a:ext cx="3571900" cy="164307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2000232" y="2071678"/>
            <a:ext cx="3429024" cy="157163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1285852" y="2714620"/>
            <a:ext cx="4071966" cy="18573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</a:rPr>
              <a:t>Самостоятельная работа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       </a:t>
            </a:r>
            <a:r>
              <a:rPr lang="ru-RU" b="1" dirty="0" smtClean="0">
                <a:solidFill>
                  <a:srgbClr val="C00000"/>
                </a:solidFill>
              </a:rPr>
              <a:t>1 вариант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         </a:t>
            </a:r>
            <a:r>
              <a:rPr lang="ru-RU" b="1" dirty="0" smtClean="0"/>
              <a:t>стр17</a:t>
            </a:r>
          </a:p>
          <a:p>
            <a:pPr>
              <a:buNone/>
            </a:pPr>
            <a:r>
              <a:rPr lang="ru-RU" b="1" dirty="0" smtClean="0"/>
              <a:t>                  С-14</a:t>
            </a:r>
          </a:p>
          <a:p>
            <a:pPr>
              <a:buNone/>
            </a:pPr>
            <a:r>
              <a:rPr lang="ru-RU" sz="2400" b="1" dirty="0" smtClean="0"/>
              <a:t> 1).              3а</a:t>
            </a:r>
          </a:p>
          <a:p>
            <a:pPr>
              <a:buNone/>
            </a:pPr>
            <a:r>
              <a:rPr lang="ru-RU" sz="2400" b="1" dirty="0" smtClean="0"/>
              <a:t>2).               </a:t>
            </a:r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2400" b="1" dirty="0" smtClean="0"/>
              <a:t>3).                2б</a:t>
            </a:r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endParaRPr lang="ru-RU" sz="2400" b="1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 2 вариант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     </a:t>
            </a:r>
            <a:r>
              <a:rPr lang="ru-RU" b="1" dirty="0" smtClean="0"/>
              <a:t>стр45</a:t>
            </a:r>
          </a:p>
          <a:p>
            <a:pPr>
              <a:buNone/>
            </a:pPr>
            <a:r>
              <a:rPr lang="ru-RU" b="1" dirty="0" smtClean="0"/>
              <a:t>              С-14</a:t>
            </a:r>
          </a:p>
          <a:p>
            <a:pPr>
              <a:buNone/>
            </a:pPr>
            <a:r>
              <a:rPr lang="ru-RU" sz="2400" b="1" dirty="0" smtClean="0"/>
              <a:t>  1).              3а</a:t>
            </a:r>
          </a:p>
          <a:p>
            <a:pPr>
              <a:buNone/>
            </a:pPr>
            <a:r>
              <a:rPr lang="ru-RU" sz="2400" b="1" dirty="0" smtClean="0"/>
              <a:t>  2).              </a:t>
            </a:r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2400" b="1" dirty="0" smtClean="0"/>
              <a:t>  3).              2б</a:t>
            </a:r>
          </a:p>
          <a:p>
            <a:pPr>
              <a:buNone/>
            </a:pPr>
            <a:endParaRPr lang="ru-RU" b="1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7A5DC6-E2E4-4C2D-A2D7-C4B5CC72E46B}" type="datetime1">
              <a:rPr lang="ru-RU" smtClean="0"/>
              <a:pPr>
                <a:defRPr/>
              </a:pPr>
              <a:t>02.01.2015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49251B-8062-4777-B99F-56E5BB241C8D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1142976" y="3571876"/>
          <a:ext cx="2447925" cy="493713"/>
        </p:xfrm>
        <a:graphic>
          <a:graphicData uri="http://schemas.openxmlformats.org/presentationml/2006/ole">
            <p:oleObj spid="_x0000_s39939" name="Формула" r:id="rId3" imgW="1346040" imgH="279360" progId="Equation.3">
              <p:embed/>
            </p:oleObj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5429256" y="3500438"/>
          <a:ext cx="2286016" cy="571504"/>
        </p:xfrm>
        <a:graphic>
          <a:graphicData uri="http://schemas.openxmlformats.org/presentationml/2006/ole">
            <p:oleObj spid="_x0000_s39940" name="Формула" r:id="rId4" imgW="1333440" imgH="2793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Выбери ответ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29222"/>
          </a:xfrm>
        </p:spPr>
        <p:txBody>
          <a:bodyPr/>
          <a:lstStyle/>
          <a:p>
            <a:r>
              <a:rPr lang="ru-RU" sz="2800" dirty="0" smtClean="0"/>
              <a:t>№1</a:t>
            </a:r>
          </a:p>
          <a:p>
            <a:r>
              <a:rPr lang="ru-RU" sz="2800" dirty="0" smtClean="0"/>
              <a:t>   </a:t>
            </a:r>
            <a:r>
              <a:rPr lang="ru-RU" sz="2800" dirty="0" smtClean="0">
                <a:solidFill>
                  <a:srgbClr val="00B050"/>
                </a:solidFill>
              </a:rPr>
              <a:t>А                     Б                    С                             Д</a:t>
            </a:r>
          </a:p>
          <a:p>
            <a:r>
              <a:rPr lang="ru-RU" sz="2800" dirty="0" smtClean="0"/>
              <a:t>-1;1                -3;3</a:t>
            </a:r>
          </a:p>
          <a:p>
            <a:r>
              <a:rPr lang="ru-RU" sz="2800" dirty="0" smtClean="0"/>
              <a:t> №2</a:t>
            </a:r>
          </a:p>
          <a:p>
            <a:r>
              <a:rPr lang="ru-RU" sz="2800" dirty="0" smtClean="0"/>
              <a:t>   </a:t>
            </a:r>
            <a:r>
              <a:rPr lang="ru-RU" sz="2800" dirty="0" smtClean="0">
                <a:solidFill>
                  <a:srgbClr val="FF0000"/>
                </a:solidFill>
              </a:rPr>
              <a:t>0                         1                        2                    5</a:t>
            </a:r>
          </a:p>
          <a:p>
            <a:pPr>
              <a:buNone/>
            </a:pPr>
            <a:r>
              <a:rPr lang="ru-RU" sz="2800" dirty="0" smtClean="0"/>
              <a:t>      -5                          5                       2                   -2</a:t>
            </a:r>
          </a:p>
          <a:p>
            <a:pPr>
              <a:buNone/>
            </a:pPr>
            <a:r>
              <a:rPr lang="ru-RU" sz="2800" dirty="0" smtClean="0"/>
              <a:t>     № </a:t>
            </a:r>
          </a:p>
          <a:p>
            <a:pPr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        0                         1                        2                    5</a:t>
            </a:r>
          </a:p>
          <a:p>
            <a:pPr>
              <a:buNone/>
            </a:pPr>
            <a:r>
              <a:rPr lang="ru-RU" sz="2800" dirty="0" smtClean="0"/>
              <a:t>      -3;                     -2;1                      -3              -2;1 </a:t>
            </a:r>
            <a:endParaRPr lang="ru-RU" sz="28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801241-59F7-46D6-95D7-823B3A1034FB}" type="datetime1">
              <a:rPr lang="ru-RU" smtClean="0"/>
              <a:pPr>
                <a:defRPr/>
              </a:pPr>
              <a:t>02.01.2015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44191-2815-4E4C-8A58-61E5B61EAE29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4286248" y="2357430"/>
          <a:ext cx="1643063" cy="571500"/>
        </p:xfrm>
        <a:graphic>
          <a:graphicData uri="http://schemas.openxmlformats.org/presentationml/2006/ole">
            <p:oleObj spid="_x0000_s41986" name="Формула" r:id="rId3" imgW="431640" imgH="203040" progId="Equation.3">
              <p:embed/>
            </p:oleObj>
          </a:graphicData>
        </a:graphic>
      </p:graphicFrame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6786578" y="2357430"/>
          <a:ext cx="1643062" cy="428625"/>
        </p:xfrm>
        <a:graphic>
          <a:graphicData uri="http://schemas.openxmlformats.org/presentationml/2006/ole">
            <p:oleObj spid="_x0000_s41987" name="Формула" r:id="rId4" imgW="393480" imgH="203040" progId="Equation.3">
              <p:embed/>
            </p:oleObj>
          </a:graphicData>
        </a:graphic>
      </p:graphicFrame>
      <p:graphicFrame>
        <p:nvGraphicFramePr>
          <p:cNvPr id="41992" name="Object 8"/>
          <p:cNvGraphicFramePr>
            <a:graphicFrameLocks noChangeAspect="1"/>
          </p:cNvGraphicFramePr>
          <p:nvPr/>
        </p:nvGraphicFramePr>
        <p:xfrm>
          <a:off x="7572396" y="5500702"/>
          <a:ext cx="1071571" cy="571504"/>
        </p:xfrm>
        <a:graphic>
          <a:graphicData uri="http://schemas.openxmlformats.org/presentationml/2006/ole">
            <p:oleObj spid="_x0000_s41992" name="Формула" r:id="rId5" imgW="609480" imgH="431640" progId="Equation.3">
              <p:embed/>
            </p:oleObj>
          </a:graphicData>
        </a:graphic>
      </p:graphicFrame>
      <p:graphicFrame>
        <p:nvGraphicFramePr>
          <p:cNvPr id="41993" name="Object 9"/>
          <p:cNvGraphicFramePr>
            <a:graphicFrameLocks noChangeAspect="1"/>
          </p:cNvGraphicFramePr>
          <p:nvPr/>
        </p:nvGraphicFramePr>
        <p:xfrm>
          <a:off x="1428728" y="5500702"/>
          <a:ext cx="857250" cy="357187"/>
        </p:xfrm>
        <a:graphic>
          <a:graphicData uri="http://schemas.openxmlformats.org/presentationml/2006/ole">
            <p:oleObj spid="_x0000_s41993" name="Формула" r:id="rId6" imgW="203040" imgH="164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Ответы: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 </a:t>
            </a:r>
            <a:r>
              <a:rPr lang="ru-RU" b="1" dirty="0" smtClean="0">
                <a:solidFill>
                  <a:srgbClr val="C00000"/>
                </a:solidFill>
              </a:rPr>
              <a:t>1 вариант</a:t>
            </a:r>
          </a:p>
          <a:p>
            <a:r>
              <a:rPr lang="ru-RU" sz="2400" b="1" dirty="0" smtClean="0"/>
              <a:t>1).</a:t>
            </a:r>
          </a:p>
          <a:p>
            <a:pPr>
              <a:buNone/>
            </a:pPr>
            <a:r>
              <a:rPr lang="ru-RU" sz="2400" b="1" dirty="0" smtClean="0"/>
              <a:t>    2).-3;</a:t>
            </a:r>
          </a:p>
          <a:p>
            <a:r>
              <a:rPr lang="ru-RU" sz="2400" b="1" dirty="0" smtClean="0"/>
              <a:t>3). 2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2 вариант</a:t>
            </a:r>
          </a:p>
          <a:p>
            <a:r>
              <a:rPr lang="ru-RU" b="1" dirty="0" smtClean="0"/>
              <a:t>1).</a:t>
            </a:r>
          </a:p>
          <a:p>
            <a:r>
              <a:rPr lang="ru-RU" b="1" dirty="0" smtClean="0"/>
              <a:t>2).-2;1;</a:t>
            </a:r>
          </a:p>
          <a:p>
            <a:r>
              <a:rPr lang="ru-RU" b="1" dirty="0" smtClean="0"/>
              <a:t>3). 5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7A5DC6-E2E4-4C2D-A2D7-C4B5CC72E46B}" type="datetime1">
              <a:rPr lang="ru-RU" smtClean="0"/>
              <a:pPr>
                <a:defRPr/>
              </a:pPr>
              <a:t>02.01.2015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49251B-8062-4777-B99F-56E5BB241C8D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6215074" y="2571744"/>
          <a:ext cx="1571636" cy="714380"/>
        </p:xfrm>
        <a:graphic>
          <a:graphicData uri="http://schemas.openxmlformats.org/presentationml/2006/ole">
            <p:oleObj spid="_x0000_s40962" name="Формула" r:id="rId3" imgW="609480" imgH="431640" progId="Equation.3">
              <p:embed/>
            </p:oleObj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1428728" y="2071678"/>
          <a:ext cx="1643074" cy="571504"/>
        </p:xfrm>
        <a:graphic>
          <a:graphicData uri="http://schemas.openxmlformats.org/presentationml/2006/ole">
            <p:oleObj spid="_x0000_s40963" name="Формула" r:id="rId4" imgW="431640" imgH="203040" progId="Equation.3">
              <p:embed/>
            </p:oleObj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1571604" y="2500306"/>
          <a:ext cx="1071570" cy="500066"/>
        </p:xfrm>
        <a:graphic>
          <a:graphicData uri="http://schemas.openxmlformats.org/presentationml/2006/ole">
            <p:oleObj spid="_x0000_s40964" name="Формула" r:id="rId5" imgW="203040" imgH="164880" progId="Equation.3">
              <p:embed/>
            </p:oleObj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5643570" y="2143116"/>
          <a:ext cx="1643074" cy="428628"/>
        </p:xfrm>
        <a:graphic>
          <a:graphicData uri="http://schemas.openxmlformats.org/presentationml/2006/ole">
            <p:oleObj spid="_x0000_s40965" name="Формула" r:id="rId6" imgW="39348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latin typeface="Cassandra"/>
              </a:rPr>
              <a:t>Домашнее задание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ru-RU" b="1" dirty="0" smtClean="0">
                <a:solidFill>
                  <a:srgbClr val="C00000"/>
                </a:solidFill>
              </a:rPr>
              <a:t>   №279(</a:t>
            </a:r>
            <a:r>
              <a:rPr lang="ru-RU" b="1" dirty="0" err="1" smtClean="0">
                <a:solidFill>
                  <a:srgbClr val="C00000"/>
                </a:solidFill>
              </a:rPr>
              <a:t>д,е</a:t>
            </a:r>
            <a:r>
              <a:rPr lang="ru-RU" b="1" dirty="0" smtClean="0">
                <a:solidFill>
                  <a:srgbClr val="C00000"/>
                </a:solidFill>
              </a:rPr>
              <a:t>)</a:t>
            </a:r>
          </a:p>
          <a:p>
            <a:pPr>
              <a:buFont typeface="Wingdings 2" pitchFamily="18" charset="2"/>
              <a:buNone/>
              <a:defRPr/>
            </a:pPr>
            <a:r>
              <a:rPr lang="ru-RU" b="1" dirty="0" smtClean="0">
                <a:solidFill>
                  <a:srgbClr val="C00000"/>
                </a:solidFill>
              </a:rPr>
              <a:t>   </a:t>
            </a:r>
            <a:r>
              <a:rPr lang="ru-RU" b="1" u="sng" dirty="0" smtClean="0">
                <a:solidFill>
                  <a:srgbClr val="C00000"/>
                </a:solidFill>
              </a:rPr>
              <a:t>№267(</a:t>
            </a:r>
            <a:r>
              <a:rPr lang="ru-RU" b="1" u="sng" dirty="0" err="1" smtClean="0">
                <a:solidFill>
                  <a:srgbClr val="C00000"/>
                </a:solidFill>
              </a:rPr>
              <a:t>а,б</a:t>
            </a:r>
            <a:r>
              <a:rPr lang="ru-RU" b="1" u="sng" dirty="0" smtClean="0">
                <a:solidFill>
                  <a:srgbClr val="C00000"/>
                </a:solidFill>
              </a:rPr>
              <a:t>)</a:t>
            </a:r>
          </a:p>
          <a:p>
            <a:pPr>
              <a:buFont typeface="Wingdings 2" pitchFamily="18" charset="2"/>
              <a:buNone/>
              <a:defRPr/>
            </a:pPr>
            <a:r>
              <a:rPr lang="ru-RU" b="1" dirty="0" smtClean="0"/>
              <a:t>   №282(а)</a:t>
            </a:r>
          </a:p>
          <a:p>
            <a:pPr>
              <a:buFont typeface="Wingdings 2" pitchFamily="18" charset="2"/>
              <a:buNone/>
              <a:defRPr/>
            </a:pPr>
            <a:r>
              <a:rPr lang="ru-RU" b="1" dirty="0" smtClean="0"/>
              <a:t>   № 283(а)</a:t>
            </a:r>
          </a:p>
          <a:p>
            <a:pPr>
              <a:buFont typeface="Wingdings 2" pitchFamily="18" charset="2"/>
              <a:buNone/>
              <a:defRPr/>
            </a:pPr>
            <a:r>
              <a:rPr lang="ru-RU" b="1" dirty="0" smtClean="0"/>
              <a:t>(х+1)(х+2)(х+3)(х+4)=360</a:t>
            </a:r>
          </a:p>
          <a:p>
            <a:pPr>
              <a:buFont typeface="Wingdings 2" pitchFamily="18" charset="2"/>
              <a:buNone/>
              <a:defRPr/>
            </a:pP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44191-2815-4E4C-8A58-61E5B61EAE29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Рефлексия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/>
          <a:lstStyle/>
          <a:p>
            <a:r>
              <a:rPr lang="ru-RU" sz="2400" b="1" i="1" dirty="0" smtClean="0">
                <a:solidFill>
                  <a:srgbClr val="7030A0"/>
                </a:solidFill>
              </a:rPr>
              <a:t>"На сегодняшнем уроке я понял, я узнал, я разобрался…";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"Особенно мне понравилось…";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"После урока мне захотелось…";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"Сегодня мне удалось…";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"Я сумел…";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"Было интересно…";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"Было трудно…";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"Я понял, что…";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"Теперь я могу…";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"Я почувствовал, что…";</a:t>
            </a:r>
          </a:p>
          <a:p>
            <a:endParaRPr lang="ru-RU" sz="24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801241-59F7-46D6-95D7-823B3A1034FB}" type="datetime1">
              <a:rPr lang="ru-RU" smtClean="0"/>
              <a:pPr>
                <a:defRPr/>
              </a:pPr>
              <a:t>02.01.2015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http://aida.ucoz.ru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44191-2815-4E4C-8A58-61E5B61EAE29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7200" b="1" dirty="0" smtClean="0">
                <a:solidFill>
                  <a:srgbClr val="7030A0"/>
                </a:solidFill>
                <a:latin typeface="Monotype Corsiva" pitchFamily="66" charset="0"/>
              </a:rPr>
              <a:t>СПАСИБО</a:t>
            </a:r>
            <a:endParaRPr lang="ru-RU" sz="7200" dirty="0">
              <a:solidFill>
                <a:srgbClr val="7030A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44191-2815-4E4C-8A58-61E5B61EAE29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pic>
        <p:nvPicPr>
          <p:cNvPr id="7" name="Содержимое 6" descr="http://ic.pics.livejournal.com/1969ja/26655467/79848/79848_640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600200"/>
            <a:ext cx="614366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j028357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003790">
            <a:off x="1154412" y="422763"/>
            <a:ext cx="11049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j028357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003790">
            <a:off x="440033" y="4423290"/>
            <a:ext cx="11049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j028357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003790">
            <a:off x="5369254" y="5637737"/>
            <a:ext cx="11049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j028357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003790">
            <a:off x="8027665" y="3280282"/>
            <a:ext cx="11049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j028357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003790">
            <a:off x="7155203" y="565638"/>
            <a:ext cx="11049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 descr="j028357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003790">
            <a:off x="440033" y="1637209"/>
            <a:ext cx="11049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9" descr="j028357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003790">
            <a:off x="5440692" y="1922961"/>
            <a:ext cx="11049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7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 C 0.012 -0.024  0.033 -0.05867  0.058 -0.05867  C 0.095 -0.05867  0.125 -0.02267  0.125 0.02267  C 0.125 0.03733  0.122 0.05067  0.116 0.06267  C 0.117 0.06267  0 0.24267  0 0.244  C 0 0.24267  -0.117 0.06267  -0.116 0.06267  C -0.122 0.05067  -0.125 0.03733  -0.125 0.02267  C -0.125 -0.02267  -0.095 -0.05867  -0.057 -0.05867  C -0.033 -0.05867  -0.012 -0.024  0 0  Z" pathEditMode="relative" ptsTypes="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математика - 18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математика - 18</Template>
  <TotalTime>644</TotalTime>
  <Words>433</Words>
  <Application>Microsoft Office PowerPoint</Application>
  <PresentationFormat>Экран (4:3)</PresentationFormat>
  <Paragraphs>141</Paragraphs>
  <Slides>15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математика - 18</vt:lpstr>
      <vt:lpstr>Формула</vt:lpstr>
      <vt:lpstr> Решение целых уравнений различными способами </vt:lpstr>
      <vt:lpstr>     Цель урока:     Обобщить и систематизировать знания о целых уравнениях и методах их                               решений.    </vt:lpstr>
      <vt:lpstr>Модуль « Алгебра»</vt:lpstr>
      <vt:lpstr>Модуль « Алгебра»</vt:lpstr>
      <vt:lpstr>Найди ошибку!</vt:lpstr>
      <vt:lpstr>Определение</vt:lpstr>
      <vt:lpstr>Примеры</vt:lpstr>
      <vt:lpstr>Решите устно</vt:lpstr>
      <vt:lpstr>Установите соответствие</vt:lpstr>
      <vt:lpstr>Самостоятельная работа</vt:lpstr>
      <vt:lpstr>Выбери ответ</vt:lpstr>
      <vt:lpstr>Ответы:</vt:lpstr>
      <vt:lpstr>Домашнее задание</vt:lpstr>
      <vt:lpstr>Рефлексия</vt:lpstr>
      <vt:lpstr>СПАСИБО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Интеллектуальный марафон по подготовке к ГИА. </dc:title>
  <dc:creator>Ольга</dc:creator>
  <cp:lastModifiedBy>Оля</cp:lastModifiedBy>
  <cp:revision>74</cp:revision>
  <dcterms:created xsi:type="dcterms:W3CDTF">2014-02-09T16:15:43Z</dcterms:created>
  <dcterms:modified xsi:type="dcterms:W3CDTF">2015-01-02T16:09:40Z</dcterms:modified>
</cp:coreProperties>
</file>