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56" r:id="rId2"/>
  </p:sldMasterIdLst>
  <p:notesMasterIdLst>
    <p:notesMasterId r:id="rId21"/>
  </p:notesMasterIdLst>
  <p:sldIdLst>
    <p:sldId id="282" r:id="rId3"/>
    <p:sldId id="283" r:id="rId4"/>
    <p:sldId id="286" r:id="rId5"/>
    <p:sldId id="285" r:id="rId6"/>
    <p:sldId id="287" r:id="rId7"/>
    <p:sldId id="288" r:id="rId8"/>
    <p:sldId id="289" r:id="rId9"/>
    <p:sldId id="290" r:id="rId10"/>
    <p:sldId id="291" r:id="rId11"/>
    <p:sldId id="292" r:id="rId12"/>
    <p:sldId id="294" r:id="rId13"/>
    <p:sldId id="293" r:id="rId14"/>
    <p:sldId id="295" r:id="rId15"/>
    <p:sldId id="296" r:id="rId16"/>
    <p:sldId id="297" r:id="rId17"/>
    <p:sldId id="279" r:id="rId18"/>
    <p:sldId id="280" r:id="rId19"/>
    <p:sldId id="29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4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1D7C05-DE0B-4B8B-BF1D-1C2F6472CFC0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E0ACC-04B9-4B58-A8B4-478AA0A705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3708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2EB2D-C412-45DE-8A05-D8F85EF19E44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7D483D4-E376-447E-93A2-63852DCD56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2EB2D-C412-45DE-8A05-D8F85EF19E44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7D483D4-E376-447E-93A2-63852DCD56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2EB2D-C412-45DE-8A05-D8F85EF19E44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483D4-E376-447E-93A2-63852DCD56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2EB2D-C412-45DE-8A05-D8F85EF19E44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483D4-E376-447E-93A2-63852DCD56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2EB2D-C412-45DE-8A05-D8F85EF19E44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7D483D4-E376-447E-93A2-63852DCD56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2EB2D-C412-45DE-8A05-D8F85EF19E44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483D4-E376-447E-93A2-63852DCD56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2EB2D-C412-45DE-8A05-D8F85EF19E44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483D4-E376-447E-93A2-63852DCD56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2EB2D-C412-45DE-8A05-D8F85EF19E44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483D4-E376-447E-93A2-63852DCD56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2EB2D-C412-45DE-8A05-D8F85EF19E44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483D4-E376-447E-93A2-63852DCD56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2EB2D-C412-45DE-8A05-D8F85EF19E44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483D4-E376-447E-93A2-63852DCD56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2EB2D-C412-45DE-8A05-D8F85EF19E44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483D4-E376-447E-93A2-63852DCD56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BE66D-FA73-441D-9707-0A351F7C886D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3187157"/>
      </p:ext>
    </p:extLst>
  </p:cSld>
  <p:clrMapOvr>
    <a:masterClrMapping/>
  </p:clrMapOvr>
  <p:transition spd="slow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CE20B-17E4-49EA-943F-38BCAA0B0D9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5706777"/>
      </p:ext>
    </p:extLst>
  </p:cSld>
  <p:clrMapOvr>
    <a:masterClrMapping/>
  </p:clrMapOvr>
  <p:transition spd="slow"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AA5123-7FB4-419F-9B14-4B3DD8A01F7C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7845775"/>
      </p:ext>
    </p:extLst>
  </p:cSld>
  <p:clrMapOvr>
    <a:masterClrMapping/>
  </p:clrMapOvr>
  <p:transition spd="slow"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EA95F-1375-4897-A01E-B09389D269AC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2421611"/>
      </p:ext>
    </p:extLst>
  </p:cSld>
  <p:clrMapOvr>
    <a:masterClrMapping/>
  </p:clrMapOvr>
  <p:transition spd="slow"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90CF7D-56D5-4ACF-9F2E-8CEC75013261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7794528"/>
      </p:ext>
    </p:extLst>
  </p:cSld>
  <p:clrMapOvr>
    <a:masterClrMapping/>
  </p:clrMapOvr>
  <p:transition spd="slow"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BB7ED-4A0F-43A9-B4E3-30743557B97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2710412"/>
      </p:ext>
    </p:extLst>
  </p:cSld>
  <p:clrMapOvr>
    <a:masterClrMapping/>
  </p:clrMapOvr>
  <p:transition spd="slow"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FEED9-1D82-4A31-A1E9-B6B3C6688FFA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1405680"/>
      </p:ext>
    </p:extLst>
  </p:cSld>
  <p:clrMapOvr>
    <a:masterClrMapping/>
  </p:clrMapOvr>
  <p:transition spd="slow">
    <p:dissolv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07F1C0-647E-4779-881F-8733EAA9FBD7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7278553"/>
      </p:ext>
    </p:extLst>
  </p:cSld>
  <p:clrMapOvr>
    <a:masterClrMapping/>
  </p:clrMapOvr>
  <p:transition spd="slow">
    <p:dissolv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8444A-CB92-4E1D-A429-BE1477A5AA80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2978791"/>
      </p:ext>
    </p:extLst>
  </p:cSld>
  <p:clrMapOvr>
    <a:masterClrMapping/>
  </p:clrMapOvr>
  <p:transition spd="slow">
    <p:dissolv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12F44-91F9-44E7-BE37-D1BD743688B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4633945"/>
      </p:ext>
    </p:extLst>
  </p:cSld>
  <p:clrMapOvr>
    <a:masterClrMapping/>
  </p:clrMapOvr>
  <p:transition spd="slow">
    <p:dissolv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72B93-887E-41E8-B1EF-DCBB65F6B6D9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8218708"/>
      </p:ext>
    </p:extLst>
  </p:cSld>
  <p:clrMapOvr>
    <a:masterClrMapping/>
  </p:clrMapOvr>
  <p:transition spd="slow">
    <p:dissolv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92100"/>
            <a:ext cx="8229600" cy="5727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6F571-931D-499D-8C44-9120D288DB30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4075687"/>
      </p:ext>
    </p:extLst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E42EB2D-C412-45DE-8A05-D8F85EF19E44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7D483D4-E376-447E-93A2-63852DCD56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dissolv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4FB8D2-4F3C-4F56-8D52-9352DE5AD24F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447059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ransition spd="slow">
    <p:dissolv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52936"/>
            <a:ext cx="4491673" cy="321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633413"/>
            <a:ext cx="8593016" cy="3630365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  </a:t>
            </a:r>
            <a:r>
              <a:rPr lang="ru-RU" dirty="0" smtClean="0">
                <a:solidFill>
                  <a:schemeClr val="tx1"/>
                </a:solidFill>
              </a:rPr>
              <a:t> 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         «Важнейшие представители бинарных соединений – оксиды и летучие водородные соединения».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76056" y="3140968"/>
            <a:ext cx="55644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МБОУ </a:t>
            </a:r>
            <a:r>
              <a:rPr lang="ru-RU" sz="1400" dirty="0" err="1" smtClean="0"/>
              <a:t>Глазуновская</a:t>
            </a:r>
            <a:r>
              <a:rPr lang="ru-RU" sz="1400" dirty="0" smtClean="0"/>
              <a:t> средняя школа </a:t>
            </a:r>
          </a:p>
          <a:p>
            <a:r>
              <a:rPr lang="ru-RU" sz="1400" dirty="0" smtClean="0"/>
              <a:t>Орловская область</a:t>
            </a:r>
          </a:p>
          <a:p>
            <a:r>
              <a:rPr lang="ru-RU" sz="1400" dirty="0" smtClean="0"/>
              <a:t>Учитель высшей квалификационной категории</a:t>
            </a:r>
          </a:p>
          <a:p>
            <a:r>
              <a:rPr lang="ru-RU" sz="1400" dirty="0" smtClean="0"/>
              <a:t>Воронина Н. Н.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20663257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16632"/>
            <a:ext cx="8686800" cy="1152128"/>
          </a:xfrm>
        </p:spPr>
        <p:txBody>
          <a:bodyPr>
            <a:noAutofit/>
          </a:bodyPr>
          <a:lstStyle/>
          <a:p>
            <a:r>
              <a:rPr lang="ru-RU" sz="6000" dirty="0" smtClean="0"/>
              <a:t>  </a:t>
            </a:r>
            <a:r>
              <a:rPr lang="ru-RU" sz="8800" dirty="0" smtClean="0">
                <a:solidFill>
                  <a:srgbClr val="002060"/>
                </a:solidFill>
              </a:rPr>
              <a:t>Н</a:t>
            </a:r>
            <a:r>
              <a:rPr lang="ru-RU" sz="6000" dirty="0" smtClean="0">
                <a:solidFill>
                  <a:srgbClr val="002060"/>
                </a:solidFill>
              </a:rPr>
              <a:t>2</a:t>
            </a:r>
            <a:r>
              <a:rPr lang="ru-RU" sz="8800" dirty="0" smtClean="0">
                <a:solidFill>
                  <a:srgbClr val="002060"/>
                </a:solidFill>
              </a:rPr>
              <a:t>О</a:t>
            </a:r>
            <a:r>
              <a:rPr lang="ru-RU" sz="6000" dirty="0" smtClean="0">
                <a:solidFill>
                  <a:srgbClr val="002060"/>
                </a:solidFill>
              </a:rPr>
              <a:t> </a:t>
            </a:r>
            <a:r>
              <a:rPr lang="ru-RU" sz="6000" dirty="0" smtClean="0">
                <a:solidFill>
                  <a:srgbClr val="002060"/>
                </a:solidFill>
              </a:rPr>
              <a:t>- вода</a:t>
            </a:r>
            <a:endParaRPr lang="ru-RU" sz="6000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6632"/>
            <a:ext cx="244184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000087"/>
            <a:ext cx="3069342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0064" y="2986558"/>
            <a:ext cx="30480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58203"/>
            <a:ext cx="2316088" cy="3474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1006331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008112"/>
          </a:xfrm>
        </p:spPr>
        <p:txBody>
          <a:bodyPr>
            <a:normAutofit fontScale="90000"/>
          </a:bodyPr>
          <a:lstStyle/>
          <a:p>
            <a:r>
              <a:rPr lang="ru-RU" sz="8600" dirty="0">
                <a:solidFill>
                  <a:srgbClr val="002060"/>
                </a:solidFill>
              </a:rPr>
              <a:t>СО</a:t>
            </a:r>
            <a:r>
              <a:rPr lang="ru-RU" sz="5400" dirty="0">
                <a:solidFill>
                  <a:srgbClr val="002060"/>
                </a:solidFill>
              </a:rPr>
              <a:t>2  </a:t>
            </a:r>
            <a:r>
              <a:rPr lang="ru-RU" sz="4300" dirty="0">
                <a:solidFill>
                  <a:srgbClr val="002060"/>
                </a:solidFill>
              </a:rPr>
              <a:t>углекислый газ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                                                     </a:t>
            </a:r>
            <a:r>
              <a:rPr lang="ru-RU" b="1" i="1" dirty="0" smtClean="0">
                <a:solidFill>
                  <a:srgbClr val="002060"/>
                </a:solidFill>
                <a:latin typeface="Franklin Gothic Medium Cond" pitchFamily="34" charset="0"/>
              </a:rPr>
              <a:t>СУХОЙ ЛЁД</a:t>
            </a:r>
            <a:endParaRPr lang="ru-RU" b="1" i="1" dirty="0">
              <a:solidFill>
                <a:srgbClr val="002060"/>
              </a:solidFill>
              <a:latin typeface="Franklin Gothic Medium Cond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92218" y="1524000"/>
            <a:ext cx="3484653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80928"/>
            <a:ext cx="2167514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524000"/>
            <a:ext cx="240982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993996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864096"/>
          </a:xfrm>
        </p:spPr>
        <p:txBody>
          <a:bodyPr>
            <a:noAutofit/>
          </a:bodyPr>
          <a:lstStyle/>
          <a:p>
            <a:r>
              <a:rPr lang="en-US" sz="8800" dirty="0" smtClean="0">
                <a:solidFill>
                  <a:srgbClr val="002060"/>
                </a:solidFill>
              </a:rPr>
              <a:t>NH</a:t>
            </a:r>
            <a:r>
              <a:rPr lang="en-US" sz="6000" dirty="0" smtClean="0">
                <a:solidFill>
                  <a:srgbClr val="002060"/>
                </a:solidFill>
              </a:rPr>
              <a:t>3 </a:t>
            </a:r>
            <a:r>
              <a:rPr lang="ru-RU" sz="6000" dirty="0" smtClean="0">
                <a:solidFill>
                  <a:srgbClr val="002060"/>
                </a:solidFill>
              </a:rPr>
              <a:t>    аммиак.</a:t>
            </a:r>
            <a:endParaRPr lang="ru-RU" sz="60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916832"/>
            <a:ext cx="8686800" cy="416329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32856"/>
            <a:ext cx="4113783" cy="3088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2145805"/>
            <a:ext cx="3656050" cy="3075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36811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1008112"/>
          </a:xfrm>
        </p:spPr>
        <p:txBody>
          <a:bodyPr>
            <a:noAutofit/>
          </a:bodyPr>
          <a:lstStyle/>
          <a:p>
            <a:r>
              <a:rPr lang="ru-RU" sz="6000" dirty="0" smtClean="0"/>
              <a:t>    </a:t>
            </a:r>
            <a:r>
              <a:rPr lang="en-US" sz="8000" dirty="0" smtClean="0">
                <a:solidFill>
                  <a:srgbClr val="002060"/>
                </a:solidFill>
              </a:rPr>
              <a:t>HCL</a:t>
            </a:r>
            <a:r>
              <a:rPr lang="ru-RU" sz="6000" dirty="0" smtClean="0">
                <a:solidFill>
                  <a:srgbClr val="002060"/>
                </a:solidFill>
              </a:rPr>
              <a:t> </a:t>
            </a:r>
            <a:r>
              <a:rPr lang="ru-RU" sz="6000" dirty="0" err="1" smtClean="0">
                <a:solidFill>
                  <a:srgbClr val="002060"/>
                </a:solidFill>
              </a:rPr>
              <a:t>хлороводород</a:t>
            </a:r>
            <a:r>
              <a:rPr lang="ru-RU" sz="6000" dirty="0" smtClean="0">
                <a:solidFill>
                  <a:srgbClr val="002060"/>
                </a:solidFill>
              </a:rPr>
              <a:t>.</a:t>
            </a:r>
            <a:endParaRPr lang="ru-RU" sz="60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2060848"/>
            <a:ext cx="8686800" cy="401927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Бесцветный газ.</a:t>
            </a:r>
          </a:p>
          <a:p>
            <a:r>
              <a:rPr lang="ru-RU" dirty="0" smtClean="0"/>
              <a:t>Тяжелее воздуха.</a:t>
            </a:r>
          </a:p>
          <a:p>
            <a:r>
              <a:rPr lang="ru-RU" dirty="0" smtClean="0"/>
              <a:t>Хорошо растворяется в воде.</a:t>
            </a:r>
          </a:p>
          <a:p>
            <a:r>
              <a:rPr lang="ru-RU" dirty="0" smtClean="0"/>
              <a:t>Раствор </a:t>
            </a:r>
            <a:r>
              <a:rPr lang="ru-RU" dirty="0" err="1" smtClean="0"/>
              <a:t>хлороводорода</a:t>
            </a:r>
            <a:r>
              <a:rPr lang="ru-RU" dirty="0" smtClean="0"/>
              <a:t> в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воде – </a:t>
            </a:r>
            <a:r>
              <a:rPr lang="ru-RU" b="1" dirty="0" smtClean="0"/>
              <a:t>соляная кислота,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</a:t>
            </a:r>
            <a:r>
              <a:rPr lang="ru-RU" dirty="0"/>
              <a:t>д</a:t>
            </a:r>
            <a:r>
              <a:rPr lang="ru-RU" dirty="0" smtClean="0"/>
              <a:t>ымящаяся на воздухе.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Содержится в желудочном соке.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597369"/>
            <a:ext cx="3007221" cy="2800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4460982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106760"/>
          </a:xfrm>
        </p:spPr>
        <p:txBody>
          <a:bodyPr>
            <a:normAutofit/>
          </a:bodyPr>
          <a:lstStyle/>
          <a:p>
            <a:r>
              <a:rPr lang="ru-RU" dirty="0" smtClean="0"/>
              <a:t>  </a:t>
            </a:r>
            <a:r>
              <a:rPr lang="en-US" sz="6600" dirty="0" smtClean="0">
                <a:solidFill>
                  <a:srgbClr val="002060"/>
                </a:solidFill>
              </a:rPr>
              <a:t>SiO</a:t>
            </a:r>
            <a:r>
              <a:rPr lang="en-US" sz="4000" dirty="0" smtClean="0">
                <a:solidFill>
                  <a:srgbClr val="002060"/>
                </a:solidFill>
              </a:rPr>
              <a:t>2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      оксид кремния.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tx1"/>
                </a:solidFill>
              </a:rPr>
              <a:t>Необходим для жизни растений и животных. Придаёт прочность стеблям растений и защитным покровам животных. Благодаря ему тростники, камыши стоят прочно, а листья осоки режут как ножи. Чешуя рыб, панцири насекомых, крылья бабочек, перья птиц и шерсть животных прочны, т.к. содержат кремнезём. В природе он существует в виде минералов.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328165923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106760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002060"/>
                </a:solidFill>
              </a:rPr>
              <a:t>SiO</a:t>
            </a:r>
            <a:r>
              <a:rPr lang="en-US" sz="4000" b="1" dirty="0">
                <a:solidFill>
                  <a:srgbClr val="002060"/>
                </a:solidFill>
              </a:rPr>
              <a:t>2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      оксид кремния.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4811365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Розовый кварц или природный кремнезём.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44823"/>
            <a:ext cx="6480720" cy="4259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5699699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1178768"/>
          </a:xfrm>
        </p:spPr>
        <p:txBody>
          <a:bodyPr/>
          <a:lstStyle/>
          <a:p>
            <a:r>
              <a:rPr lang="en-US" sz="6600" b="1" dirty="0">
                <a:solidFill>
                  <a:srgbClr val="002060"/>
                </a:solidFill>
              </a:rPr>
              <a:t>SiO</a:t>
            </a:r>
            <a:r>
              <a:rPr lang="en-US" sz="4000" b="1" dirty="0">
                <a:solidFill>
                  <a:srgbClr val="002060"/>
                </a:solidFill>
              </a:rPr>
              <a:t>2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      оксид кремния.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412776"/>
            <a:ext cx="8686800" cy="4667349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Кремнезём. Сланец.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88840"/>
            <a:ext cx="5867747" cy="4105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7376091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1178768"/>
          </a:xfrm>
        </p:spPr>
        <p:txBody>
          <a:bodyPr/>
          <a:lstStyle/>
          <a:p>
            <a:r>
              <a:rPr lang="en-US" sz="6600" b="1" dirty="0">
                <a:solidFill>
                  <a:srgbClr val="002060"/>
                </a:solidFill>
              </a:rPr>
              <a:t>SiO</a:t>
            </a:r>
            <a:r>
              <a:rPr lang="en-US" sz="4000" b="1" dirty="0">
                <a:solidFill>
                  <a:srgbClr val="002060"/>
                </a:solidFill>
              </a:rPr>
              <a:t>2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      оксид кремния</a:t>
            </a:r>
            <a:r>
              <a:rPr lang="ru-RU" b="1" dirty="0">
                <a:solidFill>
                  <a:srgbClr val="4E3B30"/>
                </a:solidFill>
              </a:rPr>
              <a:t>.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Аметист – полудрагоценный камень.                        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04864"/>
            <a:ext cx="3312368" cy="3588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120117"/>
            <a:ext cx="3411284" cy="3757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357938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340768"/>
            <a:ext cx="8686800" cy="4739357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Опал .                          Кольцо с опалом.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04800" y="115888"/>
            <a:ext cx="8686800" cy="1179512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002060"/>
                </a:solidFill>
              </a:rPr>
              <a:t>SiO</a:t>
            </a:r>
            <a:r>
              <a:rPr lang="en-US" sz="4000" b="1" dirty="0">
                <a:solidFill>
                  <a:srgbClr val="002060"/>
                </a:solidFill>
              </a:rPr>
              <a:t>2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      оксид кремния.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3564" y="1916832"/>
            <a:ext cx="3696046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16832"/>
            <a:ext cx="3816424" cy="4025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362224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1178768"/>
          </a:xfrm>
        </p:spPr>
        <p:txBody>
          <a:bodyPr/>
          <a:lstStyle/>
          <a:p>
            <a:r>
              <a:rPr lang="en-US" sz="5900" b="1" dirty="0">
                <a:solidFill>
                  <a:srgbClr val="002060"/>
                </a:solidFill>
              </a:rPr>
              <a:t>SiO</a:t>
            </a:r>
            <a:r>
              <a:rPr lang="en-US" b="1" dirty="0">
                <a:solidFill>
                  <a:srgbClr val="002060"/>
                </a:solidFill>
              </a:rPr>
              <a:t>2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>
                <a:solidFill>
                  <a:srgbClr val="002060"/>
                </a:solidFill>
              </a:rPr>
              <a:t>      оксид кремния.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340768"/>
            <a:ext cx="8686800" cy="4739357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Уральская яшма.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017018"/>
            <a:ext cx="6554983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8356488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936104"/>
          </a:xfrm>
        </p:spPr>
        <p:txBody>
          <a:bodyPr>
            <a:normAutofit fontScale="90000"/>
          </a:bodyPr>
          <a:lstStyle/>
          <a:p>
            <a:r>
              <a:rPr lang="en-US" sz="6600" b="1" dirty="0">
                <a:solidFill>
                  <a:srgbClr val="002060"/>
                </a:solidFill>
              </a:rPr>
              <a:t>SiO</a:t>
            </a:r>
            <a:r>
              <a:rPr lang="en-US" sz="4000" b="1" dirty="0">
                <a:solidFill>
                  <a:srgbClr val="002060"/>
                </a:solidFill>
              </a:rPr>
              <a:t>2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      оксид кремния.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4811365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Кварцевый песок.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7" y="1867700"/>
            <a:ext cx="5872311" cy="4381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7352283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106760"/>
          </a:xfrm>
        </p:spPr>
        <p:txBody>
          <a:bodyPr/>
          <a:lstStyle/>
          <a:p>
            <a:r>
              <a:rPr lang="en-US" sz="5900" dirty="0">
                <a:solidFill>
                  <a:srgbClr val="002060"/>
                </a:solidFill>
              </a:rPr>
              <a:t>AL</a:t>
            </a:r>
            <a:r>
              <a:rPr lang="en-US" sz="4000" dirty="0">
                <a:solidFill>
                  <a:srgbClr val="002060"/>
                </a:solidFill>
              </a:rPr>
              <a:t>2</a:t>
            </a:r>
            <a:r>
              <a:rPr lang="en-US" sz="5900" dirty="0">
                <a:solidFill>
                  <a:srgbClr val="002060"/>
                </a:solidFill>
              </a:rPr>
              <a:t>O</a:t>
            </a:r>
            <a:r>
              <a:rPr lang="en-US" dirty="0">
                <a:solidFill>
                  <a:srgbClr val="002060"/>
                </a:solidFill>
              </a:rPr>
              <a:t>3</a:t>
            </a:r>
            <a:r>
              <a:rPr lang="en-US" sz="5900" dirty="0">
                <a:solidFill>
                  <a:srgbClr val="002060"/>
                </a:solidFill>
              </a:rPr>
              <a:t> </a:t>
            </a:r>
            <a:r>
              <a:rPr lang="ru-RU" sz="4000" b="1" dirty="0">
                <a:solidFill>
                  <a:srgbClr val="002060"/>
                </a:solidFill>
              </a:rPr>
              <a:t>оксид алюминия.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Белое вещество, с очень высокой температурой плавления. В природе существует в виде  природных соединений.</a:t>
            </a:r>
          </a:p>
          <a:p>
            <a:endParaRPr lang="ru-RU" sz="2800" b="1" dirty="0">
              <a:solidFill>
                <a:schemeClr val="tx1"/>
              </a:solidFill>
            </a:endParaRPr>
          </a:p>
          <a:p>
            <a:endParaRPr lang="ru-RU" sz="2800" b="1" dirty="0" smtClean="0">
              <a:solidFill>
                <a:schemeClr val="tx1"/>
              </a:solidFill>
            </a:endParaRPr>
          </a:p>
          <a:p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</a:rPr>
              <a:t>   </a:t>
            </a:r>
            <a:r>
              <a:rPr lang="ru-RU" sz="4400" b="1" dirty="0" smtClean="0">
                <a:solidFill>
                  <a:srgbClr val="C00000"/>
                </a:solidFill>
              </a:rPr>
              <a:t>БОКСИТ.</a:t>
            </a:r>
            <a:endParaRPr lang="ru-RU" sz="4400" b="1" dirty="0">
              <a:solidFill>
                <a:srgbClr val="C0000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6582" y="2204864"/>
            <a:ext cx="4967139" cy="3535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2332284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008112"/>
          </a:xfrm>
        </p:spPr>
        <p:txBody>
          <a:bodyPr>
            <a:normAutofit/>
          </a:bodyPr>
          <a:lstStyle/>
          <a:p>
            <a:r>
              <a:rPr lang="en-US" sz="5900" dirty="0">
                <a:solidFill>
                  <a:srgbClr val="002060"/>
                </a:solidFill>
              </a:rPr>
              <a:t>AL</a:t>
            </a:r>
            <a:r>
              <a:rPr lang="en-US" sz="4000" dirty="0">
                <a:solidFill>
                  <a:srgbClr val="002060"/>
                </a:solidFill>
              </a:rPr>
              <a:t>2</a:t>
            </a:r>
            <a:r>
              <a:rPr lang="en-US" sz="5900" dirty="0">
                <a:solidFill>
                  <a:srgbClr val="002060"/>
                </a:solidFill>
              </a:rPr>
              <a:t>O</a:t>
            </a:r>
            <a:r>
              <a:rPr lang="en-US" dirty="0">
                <a:solidFill>
                  <a:srgbClr val="002060"/>
                </a:solidFill>
              </a:rPr>
              <a:t>3</a:t>
            </a:r>
            <a:r>
              <a:rPr lang="en-US" sz="5900" dirty="0">
                <a:solidFill>
                  <a:srgbClr val="002060"/>
                </a:solidFill>
              </a:rPr>
              <a:t> </a:t>
            </a:r>
            <a:r>
              <a:rPr lang="ru-RU" sz="4000" b="1" dirty="0">
                <a:solidFill>
                  <a:srgbClr val="002060"/>
                </a:solidFill>
              </a:rPr>
              <a:t>оксид алюминия.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sz="4400" b="1" dirty="0" smtClean="0">
                <a:solidFill>
                  <a:srgbClr val="C00000"/>
                </a:solidFill>
              </a:rPr>
              <a:t>КОРУНД.</a:t>
            </a:r>
            <a:endParaRPr lang="ru-RU" sz="4400" b="1" dirty="0">
              <a:solidFill>
                <a:srgbClr val="C0000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2838" y="1582233"/>
            <a:ext cx="5623618" cy="4295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0409182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936104"/>
          </a:xfrm>
        </p:spPr>
        <p:txBody>
          <a:bodyPr>
            <a:normAutofit fontScale="90000"/>
          </a:bodyPr>
          <a:lstStyle/>
          <a:p>
            <a:r>
              <a:rPr lang="en-US" sz="5900" dirty="0">
                <a:solidFill>
                  <a:srgbClr val="002060"/>
                </a:solidFill>
              </a:rPr>
              <a:t>AL</a:t>
            </a:r>
            <a:r>
              <a:rPr lang="en-US" sz="4000" dirty="0">
                <a:solidFill>
                  <a:srgbClr val="002060"/>
                </a:solidFill>
              </a:rPr>
              <a:t>2</a:t>
            </a:r>
            <a:r>
              <a:rPr lang="en-US" sz="5900" dirty="0">
                <a:solidFill>
                  <a:srgbClr val="002060"/>
                </a:solidFill>
              </a:rPr>
              <a:t>O</a:t>
            </a:r>
            <a:r>
              <a:rPr lang="en-US" dirty="0">
                <a:solidFill>
                  <a:srgbClr val="002060"/>
                </a:solidFill>
              </a:rPr>
              <a:t>3</a:t>
            </a:r>
            <a:r>
              <a:rPr lang="en-US" sz="5900" dirty="0">
                <a:solidFill>
                  <a:srgbClr val="002060"/>
                </a:solidFill>
              </a:rPr>
              <a:t> </a:t>
            </a:r>
            <a:r>
              <a:rPr lang="ru-RU" sz="4000" b="1" dirty="0">
                <a:solidFill>
                  <a:srgbClr val="002060"/>
                </a:solidFill>
              </a:rPr>
              <a:t>оксид алюминия.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Красные рубины.            Синие сапфиры.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489" y="2294014"/>
            <a:ext cx="4320480" cy="3511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62413" y="2294014"/>
            <a:ext cx="4681587" cy="3511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8160084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23549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620688"/>
            <a:ext cx="8686800" cy="54594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9600" dirty="0" smtClean="0"/>
              <a:t>  </a:t>
            </a:r>
            <a:r>
              <a:rPr lang="en-US" sz="9600" b="1" dirty="0" err="1" smtClean="0">
                <a:solidFill>
                  <a:srgbClr val="002060"/>
                </a:solidFill>
              </a:rPr>
              <a:t>CaO</a:t>
            </a:r>
            <a:r>
              <a:rPr lang="en-US" b="1" dirty="0" smtClean="0">
                <a:solidFill>
                  <a:srgbClr val="002060"/>
                </a:solidFill>
              </a:rPr>
              <a:t> – </a:t>
            </a:r>
            <a:r>
              <a:rPr lang="ru-RU" sz="3600" b="1" dirty="0" smtClean="0">
                <a:solidFill>
                  <a:srgbClr val="002060"/>
                </a:solidFill>
              </a:rPr>
              <a:t>негашёная известь,</a:t>
            </a:r>
          </a:p>
          <a:p>
            <a:pPr marL="0" indent="0"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                           оксид кальция</a:t>
            </a:r>
          </a:p>
          <a:p>
            <a:pPr marL="0" indent="0">
              <a:buNone/>
            </a:pPr>
            <a:r>
              <a:rPr lang="ru-RU" sz="9600" b="1" dirty="0" smtClean="0">
                <a:solidFill>
                  <a:srgbClr val="002060"/>
                </a:solidFill>
              </a:rPr>
              <a:t>  </a:t>
            </a:r>
            <a:r>
              <a:rPr lang="en-US" sz="9600" b="1" dirty="0" err="1" smtClean="0">
                <a:solidFill>
                  <a:srgbClr val="002060"/>
                </a:solidFill>
              </a:rPr>
              <a:t>MgO</a:t>
            </a:r>
            <a:r>
              <a:rPr lang="ru-RU" b="1" dirty="0" smtClean="0">
                <a:solidFill>
                  <a:srgbClr val="002060"/>
                </a:solidFill>
              </a:rPr>
              <a:t> – </a:t>
            </a:r>
            <a:r>
              <a:rPr lang="ru-RU" sz="3600" b="1" dirty="0" smtClean="0">
                <a:solidFill>
                  <a:srgbClr val="002060"/>
                </a:solidFill>
              </a:rPr>
              <a:t>жжённая магнезия,</a:t>
            </a:r>
          </a:p>
          <a:p>
            <a:pPr marL="0" indent="0"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                               оксид магния.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endParaRPr lang="ru-RU" sz="36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600" b="1" dirty="0" smtClean="0">
                <a:solidFill>
                  <a:srgbClr val="C00000"/>
                </a:solidFill>
              </a:rPr>
              <a:t>Используют в производстве строительных материалов.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175818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</a:pPr>
            <a:r>
              <a:rPr lang="en-US" sz="8000" b="1" cap="none" dirty="0">
                <a:solidFill>
                  <a:srgbClr val="002060"/>
                </a:solidFill>
                <a:effectLst/>
                <a:latin typeface="Franklin Gothic Book"/>
                <a:ea typeface="+mn-ea"/>
                <a:cs typeface="+mn-cs"/>
              </a:rPr>
              <a:t>Fe</a:t>
            </a:r>
            <a:r>
              <a:rPr lang="en-US" sz="5400" b="1" cap="none" dirty="0">
                <a:solidFill>
                  <a:srgbClr val="002060"/>
                </a:solidFill>
                <a:effectLst/>
                <a:latin typeface="Franklin Gothic Book"/>
                <a:ea typeface="+mn-ea"/>
                <a:cs typeface="+mn-cs"/>
              </a:rPr>
              <a:t>2</a:t>
            </a:r>
            <a:r>
              <a:rPr lang="en-US" sz="8000" b="1" cap="none" dirty="0">
                <a:solidFill>
                  <a:srgbClr val="002060"/>
                </a:solidFill>
                <a:effectLst/>
                <a:latin typeface="Franklin Gothic Book"/>
                <a:ea typeface="+mn-ea"/>
                <a:cs typeface="+mn-cs"/>
              </a:rPr>
              <a:t>O</a:t>
            </a:r>
            <a:r>
              <a:rPr lang="en-US" sz="4800" b="1" cap="none" dirty="0">
                <a:solidFill>
                  <a:srgbClr val="002060"/>
                </a:solidFill>
                <a:effectLst/>
                <a:latin typeface="Franklin Gothic Book"/>
                <a:ea typeface="+mn-ea"/>
                <a:cs typeface="+mn-cs"/>
              </a:rPr>
              <a:t>3 </a:t>
            </a:r>
            <a:r>
              <a:rPr lang="ru-RU" sz="4800" b="1" cap="none" dirty="0">
                <a:solidFill>
                  <a:srgbClr val="002060"/>
                </a:solidFill>
                <a:effectLst/>
                <a:latin typeface="Franklin Gothic Book"/>
                <a:ea typeface="+mn-ea"/>
                <a:cs typeface="+mn-cs"/>
              </a:rPr>
              <a:t>– оксид железа (</a:t>
            </a:r>
            <a:r>
              <a:rPr lang="en-US" sz="4800" b="1" cap="none" dirty="0">
                <a:solidFill>
                  <a:srgbClr val="002060"/>
                </a:solidFill>
                <a:effectLst/>
                <a:latin typeface="Franklin Gothic Book"/>
                <a:ea typeface="+mn-ea"/>
                <a:cs typeface="+mn-cs"/>
              </a:rPr>
              <a:t>III)</a:t>
            </a:r>
            <a:r>
              <a:rPr lang="ru-RU" sz="4800" cap="none" dirty="0">
                <a:solidFill>
                  <a:srgbClr val="4E3B30"/>
                </a:solidFill>
                <a:effectLst/>
                <a:latin typeface="Franklin Gothic Book"/>
                <a:ea typeface="+mn-ea"/>
                <a:cs typeface="+mn-cs"/>
              </a:rPr>
              <a:t/>
            </a:r>
            <a:br>
              <a:rPr lang="ru-RU" sz="4800" cap="none" dirty="0">
                <a:solidFill>
                  <a:srgbClr val="4E3B30"/>
                </a:solidFill>
                <a:effectLst/>
                <a:latin typeface="Franklin Gothic Book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340768"/>
            <a:ext cx="8686800" cy="47393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8000" dirty="0" smtClean="0"/>
              <a:t>  </a:t>
            </a:r>
            <a:r>
              <a:rPr lang="ru-RU" sz="3600" dirty="0" smtClean="0"/>
              <a:t>   </a:t>
            </a:r>
          </a:p>
          <a:p>
            <a:pPr marL="0" indent="0">
              <a:buNone/>
            </a:pPr>
            <a:r>
              <a:rPr lang="ru-RU" sz="3600" b="1" i="1" dirty="0"/>
              <a:t> </a:t>
            </a:r>
            <a:r>
              <a:rPr lang="ru-RU" sz="3600" b="1" i="1" dirty="0" smtClean="0"/>
              <a:t> </a:t>
            </a:r>
            <a:r>
              <a:rPr lang="ru-RU" sz="3600" b="1" i="1" dirty="0" smtClean="0">
                <a:solidFill>
                  <a:srgbClr val="C00000"/>
                </a:solidFill>
              </a:rPr>
              <a:t>Красный </a:t>
            </a:r>
          </a:p>
          <a:p>
            <a:pPr marL="0" indent="0">
              <a:buNone/>
            </a:pPr>
            <a:r>
              <a:rPr lang="ru-RU" sz="3600" b="1" i="1" dirty="0">
                <a:solidFill>
                  <a:srgbClr val="C00000"/>
                </a:solidFill>
              </a:rPr>
              <a:t> </a:t>
            </a:r>
            <a:r>
              <a:rPr lang="ru-RU" sz="3600" b="1" i="1" dirty="0" smtClean="0">
                <a:solidFill>
                  <a:srgbClr val="C00000"/>
                </a:solidFill>
              </a:rPr>
              <a:t>       железняк.   </a:t>
            </a:r>
            <a:endParaRPr lang="ru-RU" sz="3600" b="1" i="1" dirty="0">
              <a:solidFill>
                <a:srgbClr val="C00000"/>
              </a:solidFill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412776"/>
            <a:ext cx="3973810" cy="4193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1409616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i="1" dirty="0" smtClean="0">
                <a:solidFill>
                  <a:srgbClr val="CC0000"/>
                </a:solidFill>
              </a:rPr>
              <a:t>Всем спасибо за внимание!</a:t>
            </a:r>
            <a:endParaRPr lang="ru-RU" dirty="0"/>
          </a:p>
        </p:txBody>
      </p:sp>
      <p:pic>
        <p:nvPicPr>
          <p:cNvPr id="4" name="Picture 4" descr="J015106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214438" y="1785938"/>
            <a:ext cx="6429375" cy="4786312"/>
          </a:xfrm>
        </p:spPr>
      </p:pic>
    </p:spTree>
    <p:extLst>
      <p:ext uri="{BB962C8B-B14F-4D97-AF65-F5344CB8AC3E}">
        <p14:creationId xmlns:p14="http://schemas.microsoft.com/office/powerpoint/2010/main" xmlns="" val="90866109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348</TotalTime>
  <Words>265</Words>
  <Application>Microsoft Office PowerPoint</Application>
  <PresentationFormat>Экран (4:3)</PresentationFormat>
  <Paragraphs>57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Трек</vt:lpstr>
      <vt:lpstr>Океан</vt:lpstr>
      <vt:lpstr>                           «Важнейшие представители бинарных соединений – оксиды и летучие водородные соединения».</vt:lpstr>
      <vt:lpstr>  Н2О - вода</vt:lpstr>
      <vt:lpstr>СО2  углекислый газ</vt:lpstr>
      <vt:lpstr>NH3     аммиак.</vt:lpstr>
      <vt:lpstr>    HCL хлороводород.</vt:lpstr>
      <vt:lpstr>  SiO2       оксид кремния.</vt:lpstr>
      <vt:lpstr>SiO2       оксид кремния.</vt:lpstr>
      <vt:lpstr>SiO2       оксид кремния.</vt:lpstr>
      <vt:lpstr>SiO2       оксид кремния.</vt:lpstr>
      <vt:lpstr>SiO2       оксид кремния.</vt:lpstr>
      <vt:lpstr>SiO2       оксид кремния.</vt:lpstr>
      <vt:lpstr>SiO2       оксид кремния.</vt:lpstr>
      <vt:lpstr>AL2O3 оксид алюминия.</vt:lpstr>
      <vt:lpstr>AL2O3 оксид алюминия.</vt:lpstr>
      <vt:lpstr>AL2O3 оксид алюминия.</vt:lpstr>
      <vt:lpstr>Слайд 16</vt:lpstr>
      <vt:lpstr>Fe2O3 – оксид железа (III) </vt:lpstr>
      <vt:lpstr>Всем спасибо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XP GAME 2009</dc:creator>
  <cp:lastModifiedBy>Натали</cp:lastModifiedBy>
  <cp:revision>33</cp:revision>
  <dcterms:created xsi:type="dcterms:W3CDTF">2010-11-11T15:24:29Z</dcterms:created>
  <dcterms:modified xsi:type="dcterms:W3CDTF">2013-11-11T15:45:41Z</dcterms:modified>
</cp:coreProperties>
</file>