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75" r:id="rId4"/>
    <p:sldId id="284" r:id="rId5"/>
    <p:sldId id="283" r:id="rId6"/>
    <p:sldId id="258" r:id="rId7"/>
    <p:sldId id="286" r:id="rId8"/>
    <p:sldId id="285" r:id="rId9"/>
    <p:sldId id="260" r:id="rId10"/>
    <p:sldId id="288" r:id="rId11"/>
    <p:sldId id="287" r:id="rId12"/>
    <p:sldId id="289" r:id="rId13"/>
    <p:sldId id="272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6BCE"/>
    <a:srgbClr val="325FC4"/>
    <a:srgbClr val="9DB4E7"/>
    <a:srgbClr val="5F84D7"/>
    <a:srgbClr val="4772D1"/>
    <a:srgbClr val="9BC2FB"/>
    <a:srgbClr val="C1C1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44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B3EBB1-40A2-4BDD-9130-AB4471D5D30E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0E70E-FB37-4550-83F7-091A4047DB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9144000" cy="357166"/>
          </a:xfrm>
          <a:prstGeom prst="rect">
            <a:avLst/>
          </a:prstGeom>
          <a:solidFill>
            <a:srgbClr val="325FC4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Алексеева Е.В., учитель информатики и ИКТ МОУ «</a:t>
            </a:r>
            <a:r>
              <a:rPr lang="ru-RU" dirty="0" err="1" smtClean="0"/>
              <a:t>Сланцевская</a:t>
            </a:r>
            <a:r>
              <a:rPr lang="ru-RU" dirty="0" smtClean="0"/>
              <a:t> СОШ №3»</a:t>
            </a:r>
            <a:endParaRPr lang="ru-RU" dirty="0"/>
          </a:p>
        </p:txBody>
      </p:sp>
      <p:pic>
        <p:nvPicPr>
          <p:cNvPr id="8" name="Picture 4" descr="C:\Program Files (x86)\Microsoft Office\MEDIA\OFFICE12\Lines\BD21303_.gif"/>
          <p:cNvPicPr>
            <a:picLocks noChangeAspect="1" noChangeArrowheads="1"/>
          </p:cNvPicPr>
          <p:nvPr userDrawn="1"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643717"/>
            <a:ext cx="4572000" cy="193162"/>
          </a:xfrm>
          <a:prstGeom prst="rect">
            <a:avLst/>
          </a:prstGeom>
          <a:noFill/>
        </p:spPr>
      </p:pic>
      <p:pic>
        <p:nvPicPr>
          <p:cNvPr id="9" name="Picture 4" descr="C:\Program Files (x86)\Microsoft Office\MEDIA\OFFICE12\Lines\BD21303_.gif"/>
          <p:cNvPicPr>
            <a:picLocks noChangeAspect="1" noChangeArrowheads="1"/>
          </p:cNvPicPr>
          <p:nvPr userDrawn="1"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572000" y="6643710"/>
            <a:ext cx="4572000" cy="19316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kvodo.ru/pascal-one-dimensional-arrays.html" TargetMode="External"/><Relationship Id="rId2" Type="http://schemas.openxmlformats.org/officeDocument/2006/relationships/hyperlink" Target="http://gimn6.ru/article.asp?id_text=13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4812/47407354.294/0_8f5b3_50e74ff2_orig.png" TargetMode="External"/><Relationship Id="rId5" Type="http://schemas.openxmlformats.org/officeDocument/2006/relationships/hyperlink" Target="http://static2.bigstockphoto.com/thumbs/1/4/5/large2/54154697.jpg" TargetMode="External"/><Relationship Id="rId4" Type="http://schemas.openxmlformats.org/officeDocument/2006/relationships/hyperlink" Target="http://www.wilkinshandamello.com/blog/wp-content/uploads/2012/06/dreamstime_xs_240295426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static2.bigstockphoto.com/thumbs/1/4/5/large2/54154697.jpg" TargetMode="External"/><Relationship Id="rId2" Type="http://schemas.openxmlformats.org/officeDocument/2006/relationships/hyperlink" Target="http://www.wilkinshandamello.com/blog/wp-content/uploads/2012/06/dreamstime_xs_240295426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img-fotki.yandex.ru/get/4812/47407354.294/0_8f5b3_50e74ff2_orig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14744" y="2428868"/>
            <a:ext cx="542925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Массивы </a:t>
            </a:r>
            <a:r>
              <a:rPr lang="ru-RU" sz="4400" b="1" dirty="0" smtClean="0"/>
              <a:t>в Паскале. Одномерные </a:t>
            </a:r>
            <a:r>
              <a:rPr lang="ru-RU" sz="4400" b="1" dirty="0" smtClean="0"/>
              <a:t>массивы.</a:t>
            </a:r>
          </a:p>
          <a:p>
            <a:endParaRPr lang="ru-RU" sz="4400" b="1" dirty="0" smtClean="0"/>
          </a:p>
          <a:p>
            <a:endParaRPr lang="ru-RU" sz="4400" b="1" dirty="0"/>
          </a:p>
        </p:txBody>
      </p:sp>
      <p:pic>
        <p:nvPicPr>
          <p:cNvPr id="2050" name="Picture 2" descr="http://my-ivanovo.ru/wp-content/uploads/2010/10/486224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00174"/>
            <a:ext cx="3214710" cy="321471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357166"/>
          </a:xfrm>
          <a:prstGeom prst="rect">
            <a:avLst/>
          </a:prstGeom>
          <a:solidFill>
            <a:srgbClr val="325FC4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Алексеева Е.В., учитель информатики и ИКТ МОУ «</a:t>
            </a:r>
            <a:r>
              <a:rPr lang="ru-RU" dirty="0" err="1" smtClean="0"/>
              <a:t>Сланцевская</a:t>
            </a:r>
            <a:r>
              <a:rPr lang="ru-RU" dirty="0" smtClean="0"/>
              <a:t> СОШ №3»</a:t>
            </a:r>
            <a:endParaRPr lang="ru-RU" dirty="0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3786182" y="785795"/>
            <a:ext cx="4143404" cy="357190"/>
          </a:xfrm>
        </p:spPr>
        <p:txBody>
          <a:bodyPr/>
          <a:lstStyle/>
          <a:p>
            <a:fld id="{2C9D735D-866A-4EB5-8E82-B13288939E40}" type="datetime1">
              <a:rPr lang="ru-RU" sz="3600" smtClean="0">
                <a:solidFill>
                  <a:schemeClr val="tx1"/>
                </a:solidFill>
              </a:rPr>
              <a:pPr/>
              <a:t>24.04.2016</a:t>
            </a:fld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7" name="Дата 5"/>
          <p:cNvSpPr txBox="1">
            <a:spLocks/>
          </p:cNvSpPr>
          <p:nvPr/>
        </p:nvSpPr>
        <p:spPr>
          <a:xfrm>
            <a:off x="3857620" y="5214950"/>
            <a:ext cx="378621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 класс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thumb9.shutterstock.com/display_pic_with_logo/849454/163292462/stock-vector-vector-rainbow-colored-background-from-different-numbers-typography-163292462.jpg"/>
          <p:cNvPicPr>
            <a:picLocks noChangeAspect="1" noChangeArrowheads="1"/>
          </p:cNvPicPr>
          <p:nvPr/>
        </p:nvPicPr>
        <p:blipFill>
          <a:blip r:embed="rId2" cstate="print">
            <a:lum bright="73000" contrast="62000"/>
          </a:blip>
          <a:srcRect b="5776"/>
          <a:stretch>
            <a:fillRect/>
          </a:stretch>
        </p:blipFill>
        <p:spPr bwMode="auto">
          <a:xfrm>
            <a:off x="0" y="1071546"/>
            <a:ext cx="9144000" cy="5500726"/>
          </a:xfrm>
          <a:prstGeom prst="rect">
            <a:avLst/>
          </a:prstGeom>
          <a:noFill/>
        </p:spPr>
      </p:pic>
      <p:pic>
        <p:nvPicPr>
          <p:cNvPr id="15362" name="Picture 2" descr="https://sewfunky.files.wordpress.com/2007/12/matryosh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88" y="928670"/>
            <a:ext cx="6096000" cy="2933701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0" y="357166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 smtClean="0">
                <a:solidFill>
                  <a:schemeClr val="tx2">
                    <a:lumMod val="50000"/>
                  </a:schemeClr>
                </a:solidFill>
              </a:rPr>
              <a:t>Введение </a:t>
            </a:r>
            <a:endParaRPr lang="ru-RU" sz="34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2000240"/>
            <a:ext cx="8072494" cy="42473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/>
              <a:t>Предположим, что программа работает с большим количеством однотипных данных. Скажем около ста разных целых чисел нужно обработать, выполнив над ними те или иные вычисления. Как вы себе представляете 100 переменных в программе? И для каждой переменной нужно написать одно и тоже выражение вычисления значения? Это очень неэффективно.</a:t>
            </a:r>
            <a:endParaRPr lang="ru-RU" sz="3000" dirty="0" smtClean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57166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 smtClean="0">
                <a:solidFill>
                  <a:schemeClr val="tx2">
                    <a:lumMod val="50000"/>
                  </a:schemeClr>
                </a:solidFill>
              </a:rPr>
              <a:t>Что такое </a:t>
            </a:r>
            <a:r>
              <a:rPr lang="ru-RU" sz="3400" b="1" dirty="0" smtClean="0">
                <a:solidFill>
                  <a:schemeClr val="tx2">
                    <a:lumMod val="50000"/>
                  </a:schemeClr>
                </a:solidFill>
              </a:rPr>
              <a:t>массив?</a:t>
            </a:r>
            <a:endParaRPr lang="ru-RU" sz="34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285860"/>
            <a:ext cx="5286412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/>
              <a:t>Массив</a:t>
            </a:r>
            <a:r>
              <a:rPr lang="ru-RU" sz="3000" dirty="0" smtClean="0"/>
              <a:t> – упорядоченный набор однотипных переменных , объединенных одним именем.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8794" y="3857628"/>
            <a:ext cx="6858048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/>
              <a:t>Под </a:t>
            </a:r>
            <a:r>
              <a:rPr lang="ru-RU" sz="3000" dirty="0" smtClean="0"/>
              <a:t>это определение подходит множество </a:t>
            </a:r>
            <a:r>
              <a:rPr lang="ru-RU" sz="3000" dirty="0" smtClean="0"/>
              <a:t>объектов: </a:t>
            </a:r>
            <a:r>
              <a:rPr lang="ru-RU" sz="3000" dirty="0" smtClean="0"/>
              <a:t>словарь (последовательность слов), мультфильм (последовательность картинок) и т. д. </a:t>
            </a:r>
            <a:endParaRPr lang="ru-RU" sz="3000" dirty="0" smtClean="0"/>
          </a:p>
        </p:txBody>
      </p:sp>
      <p:pic>
        <p:nvPicPr>
          <p:cNvPr id="14340" name="Picture 4" descr="http://img-fotki.yandex.ru/get/4812/47407354.294/0_8f5b3_50e74ff2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1000108"/>
            <a:ext cx="2287755" cy="2306204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86439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 smtClean="0">
                <a:solidFill>
                  <a:schemeClr val="tx2">
                    <a:lumMod val="50000"/>
                  </a:schemeClr>
                </a:solidFill>
              </a:rPr>
              <a:t>Элементы массива</a:t>
            </a:r>
            <a:endParaRPr lang="ru-RU" sz="34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571612"/>
            <a:ext cx="8501122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/>
              <a:t>Каждая ячейка содержит элемент массива. </a:t>
            </a:r>
            <a:r>
              <a:rPr lang="ru-RU" sz="3000" dirty="0" smtClean="0"/>
              <a:t>Элементы нумеруются по порядку, </a:t>
            </a:r>
            <a:endParaRPr lang="ru-RU" sz="3000" dirty="0" smtClean="0"/>
          </a:p>
          <a:p>
            <a:pPr algn="ctr"/>
            <a:r>
              <a:rPr lang="ru-RU" sz="3000" b="1" dirty="0" smtClean="0">
                <a:solidFill>
                  <a:srgbClr val="FF0000"/>
                </a:solidFill>
              </a:rPr>
              <a:t>но </a:t>
            </a:r>
            <a:r>
              <a:rPr lang="ru-RU" sz="3000" b="1" dirty="0" smtClean="0">
                <a:solidFill>
                  <a:srgbClr val="FF0000"/>
                </a:solidFill>
              </a:rPr>
              <a:t>необязательно начиная с единицы </a:t>
            </a:r>
            <a:r>
              <a:rPr lang="ru-RU" sz="3000" dirty="0" smtClean="0"/>
              <a:t>(хотя в языке программирования </a:t>
            </a:r>
            <a:r>
              <a:rPr lang="ru-RU" sz="3000" dirty="0" err="1" smtClean="0"/>
              <a:t>Pascal</a:t>
            </a:r>
            <a:r>
              <a:rPr lang="ru-RU" sz="3000" dirty="0" smtClean="0"/>
              <a:t> чаще всего именно с нее). </a:t>
            </a:r>
            <a:r>
              <a:rPr lang="ru-RU" sz="3000" dirty="0" smtClean="0"/>
              <a:t>Порядковый </a:t>
            </a:r>
            <a:r>
              <a:rPr lang="ru-RU" sz="3000" dirty="0" smtClean="0"/>
              <a:t>номер элемента массива называется </a:t>
            </a:r>
            <a:r>
              <a:rPr lang="ru-RU" sz="3000" b="1" dirty="0" smtClean="0">
                <a:solidFill>
                  <a:srgbClr val="FF0000"/>
                </a:solidFill>
              </a:rPr>
              <a:t>индексом</a:t>
            </a:r>
            <a:r>
              <a:rPr lang="ru-RU" sz="3000" dirty="0" smtClean="0"/>
              <a:t> этого элемента.</a:t>
            </a:r>
            <a:endParaRPr lang="ru-RU" sz="30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4643446"/>
            <a:ext cx="85011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 smtClean="0"/>
              <a:t>Для индексов массивов подходит любой порядковый тип, то есть такой, который в памяти машины представляется целым числом.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86439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 smtClean="0">
                <a:solidFill>
                  <a:schemeClr val="tx2">
                    <a:lumMod val="50000"/>
                  </a:schemeClr>
                </a:solidFill>
              </a:rPr>
              <a:t>Массивы</a:t>
            </a:r>
            <a:endParaRPr lang="ru-RU" sz="34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143248"/>
            <a:ext cx="392912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Указывает на порядок расположения массива в памяти. Различают: одномерные, двухмерные и многомерные (размерность больше 2) массивы;</a:t>
            </a:r>
            <a:endParaRPr lang="ru-RU" sz="26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57158" y="2285992"/>
            <a:ext cx="3857652" cy="584775"/>
          </a:xfrm>
          <a:prstGeom prst="rect">
            <a:avLst/>
          </a:prstGeom>
          <a:solidFill>
            <a:srgbClr val="9DB4E7"/>
          </a:solidFill>
          <a:ln w="38100"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Размерность</a:t>
            </a:r>
            <a:endParaRPr lang="ru-RU" sz="32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000628" y="2285992"/>
            <a:ext cx="3857652" cy="584775"/>
          </a:xfrm>
          <a:prstGeom prst="rect">
            <a:avLst/>
          </a:prstGeom>
          <a:solidFill>
            <a:srgbClr val="9DB4E7"/>
          </a:solidFill>
          <a:ln w="38100"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Размер</a:t>
            </a:r>
            <a:endParaRPr lang="ru-RU" sz="3200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1071546"/>
            <a:ext cx="8501122" cy="954107"/>
          </a:xfrm>
          <a:prstGeom prst="rect">
            <a:avLst/>
          </a:prstGeom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Массивы языка Паскаль характеризуются двумя параметрами: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00628" y="3000372"/>
            <a:ext cx="38576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Указывает на количество элементов по каждой координате. </a:t>
            </a:r>
            <a:r>
              <a:rPr lang="ru-RU" sz="2800" dirty="0" smtClean="0"/>
              <a:t>Количество </a:t>
            </a:r>
            <a:r>
              <a:rPr lang="ru-RU" sz="2800" dirty="0" smtClean="0"/>
              <a:t>элементов определяется как произведение количество элементов по каждой координате.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86439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 smtClean="0">
                <a:solidFill>
                  <a:schemeClr val="tx2">
                    <a:lumMod val="50000"/>
                  </a:schemeClr>
                </a:solidFill>
              </a:rPr>
              <a:t>Объявление массива</a:t>
            </a:r>
            <a:endParaRPr lang="ru-RU" sz="34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857496"/>
            <a:ext cx="8715436" cy="9387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700" b="1" dirty="0" smtClean="0"/>
              <a:t>&lt;</a:t>
            </a:r>
            <a:r>
              <a:rPr lang="ru-RU" sz="2700" b="1" dirty="0" err="1" smtClean="0"/>
              <a:t>имя_массива</a:t>
            </a:r>
            <a:r>
              <a:rPr lang="ru-RU" sz="2700" b="1" dirty="0" smtClean="0"/>
              <a:t>&gt; : </a:t>
            </a:r>
            <a:r>
              <a:rPr lang="en-US" sz="2700" b="1" dirty="0" smtClean="0"/>
              <a:t>array </a:t>
            </a:r>
            <a:r>
              <a:rPr lang="en-US" sz="2700" b="1" dirty="0" smtClean="0"/>
              <a:t>[m..n</a:t>
            </a:r>
            <a:r>
              <a:rPr lang="ru-RU" sz="2700" b="1" dirty="0" smtClean="0"/>
              <a:t>] </a:t>
            </a:r>
            <a:r>
              <a:rPr lang="en-US" sz="2700" b="1" dirty="0" smtClean="0"/>
              <a:t>of &lt;</a:t>
            </a:r>
            <a:r>
              <a:rPr lang="ru-RU" sz="2700" b="1" dirty="0" err="1" smtClean="0"/>
              <a:t>тип_элементов</a:t>
            </a:r>
            <a:r>
              <a:rPr lang="ru-RU" sz="2700" b="1" dirty="0" smtClean="0"/>
              <a:t>&gt;;</a:t>
            </a:r>
          </a:p>
          <a:p>
            <a:pPr algn="ctr"/>
            <a:r>
              <a:rPr lang="ru-RU" sz="2800" dirty="0" smtClean="0"/>
              <a:t>Здесь</a:t>
            </a:r>
            <a:r>
              <a:rPr lang="ru-RU" sz="2800" dirty="0" smtClean="0"/>
              <a:t> </a:t>
            </a:r>
            <a:r>
              <a:rPr lang="ru-RU" sz="2800" b="1" dirty="0" err="1" smtClean="0"/>
              <a:t>m</a:t>
            </a:r>
            <a:r>
              <a:rPr lang="ru-RU" sz="2800" dirty="0" smtClean="0"/>
              <a:t> – номер первого элемента, а </a:t>
            </a:r>
            <a:r>
              <a:rPr lang="ru-RU" sz="2800" b="1" dirty="0" err="1" smtClean="0"/>
              <a:t>n</a:t>
            </a:r>
            <a:r>
              <a:rPr lang="ru-RU" sz="2800" dirty="0" smtClean="0"/>
              <a:t> – последнего.</a:t>
            </a:r>
            <a:endParaRPr lang="ru-RU" sz="27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1000108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Массивы, как и другие переменные, </a:t>
            </a:r>
            <a:r>
              <a:rPr lang="ru-RU" sz="2800" dirty="0" smtClean="0"/>
              <a:t>объявляются </a:t>
            </a:r>
            <a:r>
              <a:rPr lang="ru-RU" sz="2800" dirty="0" smtClean="0"/>
              <a:t>в разделе </a:t>
            </a:r>
            <a:r>
              <a:rPr lang="ru-RU" sz="2800" dirty="0" smtClean="0"/>
              <a:t>описаний </a:t>
            </a:r>
            <a:r>
              <a:rPr lang="ru-RU" sz="2800" b="1" dirty="0" err="1" smtClean="0">
                <a:solidFill>
                  <a:srgbClr val="FF0000"/>
                </a:solidFill>
              </a:rPr>
              <a:t>var</a:t>
            </a:r>
            <a:r>
              <a:rPr lang="ru-RU" sz="2800" dirty="0" smtClean="0"/>
              <a:t>. В </a:t>
            </a:r>
            <a:r>
              <a:rPr lang="ru-RU" sz="2800" dirty="0" smtClean="0"/>
              <a:t>языке Паскаль тип массива задается с использованием специального слова </a:t>
            </a:r>
            <a:r>
              <a:rPr lang="ru-RU" sz="2800" b="1" dirty="0" err="1" smtClean="0"/>
              <a:t>array</a:t>
            </a:r>
            <a:r>
              <a:rPr lang="ru-RU" sz="2800" dirty="0" smtClean="0"/>
              <a:t> </a:t>
            </a:r>
            <a:r>
              <a:rPr lang="ru-RU" sz="2800" dirty="0" smtClean="0"/>
              <a:t>, </a:t>
            </a:r>
            <a:r>
              <a:rPr lang="ru-RU" sz="2800" dirty="0" smtClean="0"/>
              <a:t>и его объявление в программе </a:t>
            </a:r>
            <a:r>
              <a:rPr lang="ru-RU" sz="2800" dirty="0" smtClean="0"/>
              <a:t>так:</a:t>
            </a:r>
            <a:endParaRPr lang="ru-RU" sz="2800" dirty="0" smtClean="0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cs typeface="Arial" pitchFamily="34" charset="0"/>
              </a:rPr>
              <a:t>Например: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5984" y="4000504"/>
            <a:ext cx="51435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 smtClean="0">
                <a:latin typeface="+mj-lt"/>
              </a:rPr>
              <a:t>Например:</a:t>
            </a:r>
          </a:p>
          <a:p>
            <a:pPr fontAlgn="base"/>
            <a:r>
              <a:rPr lang="en-US" sz="2800" dirty="0" smtClean="0">
                <a:latin typeface="+mj-lt"/>
              </a:rPr>
              <a:t>Program </a:t>
            </a:r>
            <a:r>
              <a:rPr lang="en-US" sz="2800" dirty="0" smtClean="0">
                <a:latin typeface="+mj-lt"/>
              </a:rPr>
              <a:t>Mass;</a:t>
            </a:r>
          </a:p>
          <a:p>
            <a:pPr fontAlgn="base"/>
            <a:r>
              <a:rPr lang="en-US" sz="2800" dirty="0" err="1" smtClean="0">
                <a:latin typeface="+mj-lt"/>
              </a:rPr>
              <a:t>Var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M </a:t>
            </a:r>
            <a:r>
              <a:rPr lang="en-US" sz="2800" dirty="0" smtClean="0">
                <a:latin typeface="+mj-lt"/>
              </a:rPr>
              <a:t>: array [1..5] of i</a:t>
            </a:r>
            <a:r>
              <a:rPr lang="en-US" sz="2800" dirty="0" smtClean="0">
                <a:latin typeface="+mj-lt"/>
              </a:rPr>
              <a:t>nteger;</a:t>
            </a:r>
            <a:endParaRPr lang="en-US" sz="2800" dirty="0" smtClean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5500702"/>
            <a:ext cx="8501122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700" b="1" dirty="0" smtClean="0"/>
              <a:t>Важно понимать, что это массив из 5 целых чисел имеет имя </a:t>
            </a:r>
            <a:r>
              <a:rPr lang="en-US" sz="2700" b="1" dirty="0" smtClean="0"/>
              <a:t>Mass</a:t>
            </a:r>
            <a:r>
              <a:rPr lang="ru-RU" sz="2700" b="1" dirty="0" smtClean="0"/>
              <a:t>. 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86439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 smtClean="0">
                <a:solidFill>
                  <a:schemeClr val="tx2">
                    <a:lumMod val="50000"/>
                  </a:schemeClr>
                </a:solidFill>
              </a:rPr>
              <a:t>Синтаксис при объявлении</a:t>
            </a:r>
            <a:r>
              <a:rPr lang="ru-RU" sz="3400" b="1" dirty="0" smtClean="0">
                <a:solidFill>
                  <a:schemeClr val="tx2">
                    <a:lumMod val="50000"/>
                  </a:schemeClr>
                </a:solidFill>
              </a:rPr>
              <a:t> массива:</a:t>
            </a:r>
            <a:endParaRPr lang="ru-RU" sz="34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214422"/>
            <a:ext cx="85725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sz="2800" dirty="0" smtClean="0"/>
              <a:t>Между именем типа и именем переменной </a:t>
            </a:r>
            <a:r>
              <a:rPr lang="ru-RU" sz="2800" dirty="0" smtClean="0"/>
              <a:t>ставится</a:t>
            </a:r>
            <a:r>
              <a:rPr lang="en-US" sz="2800" dirty="0" smtClean="0"/>
              <a:t> </a:t>
            </a:r>
            <a:r>
              <a:rPr lang="ru-RU" sz="2800" dirty="0" smtClean="0"/>
              <a:t>знак </a:t>
            </a:r>
            <a:r>
              <a:rPr lang="ru-RU" sz="2800" dirty="0" smtClean="0"/>
              <a:t>«двоеточие». </a:t>
            </a:r>
            <a:endParaRPr lang="ru-RU" sz="28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u-RU" sz="2800" u="sng" dirty="0" err="1" smtClean="0"/>
              <a:t>Array</a:t>
            </a:r>
            <a:r>
              <a:rPr lang="ru-RU" sz="2800" dirty="0" smtClean="0"/>
              <a:t> </a:t>
            </a:r>
            <a:r>
              <a:rPr lang="ru-RU" sz="2800" dirty="0" smtClean="0"/>
              <a:t>— служебное слово (в переводе с английского означает «массив», «набор»); </a:t>
            </a:r>
            <a:endParaRPr lang="ru-RU" sz="28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/>
              <a:t>[</a:t>
            </a:r>
            <a:r>
              <a:rPr lang="en-US" sz="2800" dirty="0" smtClean="0"/>
              <a:t>m</a:t>
            </a:r>
            <a:r>
              <a:rPr lang="ru-RU" sz="2800" dirty="0" smtClean="0"/>
              <a:t>..</a:t>
            </a:r>
            <a:r>
              <a:rPr lang="en-US" sz="2800" dirty="0" smtClean="0"/>
              <a:t>n</a:t>
            </a:r>
            <a:r>
              <a:rPr lang="ru-RU" sz="2800" dirty="0" smtClean="0"/>
              <a:t>] </a:t>
            </a:r>
            <a:r>
              <a:rPr lang="ru-RU" sz="2800" dirty="0" smtClean="0"/>
              <a:t>— в квадратных скобках указывается номер первого элемента, затем, после двух точек, номер последнего элемента массива; </a:t>
            </a:r>
            <a:endParaRPr lang="en-US" sz="28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u-RU" sz="2800" u="sng" dirty="0" err="1" smtClean="0"/>
              <a:t>of</a:t>
            </a:r>
            <a:r>
              <a:rPr lang="ru-RU" sz="2800" dirty="0" smtClean="0"/>
              <a:t> </a:t>
            </a:r>
            <a:r>
              <a:rPr lang="ru-RU" sz="2800" dirty="0" smtClean="0"/>
              <a:t>— служебное слово (в переводе с английского «из»); </a:t>
            </a:r>
            <a:endParaRPr lang="en-US" sz="28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err="1" smtClean="0"/>
              <a:t>integer</a:t>
            </a:r>
            <a:r>
              <a:rPr lang="ru-RU" sz="2800" dirty="0" smtClean="0"/>
              <a:t> </a:t>
            </a:r>
            <a:r>
              <a:rPr lang="ru-RU" sz="2800" dirty="0" smtClean="0"/>
              <a:t>— тип элементов массива.</a:t>
            </a: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cs typeface="Arial" pitchFamily="34" charset="0"/>
              </a:rPr>
              <a:t>Например: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Получение элементов </a:t>
            </a:r>
            <a:r>
              <a:rPr lang="ru-RU" sz="3600" b="1" dirty="0" smtClean="0"/>
              <a:t>массива</a:t>
            </a:r>
            <a:endParaRPr lang="ru-RU" sz="34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000108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Каждый элемент массива — это переменная, которой можно присваивать значения в операторах и функциях. Для того, чтобы указать элемент массива, необходимо записать все его индексы.</a:t>
            </a: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cs typeface="Arial" pitchFamily="34" charset="0"/>
              </a:rPr>
              <a:t>Например: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00364" y="2786058"/>
            <a:ext cx="51435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 smtClean="0">
                <a:latin typeface="+mj-lt"/>
              </a:rPr>
              <a:t>Например:</a:t>
            </a:r>
          </a:p>
          <a:p>
            <a:pPr fontAlgn="base"/>
            <a:r>
              <a:rPr lang="en-US" sz="2800" dirty="0" err="1" smtClean="0"/>
              <a:t>Spisok</a:t>
            </a:r>
            <a:r>
              <a:rPr lang="en-US" sz="2800" dirty="0" smtClean="0"/>
              <a:t>[1</a:t>
            </a:r>
            <a:r>
              <a:rPr lang="en-US" sz="2800" dirty="0" smtClean="0"/>
              <a:t>]:=’</a:t>
            </a:r>
            <a:r>
              <a:rPr lang="ru-RU" sz="2800" dirty="0" smtClean="0"/>
              <a:t>Иванов</a:t>
            </a:r>
            <a:r>
              <a:rPr lang="ru-RU" sz="2800" dirty="0" smtClean="0"/>
              <a:t>’;</a:t>
            </a:r>
          </a:p>
          <a:p>
            <a:pPr fontAlgn="base"/>
            <a:r>
              <a:rPr lang="ru-RU" sz="2800" dirty="0" smtClean="0"/>
              <a:t>Или</a:t>
            </a:r>
          </a:p>
          <a:p>
            <a:pPr fontAlgn="base"/>
            <a:r>
              <a:rPr lang="pt-BR" sz="2800" dirty="0" smtClean="0"/>
              <a:t>A[1</a:t>
            </a:r>
            <a:r>
              <a:rPr lang="pt-BR" sz="2800" dirty="0" smtClean="0"/>
              <a:t>]</a:t>
            </a:r>
            <a:r>
              <a:rPr lang="ru-RU" sz="2800" dirty="0" smtClean="0"/>
              <a:t>:</a:t>
            </a:r>
            <a:r>
              <a:rPr lang="pt-BR" sz="2800" dirty="0" smtClean="0"/>
              <a:t>=3</a:t>
            </a:r>
            <a:r>
              <a:rPr lang="ru-RU" sz="2800" dirty="0" smtClean="0"/>
              <a:t>;</a:t>
            </a:r>
          </a:p>
          <a:p>
            <a:pPr fontAlgn="base"/>
            <a:r>
              <a:rPr lang="pt-BR" sz="2800" dirty="0" smtClean="0"/>
              <a:t>A[3]</a:t>
            </a:r>
            <a:r>
              <a:rPr lang="ru-RU" sz="2800" dirty="0" smtClean="0"/>
              <a:t>:</a:t>
            </a:r>
            <a:r>
              <a:rPr lang="pt-BR" sz="2800" dirty="0" smtClean="0"/>
              <a:t>=0</a:t>
            </a:r>
            <a:r>
              <a:rPr lang="ru-RU" sz="2800" dirty="0" smtClean="0"/>
              <a:t>;</a:t>
            </a:r>
          </a:p>
          <a:p>
            <a:pPr fontAlgn="base"/>
            <a:r>
              <a:rPr lang="pt-BR" sz="2800" dirty="0" smtClean="0"/>
              <a:t>A[</a:t>
            </a:r>
            <a:r>
              <a:rPr lang="en-US" sz="2800" dirty="0" err="1" smtClean="0"/>
              <a:t>i</a:t>
            </a:r>
            <a:r>
              <a:rPr lang="pt-BR" sz="2800" dirty="0" smtClean="0"/>
              <a:t>]</a:t>
            </a:r>
            <a:r>
              <a:rPr lang="ru-RU" sz="2800" dirty="0" smtClean="0"/>
              <a:t>:</a:t>
            </a:r>
            <a:r>
              <a:rPr lang="pt-BR" sz="2800" dirty="0" smtClean="0"/>
              <a:t>=i+1</a:t>
            </a:r>
            <a:r>
              <a:rPr lang="ru-RU" sz="2800" dirty="0" smtClean="0"/>
              <a:t>;</a:t>
            </a:r>
            <a:endParaRPr lang="ru-RU" sz="2800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5572140"/>
            <a:ext cx="8286808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sz="2700" b="1" dirty="0" err="1" smtClean="0"/>
              <a:t>i</a:t>
            </a:r>
            <a:r>
              <a:rPr lang="ru-RU" sz="2700" b="1" dirty="0" smtClean="0"/>
              <a:t> - номер элемента</a:t>
            </a:r>
            <a:endParaRPr lang="en-US" sz="2700" b="1" dirty="0" smtClean="0"/>
          </a:p>
          <a:p>
            <a:pPr algn="ctr" fontAlgn="base"/>
            <a:r>
              <a:rPr lang="ru-RU" sz="2700" b="1" dirty="0" smtClean="0"/>
              <a:t>A[</a:t>
            </a:r>
            <a:r>
              <a:rPr lang="en-US" sz="2700" b="1" dirty="0" err="1" smtClean="0"/>
              <a:t>i</a:t>
            </a:r>
            <a:r>
              <a:rPr lang="ru-RU" sz="2700" b="1" dirty="0" smtClean="0"/>
              <a:t>] - элемент массива, стоящий на </a:t>
            </a:r>
            <a:r>
              <a:rPr lang="en-US" sz="2700" b="1" dirty="0" err="1" smtClean="0"/>
              <a:t>i</a:t>
            </a:r>
            <a:r>
              <a:rPr lang="ru-RU" sz="2700" b="1" dirty="0" smtClean="0"/>
              <a:t>-</a:t>
            </a:r>
            <a:r>
              <a:rPr lang="ru-RU" sz="2700" b="1" dirty="0" err="1" smtClean="0"/>
              <a:t>ом</a:t>
            </a:r>
            <a:r>
              <a:rPr lang="ru-RU" sz="2700" b="1" dirty="0" smtClean="0"/>
              <a:t> месте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5716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Ввод массива с клавиатуры</a:t>
            </a:r>
            <a:endParaRPr lang="ru-RU" sz="34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214422"/>
            <a:ext cx="8358246" cy="181588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Массив нельзя ввести с клавиатуры одной командой, для этого организовывается цикл с параметром. Для того чтобы обеспечить правильный ввод массива, необходимо соблюдать следующий алгоритм:</a:t>
            </a:r>
            <a:endParaRPr lang="ru-RU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500166" y="3214686"/>
            <a:ext cx="6143668" cy="317009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ru-RU" sz="2800" dirty="0" smtClean="0"/>
              <a:t>&lt;приглашение к вводу массива&gt;;</a:t>
            </a:r>
          </a:p>
          <a:p>
            <a:pPr fontAlgn="base"/>
            <a:r>
              <a:rPr lang="ru-RU" sz="2800" dirty="0" smtClean="0"/>
              <a:t>&lt;ввод количества элементов массива&gt;;</a:t>
            </a:r>
          </a:p>
          <a:p>
            <a:pPr fontAlgn="base"/>
            <a:r>
              <a:rPr lang="ru-RU" sz="2800" b="1" dirty="0" err="1" smtClean="0">
                <a:solidFill>
                  <a:srgbClr val="FF0000"/>
                </a:solidFill>
              </a:rPr>
              <a:t>For</a:t>
            </a:r>
            <a:r>
              <a:rPr lang="ru-RU" sz="2800" b="1" dirty="0" smtClean="0">
                <a:solidFill>
                  <a:srgbClr val="FF0000"/>
                </a:solidFill>
              </a:rPr>
              <a:t> i:=1 </a:t>
            </a:r>
            <a:r>
              <a:rPr lang="ru-RU" sz="2800" b="1" dirty="0" err="1" smtClean="0">
                <a:solidFill>
                  <a:srgbClr val="FF0000"/>
                </a:solidFill>
              </a:rPr>
              <a:t>to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&lt;кол-во элементов&gt; </a:t>
            </a:r>
            <a:r>
              <a:rPr lang="ru-RU" sz="2800" b="1" dirty="0" err="1" smtClean="0">
                <a:solidFill>
                  <a:srgbClr val="FF0000"/>
                </a:solidFill>
              </a:rPr>
              <a:t>do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fontAlgn="base"/>
            <a:r>
              <a:rPr lang="ru-RU" sz="2800" b="1" dirty="0" err="1" smtClean="0">
                <a:solidFill>
                  <a:srgbClr val="FF0000"/>
                </a:solidFill>
              </a:rPr>
              <a:t>Begin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fontAlgn="base"/>
            <a:r>
              <a:rPr lang="ru-RU" sz="2800" dirty="0" smtClean="0"/>
              <a:t>&lt;приглашение к вводу i-го элемента&gt;;</a:t>
            </a:r>
          </a:p>
          <a:p>
            <a:pPr fontAlgn="base"/>
            <a:r>
              <a:rPr lang="ru-RU" sz="2800" dirty="0" smtClean="0"/>
              <a:t>&lt;ввод i-го элемента&gt;;</a:t>
            </a:r>
          </a:p>
          <a:p>
            <a:pPr fontAlgn="base"/>
            <a:r>
              <a:rPr lang="ru-RU" sz="2800" b="1" dirty="0" err="1" smtClean="0">
                <a:solidFill>
                  <a:srgbClr val="FF0000"/>
                </a:solidFill>
              </a:rPr>
              <a:t>End</a:t>
            </a:r>
            <a:r>
              <a:rPr lang="ru-RU" sz="2800" b="1" dirty="0" smtClean="0">
                <a:solidFill>
                  <a:srgbClr val="FF0000"/>
                </a:solidFill>
              </a:rPr>
              <a:t>;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5716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Пример ввода </a:t>
            </a:r>
            <a:r>
              <a:rPr lang="ru-RU" sz="3600" b="1" dirty="0" smtClean="0"/>
              <a:t>массива с клавиатуры</a:t>
            </a:r>
            <a:endParaRPr lang="ru-RU" sz="34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071546"/>
            <a:ext cx="9144000" cy="1384995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Ввод </a:t>
            </a:r>
            <a:r>
              <a:rPr lang="ru-RU" sz="2800" dirty="0" smtClean="0"/>
              <a:t>массивов </a:t>
            </a:r>
            <a:r>
              <a:rPr lang="ru-RU" sz="2800" dirty="0" smtClean="0"/>
              <a:t>осуществляется </a:t>
            </a:r>
            <a:r>
              <a:rPr lang="ru-RU" sz="2800" dirty="0" smtClean="0"/>
              <a:t>поэлементно </a:t>
            </a:r>
            <a:r>
              <a:rPr lang="ru-RU" sz="2800" dirty="0" smtClean="0"/>
              <a:t>с использованием цикла с </a:t>
            </a:r>
            <a:r>
              <a:rPr lang="ru-RU" sz="2800" dirty="0" smtClean="0"/>
              <a:t>параметром, </a:t>
            </a:r>
            <a:r>
              <a:rPr lang="ru-RU" sz="2800" dirty="0" smtClean="0"/>
              <a:t>где в качестве параметра используется индекс элемента массива (</a:t>
            </a:r>
            <a:r>
              <a:rPr lang="ru-RU" sz="2800" dirty="0" err="1" smtClean="0"/>
              <a:t>i</a:t>
            </a:r>
            <a:r>
              <a:rPr lang="ru-RU" sz="2800" dirty="0" smtClean="0"/>
              <a:t>). </a:t>
            </a:r>
            <a:endParaRPr lang="ru-RU" sz="2800" dirty="0" smtClean="0"/>
          </a:p>
        </p:txBody>
      </p:sp>
      <p:pic>
        <p:nvPicPr>
          <p:cNvPr id="32772" name="Picture 4" descr="http://ok-t.ru/studopediaru/baza14/1007734180765.files/image003.gif"/>
          <p:cNvPicPr>
            <a:picLocks noChangeAspect="1" noChangeArrowheads="1"/>
          </p:cNvPicPr>
          <p:nvPr/>
        </p:nvPicPr>
        <p:blipFill>
          <a:blip r:embed="rId2" cstate="print"/>
          <a:srcRect b="11764"/>
          <a:stretch>
            <a:fillRect/>
          </a:stretch>
        </p:blipFill>
        <p:spPr bwMode="auto">
          <a:xfrm>
            <a:off x="142844" y="2500306"/>
            <a:ext cx="4429156" cy="31432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643438" y="2500306"/>
            <a:ext cx="4429124" cy="30008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en-US" sz="2700" b="1" dirty="0" smtClean="0"/>
              <a:t>program</a:t>
            </a:r>
            <a:r>
              <a:rPr lang="en-US" sz="2700" b="1" dirty="0" smtClean="0"/>
              <a:t> </a:t>
            </a:r>
            <a:r>
              <a:rPr lang="en-US" sz="2700" dirty="0" smtClean="0"/>
              <a:t>Primer_</a:t>
            </a:r>
            <a:r>
              <a:rPr lang="ru-RU" sz="2700" dirty="0" smtClean="0"/>
              <a:t>1</a:t>
            </a:r>
            <a:r>
              <a:rPr lang="en-US" sz="2700" b="1" dirty="0" smtClean="0"/>
              <a:t>;</a:t>
            </a:r>
            <a:endParaRPr lang="en-US" sz="2700" b="1" dirty="0" smtClean="0"/>
          </a:p>
          <a:p>
            <a:pPr fontAlgn="base"/>
            <a:r>
              <a:rPr lang="en-US" sz="2700" b="1" dirty="0" err="1" smtClean="0"/>
              <a:t>var</a:t>
            </a:r>
            <a:r>
              <a:rPr lang="ru-RU" sz="2700" b="1" dirty="0" smtClean="0"/>
              <a:t> </a:t>
            </a:r>
            <a:r>
              <a:rPr lang="en-US" sz="2700" dirty="0" err="1" smtClean="0"/>
              <a:t>i</a:t>
            </a:r>
            <a:r>
              <a:rPr lang="en-US" sz="2700" dirty="0" smtClean="0"/>
              <a:t>: integer;</a:t>
            </a:r>
          </a:p>
          <a:p>
            <a:pPr fontAlgn="base"/>
            <a:r>
              <a:rPr lang="en-US" sz="2700" dirty="0" smtClean="0"/>
              <a:t>X: </a:t>
            </a:r>
            <a:r>
              <a:rPr lang="en-US" sz="2700" b="1" dirty="0" smtClean="0"/>
              <a:t>array</a:t>
            </a:r>
            <a:r>
              <a:rPr lang="en-US" sz="2700" dirty="0" smtClean="0"/>
              <a:t> [1..30] </a:t>
            </a:r>
            <a:r>
              <a:rPr lang="en-US" sz="2700" b="1" dirty="0" smtClean="0"/>
              <a:t>of</a:t>
            </a:r>
            <a:r>
              <a:rPr lang="en-US" sz="2700" dirty="0" smtClean="0"/>
              <a:t> </a:t>
            </a:r>
            <a:r>
              <a:rPr lang="en-US" sz="2700" dirty="0" smtClean="0"/>
              <a:t>integer</a:t>
            </a:r>
            <a:r>
              <a:rPr lang="en-US" sz="2700" dirty="0" smtClean="0"/>
              <a:t>;</a:t>
            </a:r>
          </a:p>
          <a:p>
            <a:pPr fontAlgn="base"/>
            <a:r>
              <a:rPr lang="en-US" sz="2700" b="1" dirty="0" smtClean="0"/>
              <a:t>begin</a:t>
            </a:r>
            <a:endParaRPr lang="en-US" sz="2700" b="1" dirty="0" smtClean="0"/>
          </a:p>
          <a:p>
            <a:pPr fontAlgn="base"/>
            <a:r>
              <a:rPr lang="en-US" sz="2700" b="1" dirty="0" smtClean="0"/>
              <a:t>for</a:t>
            </a:r>
            <a:r>
              <a:rPr lang="en-US" sz="2700" b="1" dirty="0" smtClean="0"/>
              <a:t> </a:t>
            </a:r>
            <a:r>
              <a:rPr lang="en-US" sz="2700" dirty="0" err="1" smtClean="0"/>
              <a:t>i</a:t>
            </a:r>
            <a:r>
              <a:rPr lang="en-US" sz="2700" dirty="0" smtClean="0"/>
              <a:t> := 1 </a:t>
            </a:r>
            <a:r>
              <a:rPr lang="en-US" sz="2700" b="1" dirty="0" smtClean="0"/>
              <a:t>to</a:t>
            </a:r>
            <a:r>
              <a:rPr lang="en-US" sz="2700" dirty="0" smtClean="0"/>
              <a:t> 30</a:t>
            </a:r>
            <a:r>
              <a:rPr lang="en-US" sz="2700" b="1" dirty="0" smtClean="0"/>
              <a:t> </a:t>
            </a:r>
            <a:r>
              <a:rPr lang="en-US" sz="2700" b="1" dirty="0" smtClean="0"/>
              <a:t>do</a:t>
            </a:r>
            <a:r>
              <a:rPr lang="en-US" sz="2700" b="1" dirty="0" smtClean="0"/>
              <a:t> </a:t>
            </a:r>
            <a:r>
              <a:rPr lang="en-US" sz="2700" dirty="0" smtClean="0"/>
              <a:t>read </a:t>
            </a:r>
            <a:r>
              <a:rPr lang="en-US" sz="2700" dirty="0" smtClean="0"/>
              <a:t>(X[</a:t>
            </a:r>
            <a:r>
              <a:rPr lang="en-US" sz="2700" dirty="0" err="1" smtClean="0"/>
              <a:t>i</a:t>
            </a:r>
            <a:r>
              <a:rPr lang="en-US" sz="2700" dirty="0" smtClean="0"/>
              <a:t>]);</a:t>
            </a:r>
          </a:p>
          <a:p>
            <a:pPr fontAlgn="base"/>
            <a:r>
              <a:rPr lang="en-US" sz="2700" dirty="0" err="1" smtClean="0"/>
              <a:t>readln</a:t>
            </a:r>
            <a:r>
              <a:rPr lang="en-US" sz="2700" dirty="0" smtClean="0"/>
              <a:t>;</a:t>
            </a:r>
            <a:endParaRPr lang="en-US" sz="2700" dirty="0" smtClean="0"/>
          </a:p>
          <a:p>
            <a:pPr fontAlgn="base"/>
            <a:r>
              <a:rPr lang="en-US" sz="2700" b="1" dirty="0" smtClean="0"/>
              <a:t>end</a:t>
            </a:r>
            <a:r>
              <a:rPr lang="en-US" sz="2700" b="1" dirty="0" smtClean="0"/>
              <a:t>.</a:t>
            </a:r>
            <a:endParaRPr lang="en-US" sz="2700" b="1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5572140"/>
            <a:ext cx="89297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Вывод </a:t>
            </a:r>
            <a:r>
              <a:rPr lang="ru-RU" sz="2800" dirty="0" smtClean="0"/>
              <a:t>одномерного</a:t>
            </a:r>
            <a:r>
              <a:rPr lang="en-US" sz="2800" dirty="0" smtClean="0"/>
              <a:t> </a:t>
            </a:r>
            <a:r>
              <a:rPr lang="ru-RU" sz="2800" dirty="0" smtClean="0"/>
              <a:t>массива</a:t>
            </a:r>
            <a:r>
              <a:rPr lang="ru-RU" sz="2800" dirty="0" smtClean="0"/>
              <a:t> осуществляется аналогично.</a:t>
            </a:r>
            <a:endParaRPr lang="ru-RU" sz="2800" dirty="0" smtClean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86439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 smtClean="0">
                <a:solidFill>
                  <a:schemeClr val="tx2">
                    <a:lumMod val="50000"/>
                  </a:schemeClr>
                </a:solidFill>
              </a:rPr>
              <a:t>Объявление массива</a:t>
            </a:r>
            <a:endParaRPr lang="ru-RU" sz="34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857496"/>
            <a:ext cx="8715436" cy="9387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700" b="1" dirty="0" smtClean="0"/>
              <a:t>&lt;</a:t>
            </a:r>
            <a:r>
              <a:rPr lang="ru-RU" sz="2700" b="1" dirty="0" err="1" smtClean="0"/>
              <a:t>имя_массива</a:t>
            </a:r>
            <a:r>
              <a:rPr lang="ru-RU" sz="2700" b="1" dirty="0" smtClean="0"/>
              <a:t>&gt; : </a:t>
            </a:r>
            <a:r>
              <a:rPr lang="en-US" sz="2700" b="1" dirty="0" smtClean="0"/>
              <a:t>array </a:t>
            </a:r>
            <a:r>
              <a:rPr lang="en-US" sz="2700" b="1" dirty="0" smtClean="0"/>
              <a:t>[m..n</a:t>
            </a:r>
            <a:r>
              <a:rPr lang="ru-RU" sz="2700" b="1" dirty="0" smtClean="0"/>
              <a:t>] </a:t>
            </a:r>
            <a:r>
              <a:rPr lang="en-US" sz="2700" b="1" dirty="0" smtClean="0"/>
              <a:t>of &lt;</a:t>
            </a:r>
            <a:r>
              <a:rPr lang="ru-RU" sz="2700" b="1" dirty="0" err="1" smtClean="0"/>
              <a:t>тип_элементов</a:t>
            </a:r>
            <a:r>
              <a:rPr lang="ru-RU" sz="2700" b="1" dirty="0" smtClean="0"/>
              <a:t>&gt;;</a:t>
            </a:r>
          </a:p>
          <a:p>
            <a:pPr algn="ctr"/>
            <a:r>
              <a:rPr lang="ru-RU" sz="2800" dirty="0" smtClean="0"/>
              <a:t>Здесь</a:t>
            </a:r>
            <a:r>
              <a:rPr lang="ru-RU" sz="2800" dirty="0" smtClean="0"/>
              <a:t> </a:t>
            </a:r>
            <a:r>
              <a:rPr lang="ru-RU" sz="2800" b="1" dirty="0" err="1" smtClean="0"/>
              <a:t>m</a:t>
            </a:r>
            <a:r>
              <a:rPr lang="ru-RU" sz="2800" dirty="0" smtClean="0"/>
              <a:t> – номер первого элемента, а </a:t>
            </a:r>
            <a:r>
              <a:rPr lang="ru-RU" sz="2800" b="1" dirty="0" err="1" smtClean="0"/>
              <a:t>n</a:t>
            </a:r>
            <a:r>
              <a:rPr lang="ru-RU" sz="2800" dirty="0" smtClean="0"/>
              <a:t> – последнего.</a:t>
            </a:r>
            <a:endParaRPr lang="ru-RU" sz="27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1000108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Массивы, как и другие переменные, </a:t>
            </a:r>
            <a:r>
              <a:rPr lang="ru-RU" sz="2800" dirty="0" smtClean="0"/>
              <a:t>объявляются </a:t>
            </a:r>
            <a:r>
              <a:rPr lang="ru-RU" sz="2800" dirty="0" smtClean="0"/>
              <a:t>в разделе </a:t>
            </a:r>
            <a:r>
              <a:rPr lang="ru-RU" sz="2800" dirty="0" smtClean="0"/>
              <a:t>описаний </a:t>
            </a:r>
            <a:r>
              <a:rPr lang="ru-RU" sz="2800" b="1" dirty="0" err="1" smtClean="0">
                <a:solidFill>
                  <a:srgbClr val="FF0000"/>
                </a:solidFill>
              </a:rPr>
              <a:t>var</a:t>
            </a:r>
            <a:r>
              <a:rPr lang="ru-RU" sz="2800" dirty="0" smtClean="0"/>
              <a:t>. В </a:t>
            </a:r>
            <a:r>
              <a:rPr lang="ru-RU" sz="2800" dirty="0" smtClean="0"/>
              <a:t>языке Паскаль тип массива задается с использованием специального слова </a:t>
            </a:r>
            <a:r>
              <a:rPr lang="ru-RU" sz="2800" b="1" dirty="0" err="1" smtClean="0"/>
              <a:t>array</a:t>
            </a:r>
            <a:r>
              <a:rPr lang="ru-RU" sz="2800" dirty="0" smtClean="0"/>
              <a:t> </a:t>
            </a:r>
            <a:r>
              <a:rPr lang="ru-RU" sz="2800" dirty="0" smtClean="0"/>
              <a:t>, </a:t>
            </a:r>
            <a:r>
              <a:rPr lang="ru-RU" sz="2800" dirty="0" smtClean="0"/>
              <a:t>и его объявление в программе </a:t>
            </a:r>
            <a:r>
              <a:rPr lang="ru-RU" sz="2800" dirty="0" smtClean="0"/>
              <a:t>так:</a:t>
            </a:r>
            <a:endParaRPr lang="ru-RU" sz="2800" dirty="0" smtClean="0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cs typeface="Arial" pitchFamily="34" charset="0"/>
              </a:rPr>
              <a:t>Например: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5984" y="4000504"/>
            <a:ext cx="51435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 smtClean="0">
                <a:latin typeface="+mj-lt"/>
              </a:rPr>
              <a:t>Например:</a:t>
            </a:r>
          </a:p>
          <a:p>
            <a:pPr fontAlgn="base"/>
            <a:r>
              <a:rPr lang="en-US" sz="2800" dirty="0" smtClean="0">
                <a:latin typeface="+mj-lt"/>
              </a:rPr>
              <a:t>Program </a:t>
            </a:r>
            <a:r>
              <a:rPr lang="en-US" sz="2800" dirty="0" smtClean="0">
                <a:latin typeface="+mj-lt"/>
              </a:rPr>
              <a:t>Mass;</a:t>
            </a:r>
          </a:p>
          <a:p>
            <a:pPr fontAlgn="base"/>
            <a:r>
              <a:rPr lang="en-US" sz="2800" dirty="0" err="1" smtClean="0">
                <a:latin typeface="+mj-lt"/>
              </a:rPr>
              <a:t>Var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M </a:t>
            </a:r>
            <a:r>
              <a:rPr lang="en-US" sz="2800" dirty="0" smtClean="0">
                <a:latin typeface="+mj-lt"/>
              </a:rPr>
              <a:t>: array [1..5] of i</a:t>
            </a:r>
            <a:r>
              <a:rPr lang="en-US" sz="2800" dirty="0" smtClean="0">
                <a:latin typeface="+mj-lt"/>
              </a:rPr>
              <a:t>nteger;</a:t>
            </a:r>
            <a:endParaRPr lang="en-US" sz="2800" dirty="0" smtClean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5500702"/>
            <a:ext cx="8501122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700" b="1" dirty="0" smtClean="0"/>
              <a:t>Важно понимать, что это массив из 5 целых чисел имеет имя </a:t>
            </a:r>
            <a:r>
              <a:rPr lang="en-US" sz="2700" b="1" dirty="0" smtClean="0"/>
              <a:t>Mass</a:t>
            </a:r>
            <a:r>
              <a:rPr lang="ru-RU" sz="2700" b="1" dirty="0" smtClean="0"/>
              <a:t>. 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86439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 smtClean="0">
                <a:solidFill>
                  <a:schemeClr val="tx2">
                    <a:lumMod val="50000"/>
                  </a:schemeClr>
                </a:solidFill>
              </a:rPr>
              <a:t>Простая программа по работе с массивом</a:t>
            </a:r>
            <a:endParaRPr lang="ru-RU" sz="34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14546" y="2285992"/>
            <a:ext cx="692945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</a:rPr>
              <a:t>program</a:t>
            </a:r>
            <a:r>
              <a:rPr lang="pt-BR" sz="2800" dirty="0" smtClean="0"/>
              <a:t> array_primer;</a:t>
            </a:r>
            <a:br>
              <a:rPr lang="pt-BR" sz="2800" dirty="0" smtClean="0"/>
            </a:br>
            <a:r>
              <a:rPr lang="pt-BR" sz="2800" b="1" dirty="0" smtClean="0">
                <a:solidFill>
                  <a:srgbClr val="FF0000"/>
                </a:solidFill>
              </a:rPr>
              <a:t>var</a:t>
            </a:r>
            <a:r>
              <a:rPr lang="pt-BR" sz="2800" dirty="0" smtClean="0"/>
              <a:t> mas, A: array[1..10] of real;</a:t>
            </a:r>
            <a:br>
              <a:rPr lang="pt-BR" sz="2800" dirty="0" smtClean="0"/>
            </a:br>
            <a:r>
              <a:rPr lang="pt-BR" sz="2800" b="1" dirty="0" smtClean="0">
                <a:solidFill>
                  <a:srgbClr val="FF0000"/>
                </a:solidFill>
              </a:rPr>
              <a:t>begin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 smtClean="0"/>
              <a:t>mas[1</a:t>
            </a:r>
            <a:r>
              <a:rPr lang="pt-BR" sz="2800" dirty="0" smtClean="0"/>
              <a:t>]:=32;</a:t>
            </a:r>
            <a:br>
              <a:rPr lang="pt-BR" sz="2800" dirty="0" smtClean="0"/>
            </a:br>
            <a:r>
              <a:rPr lang="pt-BR" sz="2800" dirty="0" smtClean="0"/>
              <a:t>mas[5]:=13;</a:t>
            </a:r>
            <a:br>
              <a:rPr lang="pt-BR" sz="2800" dirty="0" smtClean="0"/>
            </a:br>
            <a:r>
              <a:rPr lang="pt-BR" sz="2800" dirty="0" smtClean="0"/>
              <a:t>mas[9]:=43;</a:t>
            </a:r>
            <a:br>
              <a:rPr lang="pt-BR" sz="2800" dirty="0" smtClean="0"/>
            </a:br>
            <a:r>
              <a:rPr lang="pt-BR" sz="2800" dirty="0" smtClean="0"/>
              <a:t>A[1]:=(mas[9]-mas[1])*mas[5];</a:t>
            </a:r>
            <a:br>
              <a:rPr lang="pt-BR" sz="2800" dirty="0" smtClean="0"/>
            </a:br>
            <a:r>
              <a:rPr lang="pt-BR" sz="2800" dirty="0" smtClean="0"/>
              <a:t>write(A[1</a:t>
            </a:r>
            <a:r>
              <a:rPr lang="pt-BR" sz="2800" dirty="0" smtClean="0"/>
              <a:t>]);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b="1" dirty="0" smtClean="0">
                <a:solidFill>
                  <a:srgbClr val="FF0000"/>
                </a:solidFill>
              </a:rPr>
              <a:t>end</a:t>
            </a:r>
            <a:r>
              <a:rPr lang="pt-BR" sz="2800" b="1" dirty="0" smtClean="0">
                <a:solidFill>
                  <a:srgbClr val="FF0000"/>
                </a:solidFill>
              </a:rPr>
              <a:t>.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cs typeface="Arial" pitchFamily="34" charset="0"/>
              </a:rPr>
              <a:t>Например: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000108"/>
            <a:ext cx="8501122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В каком-то смысле с массивами можно работать, как и с обычными </a:t>
            </a:r>
            <a:r>
              <a:rPr lang="ru-RU" sz="2800" dirty="0" smtClean="0"/>
              <a:t>переменными.</a:t>
            </a:r>
            <a:endParaRPr lang="ru-RU" sz="2800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977800"/>
            <a:ext cx="8501122" cy="230832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sz="2400" dirty="0" smtClean="0"/>
              <a:t>Информатика: учебник для 9 класса. Автор Семакин И. Г. и др.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400" dirty="0" smtClean="0"/>
              <a:t>Преподавание </a:t>
            </a:r>
            <a:r>
              <a:rPr lang="ru-RU" sz="2400" dirty="0" smtClean="0"/>
              <a:t>базового курса информатики в средней школе: методическое пособие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hlinkClick r:id="rId2"/>
              </a:rPr>
              <a:t>http</a:t>
            </a:r>
            <a:r>
              <a:rPr lang="en-US" sz="2400" dirty="0" smtClean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gimn6.ru/article.asp?id_text=139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hlinkClick r:id="rId3"/>
              </a:rPr>
              <a:t>http://</a:t>
            </a:r>
            <a:r>
              <a:rPr lang="en-US" sz="2400" dirty="0" smtClean="0">
                <a:hlinkClick r:id="rId3"/>
              </a:rPr>
              <a:t>kvodo.ru/pascal-one-dimensional-arrays.html</a:t>
            </a:r>
            <a:r>
              <a:rPr lang="ru-RU" sz="2400" dirty="0" smtClean="0"/>
              <a:t> </a:t>
            </a: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0" y="35716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Источники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596" y="3857628"/>
            <a:ext cx="8572560" cy="34163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endParaRPr lang="ru-RU" sz="2400" dirty="0" smtClean="0">
              <a:hlinkClick r:id="rId4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 smtClean="0">
                <a:hlinkClick r:id="rId5"/>
              </a:rPr>
              <a:t>http://tabachinska8691.ucoz.ru/Web.jpg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 smtClean="0">
                <a:hlinkClick r:id="rId5"/>
              </a:rPr>
              <a:t>http</a:t>
            </a:r>
            <a:r>
              <a:rPr lang="en-US" sz="2400" dirty="0" smtClean="0">
                <a:hlinkClick r:id="rId5"/>
              </a:rPr>
              <a:t>://</a:t>
            </a:r>
            <a:r>
              <a:rPr lang="en-US" sz="2400" dirty="0" smtClean="0">
                <a:hlinkClick r:id="rId5"/>
              </a:rPr>
              <a:t>static2.bigstockphoto.com/thumbs/1/4/5/large2/54154697.jpg</a:t>
            </a:r>
            <a:endParaRPr lang="ru-RU" sz="24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 smtClean="0">
                <a:hlinkClick r:id="rId6"/>
              </a:rPr>
              <a:t>http://</a:t>
            </a:r>
            <a:r>
              <a:rPr lang="en-US" sz="2400" dirty="0" smtClean="0">
                <a:hlinkClick r:id="rId6"/>
              </a:rPr>
              <a:t>img-fotki.yandex.ru/get/4812/47407354.294/0_8f5b3_50e74ff2_orig.png</a:t>
            </a:r>
            <a:endParaRPr lang="ru-RU" sz="2400" dirty="0" smtClean="0"/>
          </a:p>
          <a:p>
            <a:pPr marL="514350" indent="-514350" algn="just">
              <a:buFont typeface="+mj-lt"/>
              <a:buAutoNum type="arabicPeriod"/>
            </a:pPr>
            <a:endParaRPr lang="ru-RU" sz="2400" dirty="0" smtClean="0"/>
          </a:p>
          <a:p>
            <a:pPr marL="514350" indent="-514350" algn="just">
              <a:buFont typeface="+mj-lt"/>
              <a:buAutoNum type="arabicPeriod"/>
            </a:pPr>
            <a:endParaRPr lang="ru-RU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0" y="350043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Источники изображений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000108"/>
            <a:ext cx="8572560" cy="34163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endParaRPr lang="ru-RU" sz="2400" dirty="0" smtClean="0">
              <a:hlinkClick r:id="rId2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 smtClean="0">
                <a:hlinkClick r:id="rId3"/>
              </a:rPr>
              <a:t>http://tabachinska8691.ucoz.ru/Web.jpg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 smtClean="0">
                <a:hlinkClick r:id="rId3"/>
              </a:rPr>
              <a:t>http</a:t>
            </a:r>
            <a:r>
              <a:rPr lang="en-US" sz="2400" dirty="0" smtClean="0">
                <a:hlinkClick r:id="rId3"/>
              </a:rPr>
              <a:t>://</a:t>
            </a:r>
            <a:r>
              <a:rPr lang="en-US" sz="2400" dirty="0" smtClean="0">
                <a:hlinkClick r:id="rId3"/>
              </a:rPr>
              <a:t>static2.bigstockphoto.com/thumbs/1/4/5/large2/54154697.jpg</a:t>
            </a:r>
            <a:endParaRPr lang="ru-RU" sz="24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 smtClean="0">
                <a:hlinkClick r:id="rId4"/>
              </a:rPr>
              <a:t>http://</a:t>
            </a:r>
            <a:r>
              <a:rPr lang="en-US" sz="2400" dirty="0" smtClean="0">
                <a:hlinkClick r:id="rId4"/>
              </a:rPr>
              <a:t>img-fotki.yandex.ru/get/4812/47407354.294/0_8f5b3_50e74ff2_orig.png</a:t>
            </a:r>
            <a:endParaRPr lang="ru-RU" sz="2400" dirty="0" smtClean="0"/>
          </a:p>
          <a:p>
            <a:pPr marL="514350" indent="-514350" algn="just">
              <a:buFont typeface="+mj-lt"/>
              <a:buAutoNum type="arabicPeriod"/>
            </a:pPr>
            <a:endParaRPr lang="ru-RU" sz="2400" dirty="0" smtClean="0"/>
          </a:p>
          <a:p>
            <a:pPr marL="514350" indent="-514350" algn="just">
              <a:buFont typeface="+mj-lt"/>
              <a:buAutoNum type="arabicPeriod"/>
            </a:pP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0" y="35716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Источники изображений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1170</TotalTime>
  <Words>696</Words>
  <Application>Microsoft Office PowerPoint</Application>
  <PresentationFormat>Экран (4:3)</PresentationFormat>
  <Paragraphs>93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asus1</dc:creator>
  <cp:lastModifiedBy>Windows User</cp:lastModifiedBy>
  <cp:revision>59</cp:revision>
  <dcterms:created xsi:type="dcterms:W3CDTF">2014-12-18T13:14:14Z</dcterms:created>
  <dcterms:modified xsi:type="dcterms:W3CDTF">2016-04-24T07:19:43Z</dcterms:modified>
</cp:coreProperties>
</file>