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7" r:id="rId2"/>
    <p:sldId id="257" r:id="rId3"/>
    <p:sldId id="258" r:id="rId4"/>
    <p:sldId id="256" r:id="rId5"/>
    <p:sldId id="265" r:id="rId6"/>
    <p:sldId id="259" r:id="rId7"/>
    <p:sldId id="268" r:id="rId8"/>
    <p:sldId id="261" r:id="rId9"/>
    <p:sldId id="262" r:id="rId10"/>
    <p:sldId id="260" r:id="rId11"/>
    <p:sldId id="263" r:id="rId12"/>
    <p:sldId id="271" r:id="rId13"/>
    <p:sldId id="273" r:id="rId14"/>
    <p:sldId id="272" r:id="rId15"/>
    <p:sldId id="270" r:id="rId16"/>
    <p:sldId id="269" r:id="rId17"/>
    <p:sldId id="274" r:id="rId18"/>
    <p:sldId id="264" r:id="rId19"/>
    <p:sldId id="266" r:id="rId20"/>
    <p:sldId id="26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AA6CF-4E39-4934-B15C-A33C8AB8E0F7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31F98-EA7C-45E1-85B6-8A83830EF8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0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42B5-0E1C-48BE-98D6-2F8D8D5FFECB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20EAD-A2EF-4F48-93AE-398D9F49F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5.jpeg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.jpe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9.jpeg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0.jpe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7.jpeg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oleObject" Target="../embeddings/oleObject17.bin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3.emf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Слайд" r:id="rId3" imgW="4154309" imgH="3116443" progId="PowerPoint.Slide.8">
                  <p:embed/>
                </p:oleObj>
              </mc:Choice>
              <mc:Fallback>
                <p:oleObj name="Слайд" r:id="rId3" imgW="4154309" imgH="3116443" progId="PowerPoint.Slid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643042" y="428604"/>
            <a:ext cx="720090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Презентация для урока 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«</a:t>
            </a:r>
            <a:r>
              <a:rPr lang="ru-RU" sz="5400" b="1" dirty="0" smtClean="0"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Флора и фауна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Кольского края </a:t>
            </a:r>
            <a:b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в процентах»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3786190"/>
            <a:ext cx="72866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учитель математики </a:t>
            </a:r>
            <a:r>
              <a:rPr lang="ru-RU" sz="2400" b="1" dirty="0" err="1" smtClean="0">
                <a:solidFill>
                  <a:srgbClr val="7030A0"/>
                </a:solidFill>
              </a:rPr>
              <a:t>Кушнаревич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 Марина Васильевна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учитель биологии </a:t>
            </a:r>
            <a:r>
              <a:rPr lang="ru-RU" sz="2400" b="1" dirty="0" err="1" smtClean="0">
                <a:solidFill>
                  <a:srgbClr val="7030A0"/>
                </a:solidFill>
              </a:rPr>
              <a:t>Мачалкина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 Наталья Васильевна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МБОУ СОШ № 6 с углубленным изучением английского языка г. Апатиты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Слайд" r:id="rId3" imgW="4154309" imgH="3116443" progId="PowerPoint.Slide.8">
                  <p:embed/>
                </p:oleObj>
              </mc:Choice>
              <mc:Fallback>
                <p:oleObj name="Слайд" r:id="rId3" imgW="4154309" imgH="3116443" progId="PowerPoint.Slide.8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Рисунок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1500174"/>
            <a:ext cx="4522800" cy="472442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1571604" y="285728"/>
            <a:ext cx="71294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Чтобы узнать тему нашего урока, вы должны выполнить вычисления</a:t>
            </a:r>
          </a:p>
        </p:txBody>
      </p:sp>
      <p:sp>
        <p:nvSpPr>
          <p:cNvPr id="2054" name="TextBox 6"/>
          <p:cNvSpPr txBox="1">
            <a:spLocks noChangeArrowheads="1"/>
          </p:cNvSpPr>
          <p:nvPr/>
        </p:nvSpPr>
        <p:spPr bwMode="auto">
          <a:xfrm>
            <a:off x="5929322" y="1500174"/>
            <a:ext cx="295275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7030A0"/>
                </a:solidFill>
                <a:cs typeface="MoolBoran" pitchFamily="34" charset="0"/>
              </a:rPr>
              <a:t>|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-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8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|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∙ 0,2=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: 0,8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=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- 0,6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=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MoolBoran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∙ 5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=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MoolBoran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-1,5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=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MoolBoran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   : 1,1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=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MoolBoran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   ∙ 0,5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=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MoolBoran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+1,5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=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MoolBoran" pitchFamily="34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MoolBoran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29516" y="1494085"/>
            <a:ext cx="771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1,6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43834" y="200024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2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43834" y="2571744"/>
            <a:ext cx="771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1,4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58082" y="314324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7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00958" y="3714752"/>
            <a:ext cx="771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5,5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72396" y="421481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5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72396" y="4786322"/>
            <a:ext cx="771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2,5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72396" y="535782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4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4357694"/>
            <a:ext cx="2994017" cy="214313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1643042" y="357166"/>
            <a:ext cx="705643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Итак,  тема урока – «Проценты».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Это универсальная величина, которая появилась из практической необходимости измерения различных величин. </a:t>
            </a:r>
            <a:r>
              <a:rPr lang="ru-RU" sz="2800" b="1" dirty="0" smtClean="0">
                <a:solidFill>
                  <a:srgbClr val="7030A0"/>
                </a:solidFill>
              </a:rPr>
              <a:t>Она </a:t>
            </a:r>
            <a:r>
              <a:rPr lang="ru-RU" sz="2800" b="1" dirty="0">
                <a:solidFill>
                  <a:srgbClr val="7030A0"/>
                </a:solidFill>
              </a:rPr>
              <a:t>очень важна не только в курсе математики, но и в повседневной жизни.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Как вы думаете, где в повседневной жизни встречаются проценты?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Слайд" r:id="rId3" imgW="4154309" imgH="3116443" progId="PowerPoint.Slide.8">
                  <p:embed/>
                </p:oleObj>
              </mc:Choice>
              <mc:Fallback>
                <p:oleObj name="Слайд" r:id="rId3" imgW="4154309" imgH="3116443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643042" y="428604"/>
            <a:ext cx="720090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 smtClean="0"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Флора и фауна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b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Кольского края </a:t>
            </a:r>
            <a:b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в процентах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3714752"/>
            <a:ext cx="72866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«Математика представляет собой могущественный инструмент познания природы»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29322" y="5286388"/>
            <a:ext cx="2176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А. Д. </a:t>
            </a:r>
            <a:r>
              <a:rPr lang="ru-RU" sz="2000" b="1" dirty="0" smtClean="0">
                <a:solidFill>
                  <a:srgbClr val="7030A0"/>
                </a:solidFill>
              </a:rPr>
              <a:t>Александров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571604" y="500042"/>
            <a:ext cx="7200900" cy="88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Arial" pitchFamily="34" charset="0"/>
              </a:rPr>
              <a:t>Блиц-опрос</a:t>
            </a:r>
            <a:b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Arial" pitchFamily="34" charset="0"/>
              </a:rPr>
            </a:b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428728" y="1214423"/>
            <a:ext cx="741521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1. Процентом от любой величины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cs typeface="Arial" pitchFamily="34" charset="0"/>
              </a:rPr>
              <a:t>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 называется ... </a:t>
            </a:r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00166" y="2349501"/>
            <a:ext cx="7393009" cy="57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2. Сотая часть метра? 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00166" y="3071810"/>
            <a:ext cx="7393009" cy="57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3. Сотая часть центнера? 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00166" y="3857628"/>
            <a:ext cx="7393009" cy="57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4. Сотая часть рубля? 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00166" y="4572008"/>
            <a:ext cx="72723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5. Сформулировать правило перевода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 процентов в десятичную дробь.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/>
      <p:bldP spid="6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00166" y="214291"/>
            <a:ext cx="7345362" cy="19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6. Выразить проценты в виде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cs typeface="Arial" pitchFamily="34" charset="0"/>
              </a:rPr>
              <a:t>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десятичных дробей: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65%; 150%; 600%; 1,3%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3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00166" y="2071678"/>
            <a:ext cx="7393009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7. Сформулировать правило перевода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cs typeface="Arial" pitchFamily="34" charset="0"/>
              </a:rPr>
              <a:t>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 чисел в проценты .</a:t>
            </a:r>
          </a:p>
        </p:txBody>
      </p:sp>
      <p:sp>
        <p:nvSpPr>
          <p:cNvPr id="410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00166" y="3143248"/>
            <a:ext cx="742955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8. Выразить десятичные дроби или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cs typeface="Arial" pitchFamily="34" charset="0"/>
              </a:rPr>
              <a:t>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 натуральные числа в виде процентов: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0,75;    1;    1,2;    10.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5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500166" y="5000636"/>
            <a:ext cx="7429552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9. Как можно  быстрее найти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10%, 20%, 25%, 50%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от заданной величины?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00430" y="214290"/>
            <a:ext cx="34924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Практикум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04" y="1428736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1 группа - Фауна Севера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071678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2 группа - Флора Севера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4" y="2714620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3 группа - Фауна Севера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1604" y="3357562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4 группа - Флора Севера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00430" y="214290"/>
            <a:ext cx="4106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1 и 3 группы: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857884" y="1612273"/>
            <a:ext cx="2928958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1.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Сокол-сапсан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летит со скоростью 60 км/ч, что составляет 20 % от его скорости, которую он развивает при ловле добычи «в пике». Определите эту скорость.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www.biokids.umich.edu/files/6517/falcoperegrinus2_medium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1214422"/>
            <a:ext cx="3786214" cy="5072098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428728" y="4480804"/>
            <a:ext cx="7358114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2.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Массовое браконьерство стало причиной сокращения поголовья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северных оленей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на Кольском полуострове на 30% за последние пять лет. В 2008 году их было около 67 тысяч. Найдите количество оленей в 2013 году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www.netresim.net/data/media/1214/ren_geyigi_2.jpg"/>
          <p:cNvPicPr/>
          <p:nvPr/>
        </p:nvPicPr>
        <p:blipFill>
          <a:blip r:embed="rId5" cstate="print"/>
          <a:srcRect l="19934" t="11986" r="15947" b="17979"/>
          <a:stretch>
            <a:fillRect/>
          </a:stretch>
        </p:blipFill>
        <p:spPr bwMode="auto">
          <a:xfrm>
            <a:off x="2051720" y="265962"/>
            <a:ext cx="6257651" cy="4214842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00166" y="4643446"/>
            <a:ext cx="742955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3.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На Кольском полуострове есть животные – великаны и животные – лилипуты. Вес взрослого самца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бурого медведя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около 400 кг. Сколько грамм весит летучая мышь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«северный кожанок»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если её вес составляет 0,0025% от веса бурого медведя.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omop.su/images/69/Eptesicus_nilssoni.jpg"/>
          <p:cNvPicPr/>
          <p:nvPr/>
        </p:nvPicPr>
        <p:blipFill>
          <a:blip r:embed="rId5" cstate="print"/>
          <a:srcRect b="4921"/>
          <a:stretch>
            <a:fillRect/>
          </a:stretch>
        </p:blipFill>
        <p:spPr bwMode="auto">
          <a:xfrm>
            <a:off x="6143636" y="1714488"/>
            <a:ext cx="2643206" cy="2000264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Рисунок 4" descr="http://www.zgrad.net/images/umor/images/847cf6b5940a4662fa3c89797902e024.jpg"/>
          <p:cNvPicPr/>
          <p:nvPr/>
        </p:nvPicPr>
        <p:blipFill>
          <a:blip r:embed="rId6" cstate="print"/>
          <a:srcRect b="11665"/>
          <a:stretch>
            <a:fillRect/>
          </a:stretch>
        </p:blipFill>
        <p:spPr bwMode="auto">
          <a:xfrm>
            <a:off x="1500166" y="428604"/>
            <a:ext cx="4429156" cy="4143404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00166" y="3929066"/>
            <a:ext cx="73581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4. </a:t>
            </a:r>
            <a:r>
              <a:rPr lang="ru-RU" sz="2400" b="1" dirty="0" smtClean="0">
                <a:solidFill>
                  <a:srgbClr val="7030A0"/>
                </a:solidFill>
              </a:rPr>
              <a:t>Молоко </a:t>
            </a:r>
            <a:r>
              <a:rPr lang="ru-RU" sz="2400" b="1" i="1" dirty="0" smtClean="0">
                <a:solidFill>
                  <a:srgbClr val="C00000"/>
                </a:solidFill>
              </a:rPr>
              <a:t>лосихи</a:t>
            </a:r>
            <a:r>
              <a:rPr lang="ru-RU" sz="2400" b="1" dirty="0" smtClean="0">
                <a:solidFill>
                  <a:srgbClr val="7030A0"/>
                </a:solidFill>
              </a:rPr>
              <a:t> обладает целебными свойствами, по составу – это коровьи сливки, не скисает даже в жару. Среднесуточное количество молока – 500 г. По составу: 25% сухого вещества, 12% жиров (в 4 раза больше, чем у коровы), 14 % белков (в 5 раз выше коровьего). Определите количество сухого вещества, жиров и белков в лосином молоке (в граммах).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http://latimesblogs.latimes.com/.a/6a00d8341c630a53ef0134810d9e9a970c-600wi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142852"/>
            <a:ext cx="6215106" cy="3857652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00166" y="3714752"/>
            <a:ext cx="742952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5. </a:t>
            </a:r>
            <a:r>
              <a:rPr lang="ru-RU" sz="2300" b="1" dirty="0" smtClean="0">
                <a:solidFill>
                  <a:srgbClr val="7030A0"/>
                </a:solidFill>
              </a:rPr>
              <a:t>Ежегодно в мире собирается всего около 4000 кг чистого</a:t>
            </a:r>
            <a:r>
              <a:rPr lang="ru-RU" sz="2300" b="1" dirty="0" smtClean="0"/>
              <a:t> </a:t>
            </a:r>
            <a:r>
              <a:rPr lang="ru-RU" sz="2300" b="1" i="1" dirty="0" smtClean="0">
                <a:solidFill>
                  <a:srgbClr val="C00000"/>
                </a:solidFill>
              </a:rPr>
              <a:t>гагачьего пуха</a:t>
            </a:r>
            <a:r>
              <a:rPr lang="ru-RU" sz="2300" b="1" i="1" dirty="0" smtClean="0">
                <a:solidFill>
                  <a:srgbClr val="7030A0"/>
                </a:solidFill>
              </a:rPr>
              <a:t>.</a:t>
            </a:r>
            <a:r>
              <a:rPr lang="ru-RU" sz="2300" b="1" dirty="0" smtClean="0">
                <a:solidFill>
                  <a:srgbClr val="7030A0"/>
                </a:solidFill>
              </a:rPr>
              <a:t> В России – 1,25% от этого количества. С одного гнезда получают только 20 грамм пуха в год. В производстве пуховиков используется 50% всего добытого гагачьего пуха. Какое максимальное количество пуховиков можно изготовить из российского гагачьего пуха, если на один  идет 400 грамм пуха и сколько он будет стоить, если 1 грамм стоит 150 рублей.</a:t>
            </a:r>
            <a:endParaRPr lang="ru-RU" sz="23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http://content.foto.mail.ru/mail/kom54/196/i-20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214290"/>
            <a:ext cx="4888718" cy="3500462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00430" y="214290"/>
            <a:ext cx="4106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2 и 4 группы: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500166" y="4614786"/>
            <a:ext cx="735811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1. Кассиопея четырехгранная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растение, отдельные особи которого могут дожить до 300 лет, Найдите продолжительность жизни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калипсо луковичного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срок жизни  которого составляет всего 10 % от срока жизни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кассиопеи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www.plantarium.ru/dat/plants/1/176/35176_90ef6e5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1071546"/>
            <a:ext cx="4357718" cy="3571900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Рисунок 5" descr="http://www.alexandra-goryashko.net/kandalaksha/foto_gallery/photo_plants/kalipso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1071546"/>
            <a:ext cx="2643206" cy="3500462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5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571604" y="4714884"/>
            <a:ext cx="72866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2.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Можжевеловый лес за сутки выделяет 30 кг фитонцидов с 1 га, сосновый до 20 %, а лиственный – только 6 %  от можжевелового. Определите массу фитонцидов, выделяемые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сосновым и лиственным лесом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за сутки.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ako.ru/image/foto/RK_Fl_5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57166"/>
            <a:ext cx="3286148" cy="4286280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Рисунок 4" descr="http://pasvik.org.ru/photo/gallery1/images/pineforest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42" y="357166"/>
            <a:ext cx="3429024" cy="4286280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428728" y="4714884"/>
            <a:ext cx="73581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3. Грибы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содержат  4%  белков, 3% углеводов и 1,3% жира, остальное - вода. Определите количество белков, углеводов, жиров и воды в 100 граммах грибов.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img1.liveinternet.ru/images/foto/1/1012723/f_156059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1000108"/>
            <a:ext cx="4000528" cy="3429024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Рисунок 4" descr="http://ua.golos.ua/images/articles/main/2013-06/f_1739462442137088419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1000108"/>
            <a:ext cx="3214710" cy="3357586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572000" y="428604"/>
            <a:ext cx="428628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4.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Сосняки Мурманской области образованы северной формой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сосны обыкновенной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которую иногда выделяют в особый вид –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сосну Фриза, или лапландскую.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По сравнению со среднерусской сосной она имеет относительно короткие иглы, но их в 2-2,5 раза больше. Жизнь хвои  южных сосен 3 года. Определите продолжительность жизни хвои северной сосны, если она составляет 200% от южной.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www.murman.ru/flora/pictures/p20013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642918"/>
            <a:ext cx="3214710" cy="5286412"/>
          </a:xfrm>
          <a:prstGeom prst="round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3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571604" y="4214818"/>
            <a:ext cx="7429552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5. </a:t>
            </a: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В Мурманской области насчитывается 300 видов грибов. Из них в список грибов Красной книги Мурманской области включены: </a:t>
            </a: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подосиновик белый, </a:t>
            </a:r>
            <a:r>
              <a:rPr kumimoji="0" lang="ru-RU" sz="2200" b="1" i="0" u="none" strike="noStrike" cap="none" normalizeH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паутинник</a:t>
            </a: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фиолетовый, </a:t>
            </a:r>
            <a:r>
              <a:rPr kumimoji="0" lang="ru-RU" sz="2200" b="1" i="0" u="none" strike="noStrike" cap="none" normalizeH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лаковица</a:t>
            </a: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фиолетовая, рогатик пестиковый, рогатик усечённый, ежевик коралловидный, лисичка настоящая. </a:t>
            </a: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Определите  количество грибов из Красной книги в процентах.</a:t>
            </a:r>
            <a:endParaRPr kumimoji="0" lang="ru-RU" sz="2200" b="1" i="0" u="none" strike="noStrike" cap="none" normalizeH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214290"/>
            <a:ext cx="1857388" cy="2214578"/>
          </a:xfrm>
          <a:prstGeom prst="ellipse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Рисунок 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214290"/>
            <a:ext cx="1785950" cy="221457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Рисунок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6380" y="214290"/>
            <a:ext cx="1714512" cy="214407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Рисунок 7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768" y="214290"/>
            <a:ext cx="1785950" cy="214314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5984" y="2285992"/>
            <a:ext cx="1928826" cy="207170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Рисунок 9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6248" y="2214554"/>
            <a:ext cx="1928826" cy="212312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Рисунок 10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6512" y="2143116"/>
            <a:ext cx="1857388" cy="214314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619250" y="1484313"/>
            <a:ext cx="72009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•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Что нового узнали на уроке?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•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Что полезного извлекли из урока?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•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Достаточно ли знаний было, чтобы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  решить эти задачи?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•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Какие из задач оказались наиболее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  трудными?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•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Какие пробелы в знаниях выявились на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  уроке?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•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Какие проблемы породил этот урок?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619250" y="260350"/>
            <a:ext cx="72009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914400" marR="0" lvl="0" indent="-9144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Рефлексия: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643042" y="1857364"/>
            <a:ext cx="7200900" cy="265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Проценты еще не раз встретятся на вашем пути, еще не раз заставят вас “поломать” голову, удивят красивыми решениями, помогут в изучении новых предметов (химия, физика и др.)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619250" y="260350"/>
            <a:ext cx="72009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914400" marR="0" lvl="0" indent="-9144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Итоги урока: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619250" y="260350"/>
            <a:ext cx="72009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smtClean="0">
                <a:ln>
                  <a:noFill/>
                </a:ln>
                <a:solidFill>
                  <a:srgbClr val="B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Домашнее задание:</a:t>
            </a: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619250" y="1628775"/>
            <a:ext cx="7200900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§ 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21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 № 627,  № 637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или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7030A0"/>
                </a:solidFill>
              </a:rPr>
              <a:t>с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оставить задачу о своих комнатных растениях, используя проценты.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882</Words>
  <Application>Microsoft Office PowerPoint</Application>
  <PresentationFormat>Экран (4:3)</PresentationFormat>
  <Paragraphs>82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Слайд</vt:lpstr>
      <vt:lpstr>Презентация для урока «Флора и фауна Кольского края  в процентах»</vt:lpstr>
      <vt:lpstr>Презентация PowerPoint</vt:lpstr>
      <vt:lpstr>Презентация PowerPoint</vt:lpstr>
      <vt:lpstr>Флора и фауна  Кольского края  в процентах</vt:lpstr>
      <vt:lpstr>Блиц-опрос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Рефлексия:</vt:lpstr>
      <vt:lpstr>Итоги урока:</vt:lpstr>
      <vt:lpstr>Домашнее задание: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teacher</cp:lastModifiedBy>
  <cp:revision>20</cp:revision>
  <dcterms:created xsi:type="dcterms:W3CDTF">2014-01-19T12:31:12Z</dcterms:created>
  <dcterms:modified xsi:type="dcterms:W3CDTF">2014-12-18T05:27:35Z</dcterms:modified>
</cp:coreProperties>
</file>