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D342B0E-3BD5-4622-A4A5-8D7812DF2C38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09331E0-CEEA-4402-BAA1-1C26DAFED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980728"/>
            <a:ext cx="8496944" cy="4037834"/>
          </a:xfrm>
        </p:spPr>
        <p:txBody>
          <a:bodyPr vert="horz" anchor="t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cap="none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Приложение к уроку</a:t>
            </a:r>
            <a:r>
              <a:rPr lang="ru-RU" sz="3600" cap="none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/>
            </a:r>
            <a:br>
              <a:rPr lang="ru-RU" sz="3600" cap="none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ru-RU" sz="3600" cap="none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/>
            </a:r>
            <a:br>
              <a:rPr lang="ru-RU" sz="3600" cap="none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ru-RU" sz="3600" cap="none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«Площадь </a:t>
            </a:r>
            <a:r>
              <a:rPr lang="ru-RU" sz="3600" cap="none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криволинейной </a:t>
            </a:r>
            <a:r>
              <a:rPr lang="ru-RU" sz="3600" cap="none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трапеции»</a:t>
            </a:r>
            <a:endParaRPr lang="ru-RU" sz="3600" cap="none" dirty="0" smtClean="0">
              <a:ln>
                <a:solidFill>
                  <a:srgbClr val="002060"/>
                </a:solidFill>
              </a:ln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vert="horz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Алгебра и начала анализа 11 класс Учитель </a:t>
            </a:r>
            <a:r>
              <a:rPr lang="ru-RU" sz="240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Шкурихина</a:t>
            </a: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Валентина Григорьевна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 vert="horz" anchor="b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cap="none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Вычислить площадь криволинейной трапеции</a:t>
            </a:r>
            <a:endParaRPr lang="ru-RU" sz="3600" b="1" cap="none" spc="50" dirty="0" smtClean="0">
              <a:ln w="11430"/>
              <a:solidFill>
                <a:schemeClr val="accent3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4" name="Содержимое 3"/>
          <p:cNvGrpSpPr>
            <a:grpSpLocks noGrp="1"/>
          </p:cNvGrpSpPr>
          <p:nvPr/>
        </p:nvGrpSpPr>
        <p:grpSpPr>
          <a:xfrm>
            <a:off x="467544" y="1844824"/>
            <a:ext cx="7467600" cy="4585593"/>
            <a:chOff x="1827213" y="2845391"/>
            <a:chExt cx="5716587" cy="3598272"/>
          </a:xfrm>
        </p:grpSpPr>
        <p:sp>
          <p:nvSpPr>
            <p:cNvPr id="19" name="Freeform 37" descr="Широкий диагональный 2"/>
            <p:cNvSpPr>
              <a:spLocks/>
            </p:cNvSpPr>
            <p:nvPr/>
          </p:nvSpPr>
          <p:spPr bwMode="auto">
            <a:xfrm>
              <a:off x="3782863" y="3749455"/>
              <a:ext cx="1855788" cy="1755775"/>
            </a:xfrm>
            <a:custGeom>
              <a:avLst/>
              <a:gdLst/>
              <a:ahLst/>
              <a:cxnLst>
                <a:cxn ang="0">
                  <a:pos x="1167" y="0"/>
                </a:cxn>
                <a:cxn ang="0">
                  <a:pos x="1125" y="54"/>
                </a:cxn>
                <a:cxn ang="0">
                  <a:pos x="1104" y="81"/>
                </a:cxn>
                <a:cxn ang="0">
                  <a:pos x="1044" y="135"/>
                </a:cxn>
                <a:cxn ang="0">
                  <a:pos x="981" y="180"/>
                </a:cxn>
                <a:cxn ang="0">
                  <a:pos x="960" y="213"/>
                </a:cxn>
                <a:cxn ang="0">
                  <a:pos x="936" y="237"/>
                </a:cxn>
                <a:cxn ang="0">
                  <a:pos x="900" y="255"/>
                </a:cxn>
                <a:cxn ang="0">
                  <a:pos x="792" y="279"/>
                </a:cxn>
                <a:cxn ang="0">
                  <a:pos x="831" y="288"/>
                </a:cxn>
                <a:cxn ang="0">
                  <a:pos x="804" y="279"/>
                </a:cxn>
                <a:cxn ang="0">
                  <a:pos x="753" y="294"/>
                </a:cxn>
                <a:cxn ang="0">
                  <a:pos x="480" y="282"/>
                </a:cxn>
                <a:cxn ang="0">
                  <a:pos x="318" y="246"/>
                </a:cxn>
                <a:cxn ang="0">
                  <a:pos x="228" y="234"/>
                </a:cxn>
                <a:cxn ang="0">
                  <a:pos x="192" y="222"/>
                </a:cxn>
                <a:cxn ang="0">
                  <a:pos x="108" y="210"/>
                </a:cxn>
                <a:cxn ang="0">
                  <a:pos x="15" y="183"/>
                </a:cxn>
                <a:cxn ang="0">
                  <a:pos x="0" y="180"/>
                </a:cxn>
                <a:cxn ang="0">
                  <a:pos x="7" y="1106"/>
                </a:cxn>
                <a:cxn ang="0">
                  <a:pos x="1169" y="1106"/>
                </a:cxn>
                <a:cxn ang="0">
                  <a:pos x="1167" y="0"/>
                </a:cxn>
              </a:cxnLst>
              <a:rect l="0" t="0" r="r" b="b"/>
              <a:pathLst>
                <a:path w="1169" h="1106">
                  <a:moveTo>
                    <a:pt x="1167" y="0"/>
                  </a:moveTo>
                  <a:cubicBezTo>
                    <a:pt x="1162" y="20"/>
                    <a:pt x="1140" y="39"/>
                    <a:pt x="1125" y="54"/>
                  </a:cubicBezTo>
                  <a:cubicBezTo>
                    <a:pt x="1116" y="63"/>
                    <a:pt x="1116" y="73"/>
                    <a:pt x="1104" y="81"/>
                  </a:cubicBezTo>
                  <a:cubicBezTo>
                    <a:pt x="1089" y="104"/>
                    <a:pt x="1063" y="116"/>
                    <a:pt x="1044" y="135"/>
                  </a:cubicBezTo>
                  <a:cubicBezTo>
                    <a:pt x="1030" y="178"/>
                    <a:pt x="1025" y="169"/>
                    <a:pt x="981" y="180"/>
                  </a:cubicBezTo>
                  <a:cubicBezTo>
                    <a:pt x="971" y="196"/>
                    <a:pt x="980" y="208"/>
                    <a:pt x="960" y="213"/>
                  </a:cubicBezTo>
                  <a:cubicBezTo>
                    <a:pt x="951" y="222"/>
                    <a:pt x="946" y="230"/>
                    <a:pt x="936" y="237"/>
                  </a:cubicBezTo>
                  <a:cubicBezTo>
                    <a:pt x="927" y="250"/>
                    <a:pt x="914" y="251"/>
                    <a:pt x="900" y="255"/>
                  </a:cubicBezTo>
                  <a:cubicBezTo>
                    <a:pt x="879" y="286"/>
                    <a:pt x="820" y="278"/>
                    <a:pt x="792" y="279"/>
                  </a:cubicBezTo>
                  <a:cubicBezTo>
                    <a:pt x="776" y="303"/>
                    <a:pt x="821" y="289"/>
                    <a:pt x="831" y="288"/>
                  </a:cubicBezTo>
                  <a:cubicBezTo>
                    <a:pt x="870" y="278"/>
                    <a:pt x="880" y="275"/>
                    <a:pt x="804" y="279"/>
                  </a:cubicBezTo>
                  <a:cubicBezTo>
                    <a:pt x="792" y="298"/>
                    <a:pt x="777" y="292"/>
                    <a:pt x="753" y="294"/>
                  </a:cubicBezTo>
                  <a:cubicBezTo>
                    <a:pt x="588" y="292"/>
                    <a:pt x="584" y="292"/>
                    <a:pt x="480" y="282"/>
                  </a:cubicBezTo>
                  <a:cubicBezTo>
                    <a:pt x="424" y="269"/>
                    <a:pt x="375" y="249"/>
                    <a:pt x="318" y="246"/>
                  </a:cubicBezTo>
                  <a:cubicBezTo>
                    <a:pt x="279" y="233"/>
                    <a:pt x="285" y="237"/>
                    <a:pt x="228" y="234"/>
                  </a:cubicBezTo>
                  <a:cubicBezTo>
                    <a:pt x="214" y="231"/>
                    <a:pt x="206" y="225"/>
                    <a:pt x="192" y="222"/>
                  </a:cubicBezTo>
                  <a:cubicBezTo>
                    <a:pt x="161" y="207"/>
                    <a:pt x="155" y="212"/>
                    <a:pt x="108" y="210"/>
                  </a:cubicBezTo>
                  <a:cubicBezTo>
                    <a:pt x="75" y="199"/>
                    <a:pt x="50" y="187"/>
                    <a:pt x="15" y="183"/>
                  </a:cubicBezTo>
                  <a:cubicBezTo>
                    <a:pt x="4" y="179"/>
                    <a:pt x="9" y="180"/>
                    <a:pt x="0" y="180"/>
                  </a:cubicBezTo>
                  <a:lnTo>
                    <a:pt x="7" y="1106"/>
                  </a:lnTo>
                  <a:lnTo>
                    <a:pt x="1169" y="1106"/>
                  </a:lnTo>
                  <a:lnTo>
                    <a:pt x="1167" y="0"/>
                  </a:lnTo>
                  <a:close/>
                </a:path>
              </a:pathLst>
            </a:custGeom>
            <a:pattFill prst="wdUpDiag">
              <a:fgClr>
                <a:srgbClr val="FFFF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r>
                <a:rPr lang="uk-UA" dirty="0" smtClean="0"/>
                <a:t>               </a:t>
              </a:r>
              <a:endParaRPr lang="ru-RU" dirty="0"/>
            </a:p>
          </p:txBody>
        </p:sp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1827213" y="5499100"/>
              <a:ext cx="52657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6867525" y="5454650"/>
              <a:ext cx="676275" cy="36671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i="1">
                  <a:solidFill>
                    <a:srgbClr val="990000"/>
                  </a:solidFill>
                  <a:latin typeface="Times New Roman" pitchFamily="18" charset="0"/>
                </a:rPr>
                <a:t>x</a:t>
              </a:r>
              <a:endParaRPr lang="ru-RU" b="1" i="1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3311525" y="2889250"/>
              <a:ext cx="0" cy="35544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2951163" y="2889250"/>
              <a:ext cx="4953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i="1">
                  <a:solidFill>
                    <a:srgbClr val="990000"/>
                  </a:solidFill>
                  <a:latin typeface="Times New Roman" pitchFamily="18" charset="0"/>
                </a:rPr>
                <a:t>y</a:t>
              </a:r>
              <a:endParaRPr lang="ru-RU" b="1" i="1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951163" y="5543550"/>
              <a:ext cx="63023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i="1">
                  <a:solidFill>
                    <a:srgbClr val="990000"/>
                  </a:solidFill>
                  <a:latin typeface="Times New Roman" pitchFamily="18" charset="0"/>
                </a:rPr>
                <a:t>O</a:t>
              </a:r>
              <a:endParaRPr lang="ru-RU" b="1" i="1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5607050" y="5454650"/>
              <a:ext cx="90488" cy="904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3762375" y="5454650"/>
              <a:ext cx="90488" cy="904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3671888" y="5499100"/>
              <a:ext cx="404812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i="1">
                  <a:solidFill>
                    <a:srgbClr val="0000FF"/>
                  </a:solidFill>
                  <a:latin typeface="Times New Roman" pitchFamily="18" charset="0"/>
                </a:rPr>
                <a:t>a</a:t>
              </a:r>
              <a:endParaRPr lang="ru-RU" b="1" i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5472113" y="5499100"/>
              <a:ext cx="67468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i="1">
                  <a:solidFill>
                    <a:srgbClr val="0000FF"/>
                  </a:solidFill>
                  <a:latin typeface="Times New Roman" pitchFamily="18" charset="0"/>
                </a:rPr>
                <a:t>b</a:t>
              </a:r>
              <a:endParaRPr lang="ru-RU" b="1" i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6788325" y="2845391"/>
              <a:ext cx="674688" cy="289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i="1" dirty="0" smtClean="0">
                  <a:latin typeface="Times New Roman" pitchFamily="18" charset="0"/>
                </a:rPr>
                <a:t>y = f(x)</a:t>
              </a:r>
              <a:endParaRPr lang="ru-RU" b="1" i="1" dirty="0">
                <a:latin typeface="Times New Roman" pitchFamily="18" charset="0"/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2185988" y="3076575"/>
              <a:ext cx="4951412" cy="1296988"/>
            </a:xfrm>
            <a:custGeom>
              <a:avLst/>
              <a:gdLst/>
              <a:ahLst/>
              <a:cxnLst>
                <a:cxn ang="0">
                  <a:pos x="0" y="817"/>
                </a:cxn>
                <a:cxn ang="0">
                  <a:pos x="851" y="591"/>
                </a:cxn>
                <a:cxn ang="0">
                  <a:pos x="1843" y="704"/>
                </a:cxn>
                <a:cxn ang="0">
                  <a:pos x="2495" y="109"/>
                </a:cxn>
                <a:cxn ang="0">
                  <a:pos x="3119" y="52"/>
                </a:cxn>
              </a:cxnLst>
              <a:rect l="0" t="0" r="r" b="b"/>
              <a:pathLst>
                <a:path w="3119" h="817">
                  <a:moveTo>
                    <a:pt x="0" y="817"/>
                  </a:moveTo>
                  <a:cubicBezTo>
                    <a:pt x="272" y="713"/>
                    <a:pt x="544" y="610"/>
                    <a:pt x="851" y="591"/>
                  </a:cubicBezTo>
                  <a:cubicBezTo>
                    <a:pt x="1158" y="572"/>
                    <a:pt x="1569" y="784"/>
                    <a:pt x="1843" y="704"/>
                  </a:cubicBezTo>
                  <a:cubicBezTo>
                    <a:pt x="2117" y="624"/>
                    <a:pt x="2282" y="218"/>
                    <a:pt x="2495" y="109"/>
                  </a:cubicBezTo>
                  <a:cubicBezTo>
                    <a:pt x="2708" y="0"/>
                    <a:pt x="3010" y="62"/>
                    <a:pt x="3119" y="52"/>
                  </a:cubicBezTo>
                </a:path>
              </a:pathLst>
            </a:custGeom>
            <a:noFill/>
            <a:ln w="38100" cmpd="sng">
              <a:solidFill>
                <a:srgbClr val="00206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r>
                <a:rPr lang="uk-UA" dirty="0" smtClean="0"/>
                <a:t>         </a:t>
              </a:r>
              <a:endParaRPr lang="ru-RU" dirty="0"/>
            </a:p>
          </p:txBody>
        </p:sp>
        <p:sp>
          <p:nvSpPr>
            <p:cNvPr id="17" name="Line 23" descr="Широкий диагональный 2"/>
            <p:cNvSpPr>
              <a:spLocks noChangeShapeType="1"/>
            </p:cNvSpPr>
            <p:nvPr/>
          </p:nvSpPr>
          <p:spPr bwMode="auto">
            <a:xfrm>
              <a:off x="3806825" y="4014788"/>
              <a:ext cx="0" cy="148431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24" descr="Широкий диагональный 2"/>
            <p:cNvSpPr>
              <a:spLocks noChangeShapeType="1"/>
            </p:cNvSpPr>
            <p:nvPr/>
          </p:nvSpPr>
          <p:spPr bwMode="auto">
            <a:xfrm flipV="1">
              <a:off x="5651500" y="3743325"/>
              <a:ext cx="0" cy="1755775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Line 21" descr="Широкий диагональный 2"/>
            <p:cNvSpPr>
              <a:spLocks noChangeShapeType="1"/>
            </p:cNvSpPr>
            <p:nvPr/>
          </p:nvSpPr>
          <p:spPr bwMode="auto">
            <a:xfrm>
              <a:off x="3851275" y="5499100"/>
              <a:ext cx="1800225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" name="Picture 2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8737" y="1556793"/>
            <a:ext cx="6561053" cy="439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1173" y="548680"/>
            <a:ext cx="7604045" cy="576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9662" y="1941512"/>
            <a:ext cx="61626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5" y="620688"/>
            <a:ext cx="8003689" cy="648072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3006" b="1235"/>
          <a:stretch>
            <a:fillRect/>
          </a:stretch>
        </p:blipFill>
        <p:spPr bwMode="auto">
          <a:xfrm>
            <a:off x="4572000" y="2708920"/>
            <a:ext cx="936104" cy="44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69745"/>
            <a:ext cx="7571184" cy="5334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76672"/>
            <a:ext cx="8022386" cy="692696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783" b="12094"/>
          <a:stretch>
            <a:fillRect/>
          </a:stretch>
        </p:blipFill>
        <p:spPr bwMode="auto">
          <a:xfrm>
            <a:off x="5724128" y="3212976"/>
            <a:ext cx="864096" cy="360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908720"/>
            <a:ext cx="1933575" cy="2305050"/>
          </a:xfrm>
          <a:prstGeom prst="rect">
            <a:avLst/>
          </a:prstGeom>
          <a:noFill/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3356992"/>
            <a:ext cx="2705100" cy="2733675"/>
          </a:xfrm>
          <a:prstGeom prst="rect">
            <a:avLst/>
          </a:prstGeom>
          <a:noFill/>
        </p:spPr>
      </p:pic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836712"/>
            <a:ext cx="1285875" cy="2314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5231" y="854174"/>
            <a:ext cx="6245121" cy="5239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1988840"/>
            <a:ext cx="1047750" cy="49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7112070" cy="48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2852936"/>
            <a:ext cx="1276350" cy="47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196752"/>
            <a:ext cx="5674568" cy="5308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2708920"/>
            <a:ext cx="1047750" cy="49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2100" y="933450"/>
            <a:ext cx="60198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2492896"/>
            <a:ext cx="1047750" cy="47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337</TotalTime>
  <Words>28</Words>
  <Application>Microsoft Office PowerPoint</Application>
  <PresentationFormat>Экран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Приложение к уроку  «Площадь криволинейной трапеции»</vt:lpstr>
      <vt:lpstr>Вычислить площадь криволинейной трапеции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Deemer</cp:lastModifiedBy>
  <cp:revision>28</cp:revision>
  <dcterms:created xsi:type="dcterms:W3CDTF">2011-01-23T14:12:45Z</dcterms:created>
  <dcterms:modified xsi:type="dcterms:W3CDTF">2015-11-11T21:53:06Z</dcterms:modified>
</cp:coreProperties>
</file>