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FF00"/>
    <a:srgbClr val="2EEEE9"/>
    <a:srgbClr val="FF9999"/>
    <a:srgbClr val="FF3300"/>
    <a:srgbClr val="FF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658B8-D427-4111-8A7B-06E9FA44C25E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96B16-03D7-4E89-8965-13D5BA4F52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580798"/>
      </p:ext>
    </p:extLst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A004F-7A76-46F3-8B04-A4F91A35F6D2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BA590-B78D-44EC-8DAA-DE7CDD4B8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465645"/>
      </p:ext>
    </p:extLst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4A954-E75F-486F-9B75-9E67FCEAF4D2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1E9DA-7524-42A9-9B23-4348409A3E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087921"/>
      </p:ext>
    </p:extLst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4F11C-DBC8-445C-A212-E3BC2AE2F0F1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E9FDD-0A1B-4864-83F0-7A62855AD5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626552"/>
      </p:ext>
    </p:extLst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FFBD2-9838-442C-9E53-C11C6F979854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326C8-1673-432B-BE8C-13B19A17C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54312"/>
      </p:ext>
    </p:extLst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6A7-4E4F-460D-9B6B-1BDB1C0628E7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FEF52-68E8-4B10-9D0B-5440FC0B6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566090"/>
      </p:ext>
    </p:extLst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305D6-5754-4530-9592-A98A03E7C52E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9E4E5-F3C0-4D57-8CFF-8E6D31F66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977555"/>
      </p:ext>
    </p:extLst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473CD-EE46-4A9F-8ECF-59EF8E172621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DD9E3-BF0E-4DAF-B962-69D6B6BD03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917144"/>
      </p:ext>
    </p:extLst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5DB71-25A5-4471-A4F4-A3824CE4FE24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880B3-4434-4394-BBAB-D63B3CEC5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69192"/>
      </p:ext>
    </p:extLst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664A1-003C-4AA4-AA91-4FB525C2AD3E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8B61F-A85B-43EE-A2E4-0750839E3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53326"/>
      </p:ext>
    </p:extLst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61403-D92F-4309-A625-D85D2A27EBB5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64E18-34F9-4CA7-A8E2-2A0FF41C3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860073"/>
      </p:ext>
    </p:extLst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A11A72-D163-4C46-88DB-2F419C4B2E48}" type="datetimeFigureOut">
              <a:rPr lang="ru-RU"/>
              <a:pPr>
                <a:defRPr/>
              </a:pPr>
              <a:t>03.04.2016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2D29F0-AFDE-4CE5-85C6-0753359C16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3810000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2757488"/>
            <a:ext cx="4978400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15888"/>
            <a:ext cx="4973637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950" y="4941888"/>
            <a:ext cx="38100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u="sng" dirty="0">
                <a:solidFill>
                  <a:schemeClr val="bg1"/>
                </a:solidFill>
                <a:uFill>
                  <a:solidFill>
                    <a:srgbClr val="FFFF00"/>
                  </a:solidFill>
                </a:uFill>
                <a:latin typeface="Comic Sans MS" pitchFamily="66" charset="0"/>
                <a:cs typeface="Times New Roman" pitchFamily="18" charset="0"/>
              </a:rPr>
              <a:t>Этническая и языковая мозаика мира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88913"/>
            <a:ext cx="5040312" cy="62166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1. </a:t>
            </a:r>
            <a:r>
              <a:rPr lang="ru-RU" sz="2800" u="sng" dirty="0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Человечество принято делить на три основные расы: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европеоидную (страны Европы, Америки, Юго-Западной Азии, Северной Африки);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монголоидную (страны Центральной и Восточной Азии, Америки);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негроидную (большинство стран Африки).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Выделяют также австралоидную расу, представители которой расселены на юго-востоке Азии, в Океании и Австралии.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835025"/>
            <a:ext cx="1339850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2760663"/>
            <a:ext cx="11430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3933825"/>
            <a:ext cx="1139825" cy="152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250825" y="188913"/>
            <a:ext cx="84978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30% населения мира относится к промежуточным расовым группам (эфиопы, малагасийцы, полинезийцы и др.). Смешение рас привело к образованию особых групп метисов, мулатов и самбо в Америке.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5" y="2060848"/>
            <a:ext cx="4099587" cy="34858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380" y="1484784"/>
            <a:ext cx="3337553" cy="2503165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65" y="4077072"/>
            <a:ext cx="4092299" cy="2500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90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107950" y="188913"/>
            <a:ext cx="87852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>
                <a:solidFill>
                  <a:srgbClr val="00CCFF"/>
                </a:solidFill>
                <a:latin typeface="Georgia" pitchFamily="18" charset="0"/>
              </a:rPr>
              <a:t>2. Этнический состав населения - это результат длительного исторического процесса смешения и переселения представителей разных рас и этносов.</a:t>
            </a:r>
          </a:p>
          <a:p>
            <a:endParaRPr lang="ru-RU">
              <a:solidFill>
                <a:srgbClr val="00CCFF"/>
              </a:solidFill>
            </a:endParaRPr>
          </a:p>
          <a:p>
            <a:r>
              <a:rPr lang="ru-RU" sz="2000">
                <a:solidFill>
                  <a:srgbClr val="FF0000"/>
                </a:solidFill>
                <a:latin typeface="Georgia" pitchFamily="18" charset="0"/>
              </a:rPr>
              <a:t>Этнос (народ) - </a:t>
            </a:r>
            <a:r>
              <a:rPr lang="ru-RU" sz="2000">
                <a:solidFill>
                  <a:srgbClr val="EAEAEA"/>
                </a:solidFill>
                <a:latin typeface="Georgia" pitchFamily="18" charset="0"/>
              </a:rPr>
              <a:t>это сложившаяся устойчивая группа людей, характеризующаяся общностью языка, территории, особенностями быта, культуры и этническим самосознанием.</a:t>
            </a:r>
          </a:p>
          <a:p>
            <a:endParaRPr lang="ru-RU" sz="2000">
              <a:solidFill>
                <a:schemeClr val="bg1"/>
              </a:solidFill>
              <a:latin typeface="Georgia" pitchFamily="18" charset="0"/>
            </a:endParaRPr>
          </a:p>
          <a:p>
            <a:r>
              <a:rPr lang="ru-RU" sz="2000">
                <a:solidFill>
                  <a:srgbClr val="FF0066"/>
                </a:solidFill>
                <a:latin typeface="Georgia" pitchFamily="18" charset="0"/>
              </a:rPr>
              <a:t>Всего в мире насчитывается 3-4 тысячи этносов. Часть из них превратились в нации, другие представляют собой народности, племена.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36010"/>
            <a:ext cx="2332653" cy="2385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144" y="3429000"/>
            <a:ext cx="3863401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652" y="4293096"/>
            <a:ext cx="2382534" cy="2357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15888"/>
            <a:ext cx="8424862" cy="2432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u="sng" dirty="0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Классификация этносов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проводится по различным признакам, главные из которых численность и язык.</a:t>
            </a:r>
          </a:p>
          <a:p>
            <a:pPr>
              <a:defRPr/>
            </a:pPr>
            <a:endParaRPr lang="ru-RU" sz="24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dirty="0">
                <a:solidFill>
                  <a:srgbClr val="00FF00"/>
                </a:solidFill>
                <a:latin typeface="Georgia" pitchFamily="18" charset="0"/>
                <a:cs typeface="Times New Roman" pitchFamily="18" charset="0"/>
              </a:rPr>
              <a:t>По численности народы мира различны. Подавляющее большинство народов малочисленно. Только 310 народов имеют численность более 1 млн чел., но на них приходится около 96% населения Земли.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2603500"/>
            <a:ext cx="3500437" cy="186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509838"/>
            <a:ext cx="2925762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2608263"/>
            <a:ext cx="2246313" cy="1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4597400"/>
            <a:ext cx="2690812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597400"/>
            <a:ext cx="3217863" cy="214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4552950"/>
            <a:ext cx="2470150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023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u="sng" dirty="0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К крупнейшим по численности народам мира относятся:</a:t>
            </a:r>
          </a:p>
          <a:p>
            <a:pPr>
              <a:defRPr/>
            </a:pPr>
            <a:endParaRPr lang="ru-RU" u="sng" dirty="0">
              <a:solidFill>
                <a:schemeClr val="bg1"/>
              </a:solidFill>
              <a:uFill>
                <a:solidFill>
                  <a:srgbClr val="FF0000"/>
                </a:solidFill>
              </a:u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китайцы (1 120 млн чел);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800" dirty="0">
              <a:solidFill>
                <a:srgbClr val="00CCF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хиндустанцы (219 млн чел);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800" dirty="0">
              <a:solidFill>
                <a:srgbClr val="00CCF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американцы США (187 млн чел);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800" dirty="0">
              <a:solidFill>
                <a:srgbClr val="00CCF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бенгальцы (176 млн чел);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800" dirty="0">
              <a:solidFill>
                <a:srgbClr val="00CCF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русские (146 млн чел);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800" dirty="0">
              <a:solidFill>
                <a:srgbClr val="00CCF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бразильцы (137 млн чел);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800" dirty="0">
              <a:solidFill>
                <a:srgbClr val="00CCFF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CCFF"/>
                </a:solidFill>
              </a:rPr>
              <a:t>японцы (123 млн чел).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204" y="513687"/>
            <a:ext cx="1646554" cy="125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704" y="5157192"/>
            <a:ext cx="1659456" cy="9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8" y="2957904"/>
            <a:ext cx="1224135" cy="940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669" y="3898739"/>
            <a:ext cx="1638444" cy="1134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715" y="980728"/>
            <a:ext cx="2016684" cy="134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770" y="2370481"/>
            <a:ext cx="2787678" cy="1660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862422"/>
            <a:ext cx="2734598" cy="1820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88913"/>
            <a:ext cx="8640762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Более 30 млн человек насчитывают следующие народы: </a:t>
            </a:r>
            <a:r>
              <a:rPr lang="ru-RU" sz="2800" u="dbl" dirty="0" err="1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бихарцы</a:t>
            </a:r>
            <a:r>
              <a:rPr lang="ru-RU" sz="2800" u="dbl" dirty="0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, пенджабцы, мексиканцы, немцы, корейцы, итальянцы, </a:t>
            </a:r>
            <a:r>
              <a:rPr lang="ru-RU" sz="2800" u="dbl" dirty="0" err="1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вьеты</a:t>
            </a:r>
            <a:r>
              <a:rPr lang="ru-RU" sz="2800" u="dbl" dirty="0">
                <a:solidFill>
                  <a:srgbClr val="FFFF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, французы, англичане, украинцы, турки, поляки и др.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1" y="1772816"/>
            <a:ext cx="4234914" cy="2768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4710113"/>
            <a:ext cx="3113087" cy="203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508125"/>
            <a:ext cx="352425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5888"/>
            <a:ext cx="8640763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u="sng" dirty="0">
                <a:solidFill>
                  <a:srgbClr val="FF0000"/>
                </a:solidFill>
                <a:uFill>
                  <a:solidFill>
                    <a:srgbClr val="00CCFF"/>
                  </a:solidFill>
                </a:uFill>
              </a:rPr>
              <a:t>языку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народы объединяют в языковые семьи, которые, в свою очередь, делятся на языковые группы. Всего в мире выделяется 20 языковых семей. Крупнейшими из них являются:</a:t>
            </a:r>
          </a:p>
          <a:p>
            <a:pPr>
              <a:defRPr/>
            </a:pP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индоевропейская, на языках которой говорят 150 народов (около 2,5 млрд чел).</a:t>
            </a:r>
          </a:p>
          <a:p>
            <a:pPr>
              <a:defRPr/>
            </a:pP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 ней относятся романские языки (французский, испанский, португальский, итальянский), германские (немецкий, английский, идиш, голландский), славянские (русский, польский, украинский), индоарийские (хинди, 'маратхи, пенджаби), иранские (персидский, таджикский) и др.;</a:t>
            </a:r>
          </a:p>
          <a:p>
            <a:pPr>
              <a:defRPr/>
            </a:pP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китайско-тибетская, на языках которой говорят преимущественно в Китае, Непале, Бутане (свыше 1 млрд чел).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275013"/>
            <a:ext cx="3816350" cy="23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3068638"/>
            <a:ext cx="45815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5" y="188913"/>
            <a:ext cx="885825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u="sng" dirty="0">
                <a:solidFill>
                  <a:srgbClr val="FF3300"/>
                </a:solidFill>
                <a:uFill>
                  <a:solidFill>
                    <a:srgbClr val="66FFFF"/>
                  </a:solidFill>
                </a:uFill>
                <a:latin typeface="Times New Roman" pitchFamily="18" charset="0"/>
                <a:cs typeface="Times New Roman" pitchFamily="18" charset="0"/>
              </a:rPr>
              <a:t>Персидский язык</a:t>
            </a:r>
          </a:p>
        </p:txBody>
      </p:sp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107950" y="835025"/>
            <a:ext cx="8712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vi-VN" sz="2000">
                <a:solidFill>
                  <a:srgbClr val="0000FF"/>
                </a:solidFill>
              </a:rPr>
              <a:t>Перси́дский язы́к (</a:t>
            </a:r>
            <a:r>
              <a:rPr lang="en-US" sz="2000">
                <a:solidFill>
                  <a:srgbClr val="0000FF"/>
                </a:solidFill>
                <a:latin typeface="Georgia" pitchFamily="18" charset="0"/>
              </a:rPr>
              <a:t>zæ'bɒːne fɒːr’siː) — </a:t>
            </a:r>
            <a:r>
              <a:rPr lang="vi-VN" sz="2000">
                <a:solidFill>
                  <a:srgbClr val="0000FF"/>
                </a:solidFill>
              </a:rPr>
              <a:t>ведущий язык иранской группы индоевропейской семьи языков, обладающий богатой многовековой литературной традицией, включая признанные шедевры мировой литературы. Возник как продолжение среднеперсидского языка в эпоху исламизации Ирана после арабского завоевания и испытал сильное воздействие арабского языка.</a:t>
            </a:r>
            <a:endParaRPr lang="ru-RU" sz="2000">
              <a:solidFill>
                <a:srgbClr val="0000FF"/>
              </a:solidFill>
              <a:latin typeface="Georgia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263" y="2996952"/>
            <a:ext cx="3687209" cy="2120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09888"/>
            <a:ext cx="4729163" cy="33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5888"/>
            <a:ext cx="8928100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Языковая классификация народов существенно отличается от национальной, поскольку распространение языков не совпадает с этническими границами. Например, в бывших колониях Испании, Великобритании, Франции в Африке, Азии, Латинской Америке говорят на языках метрополий.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13100"/>
            <a:ext cx="4105275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3213100"/>
            <a:ext cx="406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107950" y="115888"/>
            <a:ext cx="87122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>
                <a:solidFill>
                  <a:srgbClr val="2EEEE9"/>
                </a:solidFill>
                <a:latin typeface="Times New Roman" pitchFamily="18" charset="0"/>
                <a:cs typeface="Times New Roman" pitchFamily="18" charset="0"/>
              </a:rPr>
              <a:t>В зависимости от того, совпадают или нет этнические и государственные границы, страны мира делятся на однонациональные и многонациональные.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7013"/>
            <a:ext cx="4764087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501775"/>
            <a:ext cx="3671887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25" y="44450"/>
            <a:ext cx="8929688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Около половины стран - однонациональные. Это страны, государственные границы которых совпадают с этническими и основная национальность составляет 90% всего населения. Их больше всего в Европе, в Латинской Америке, на Ближнем Востоке. К таким странам можно отнести Данию, Швецию, Германию, Польшу, Италию, Японию, Саудовскую Аравию, </a:t>
            </a:r>
            <a:r>
              <a:rPr lang="ru-RU" u="sng" dirty="0">
                <a:solidFill>
                  <a:srgbClr val="FFFF00"/>
                </a:solidFill>
                <a:uFill>
                  <a:solidFill>
                    <a:srgbClr val="FF3300"/>
                  </a:solidFill>
                </a:uFill>
                <a:latin typeface="Times New Roman" pitchFamily="18" charset="0"/>
                <a:cs typeface="Times New Roman" pitchFamily="18" charset="0"/>
              </a:rPr>
              <a:t>Египет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большинство стран Латинской Америки.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8" y="1574800"/>
            <a:ext cx="2674937" cy="244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4005263"/>
            <a:ext cx="3090862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1517650"/>
            <a:ext cx="3495675" cy="524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88913"/>
            <a:ext cx="885666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u="dbl" dirty="0">
                <a:solidFill>
                  <a:srgbClr val="FF0000"/>
                </a:solidFill>
                <a:uFill>
                  <a:solidFill>
                    <a:srgbClr val="FFFF00"/>
                  </a:solidFill>
                </a:uFill>
                <a:latin typeface="Georgia" pitchFamily="18" charset="0"/>
              </a:rPr>
              <a:t>Многонациональные - это страны, в пределах государственных границ которых проживают несколько этносов. 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041400"/>
            <a:ext cx="3173412" cy="210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1052513"/>
            <a:ext cx="2735262" cy="205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41438"/>
            <a:ext cx="3024188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355975"/>
            <a:ext cx="2281238" cy="342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038" y="3151188"/>
            <a:ext cx="5419725" cy="361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175" y="44450"/>
            <a:ext cx="8964613" cy="6556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u="sng" dirty="0">
                <a:solidFill>
                  <a:srgbClr val="FF0000"/>
                </a:solidFill>
                <a:uFill>
                  <a:solidFill>
                    <a:srgbClr val="FFFF00"/>
                  </a:solidFill>
                </a:uFill>
                <a:latin typeface="Times New Roman" pitchFamily="18" charset="0"/>
                <a:cs typeface="Times New Roman" pitchFamily="18" charset="0"/>
              </a:rPr>
              <a:t>Проблема межнациональных отношений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настоящее время стоит достаточно остро. Это связано: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фактическим экономическим и социальным неравенством народов в некоторых развитых странах, ущемлением культурной самобытности национальных меньшинств (баски в Испании, корсиканцы во Франции, шотландцы в Великобритании, франко-канадцы в Канаде);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процессом объединения родственных племен в народности, а народностей в нации во многих развивающихся странах (Индия, Индонезия, Нигерия, Заир, Судан);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последствиями европейской колонизации, при которых сохраняется угнетение коренного населения (индейцы, эскимосы, аборигены Австралии);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расовой дискриминацией (ЮАР, США);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образованием новых государств на территориях бывшего СССР и социалистических стран Восточной Европы.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Одной из главных "горячих точек" после Второй мировой войны остается Ближний Восток, где не утихает арабо-израильский конфликт.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Национальные противоречия часто имеют религиозную основу. Яркий пример - религиозные столкновения между католиками и протестантами в Северной Ирландии (Ольстер).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Проблемы межнациональных отношений приводят к тяжелым последствиям, их решение одинаково важно для всех государств мира.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769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Arial</vt:lpstr>
      <vt:lpstr>Comic Sans MS</vt:lpstr>
      <vt:lpstr>Times New Roman</vt:lpstr>
      <vt:lpstr>Wingdings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2012-11-24T09:45:27Z</dcterms:created>
  <dcterms:modified xsi:type="dcterms:W3CDTF">2016-04-03T17:37:27Z</dcterms:modified>
</cp:coreProperties>
</file>