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3" r:id="rId9"/>
    <p:sldId id="264" r:id="rId10"/>
    <p:sldId id="265" r:id="rId11"/>
    <p:sldId id="269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39903-ED9F-4304-BE47-9035A3F7D09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6AA310-14ED-4A1F-927F-98E84EE9D2E2}">
      <dgm:prSet phldrT="[Текст]"/>
      <dgm:spPr/>
      <dgm:t>
        <a:bodyPr/>
        <a:lstStyle/>
        <a:p>
          <a:r>
            <a:rPr lang="ru-RU" dirty="0" smtClean="0"/>
            <a:t>Информационно-поисковая система</a:t>
          </a:r>
          <a:endParaRPr lang="ru-RU" dirty="0"/>
        </a:p>
      </dgm:t>
    </dgm:pt>
    <dgm:pt modelId="{8685D138-3A59-45E4-997D-844772514DDE}" type="parTrans" cxnId="{AE07B22C-3915-4749-BE60-451770FA9FBE}">
      <dgm:prSet/>
      <dgm:spPr/>
      <dgm:t>
        <a:bodyPr/>
        <a:lstStyle/>
        <a:p>
          <a:endParaRPr lang="ru-RU"/>
        </a:p>
      </dgm:t>
    </dgm:pt>
    <dgm:pt modelId="{51F7C587-CEFA-4288-B128-9F03759B29CE}" type="sibTrans" cxnId="{AE07B22C-3915-4749-BE60-451770FA9FBE}">
      <dgm:prSet/>
      <dgm:spPr/>
      <dgm:t>
        <a:bodyPr/>
        <a:lstStyle/>
        <a:p>
          <a:endParaRPr lang="ru-RU"/>
        </a:p>
      </dgm:t>
    </dgm:pt>
    <dgm:pt modelId="{C9663325-87DE-43F2-85E5-5DA3272490E0}">
      <dgm:prSet phldrT="[Текст]"/>
      <dgm:spPr/>
      <dgm:t>
        <a:bodyPr/>
        <a:lstStyle/>
        <a:p>
          <a:r>
            <a:rPr lang="ru-RU" dirty="0" smtClean="0"/>
            <a:t>БД</a:t>
          </a:r>
          <a:endParaRPr lang="ru-RU" dirty="0"/>
        </a:p>
      </dgm:t>
    </dgm:pt>
    <dgm:pt modelId="{2E0E0645-D106-489A-AC7F-E01AF5FC964E}" type="parTrans" cxnId="{1AE76F2A-8B5F-46CA-80D0-C9245D801EC7}">
      <dgm:prSet/>
      <dgm:spPr/>
      <dgm:t>
        <a:bodyPr/>
        <a:lstStyle/>
        <a:p>
          <a:endParaRPr lang="ru-RU"/>
        </a:p>
      </dgm:t>
    </dgm:pt>
    <dgm:pt modelId="{781197FA-4A96-40E3-921F-67A90F7C445F}" type="sibTrans" cxnId="{1AE76F2A-8B5F-46CA-80D0-C9245D801EC7}">
      <dgm:prSet/>
      <dgm:spPr/>
      <dgm:t>
        <a:bodyPr/>
        <a:lstStyle/>
        <a:p>
          <a:endParaRPr lang="ru-RU"/>
        </a:p>
      </dgm:t>
    </dgm:pt>
    <dgm:pt modelId="{79BDCA79-A389-4922-81A1-950BF9333CFB}">
      <dgm:prSet phldrT="[Текст]"/>
      <dgm:spPr/>
      <dgm:t>
        <a:bodyPr/>
        <a:lstStyle/>
        <a:p>
          <a:r>
            <a:rPr lang="ru-RU" dirty="0" smtClean="0"/>
            <a:t>СУБД</a:t>
          </a:r>
          <a:endParaRPr lang="ru-RU" dirty="0"/>
        </a:p>
      </dgm:t>
    </dgm:pt>
    <dgm:pt modelId="{7C3BE295-68EB-4A2E-8299-2B721A68610C}" type="parTrans" cxnId="{FD68EC2D-A3F3-4971-933C-5BBDBD205BF6}">
      <dgm:prSet/>
      <dgm:spPr/>
      <dgm:t>
        <a:bodyPr/>
        <a:lstStyle/>
        <a:p>
          <a:endParaRPr lang="ru-RU"/>
        </a:p>
      </dgm:t>
    </dgm:pt>
    <dgm:pt modelId="{491379ED-E5CB-44CB-86DD-9A25C45D8DD3}" type="sibTrans" cxnId="{FD68EC2D-A3F3-4971-933C-5BBDBD205BF6}">
      <dgm:prSet/>
      <dgm:spPr/>
      <dgm:t>
        <a:bodyPr/>
        <a:lstStyle/>
        <a:p>
          <a:endParaRPr lang="ru-RU"/>
        </a:p>
      </dgm:t>
    </dgm:pt>
    <dgm:pt modelId="{288FB3D7-27EE-499C-AFFD-96E62BCC5AA7}" type="pres">
      <dgm:prSet presAssocID="{46339903-ED9F-4304-BE47-9035A3F7D09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8AC0093-3509-4CC8-AA07-DBEF02AB8E61}" type="pres">
      <dgm:prSet presAssocID="{5A6AA310-14ED-4A1F-927F-98E84EE9D2E2}" presName="hierRoot1" presStyleCnt="0"/>
      <dgm:spPr/>
    </dgm:pt>
    <dgm:pt modelId="{61B1D219-FC38-4185-906D-AD048D5F7C77}" type="pres">
      <dgm:prSet presAssocID="{5A6AA310-14ED-4A1F-927F-98E84EE9D2E2}" presName="composite" presStyleCnt="0"/>
      <dgm:spPr/>
    </dgm:pt>
    <dgm:pt modelId="{DE34F9F1-AB6F-4ABF-9358-643F4B72F87B}" type="pres">
      <dgm:prSet presAssocID="{5A6AA310-14ED-4A1F-927F-98E84EE9D2E2}" presName="background" presStyleLbl="node0" presStyleIdx="0" presStyleCnt="1"/>
      <dgm:spPr/>
    </dgm:pt>
    <dgm:pt modelId="{2A8BCCE5-E804-4228-B926-66918125CCFC}" type="pres">
      <dgm:prSet presAssocID="{5A6AA310-14ED-4A1F-927F-98E84EE9D2E2}" presName="text" presStyleLbl="fgAcc0" presStyleIdx="0" presStyleCnt="1" custScaleX="418856" custLinFactNeighborX="624" custLinFactNeighborY="-942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91E055-FC6C-4983-8B93-8D97966A8252}" type="pres">
      <dgm:prSet presAssocID="{5A6AA310-14ED-4A1F-927F-98E84EE9D2E2}" presName="hierChild2" presStyleCnt="0"/>
      <dgm:spPr/>
    </dgm:pt>
    <dgm:pt modelId="{7D3D6ED6-E82A-49AC-9691-5BB7B727B62F}" type="pres">
      <dgm:prSet presAssocID="{2E0E0645-D106-489A-AC7F-E01AF5FC964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BC4C1B5-2E5B-4B19-B61F-0E6C21EE4514}" type="pres">
      <dgm:prSet presAssocID="{C9663325-87DE-43F2-85E5-5DA3272490E0}" presName="hierRoot2" presStyleCnt="0"/>
      <dgm:spPr/>
    </dgm:pt>
    <dgm:pt modelId="{3DF8DE5A-44C6-4D37-9459-9636CC2C514E}" type="pres">
      <dgm:prSet presAssocID="{C9663325-87DE-43F2-85E5-5DA3272490E0}" presName="composite2" presStyleCnt="0"/>
      <dgm:spPr/>
    </dgm:pt>
    <dgm:pt modelId="{AFADD7D1-D1FA-4DBE-AAB0-A345BE01A7AF}" type="pres">
      <dgm:prSet presAssocID="{C9663325-87DE-43F2-85E5-5DA3272490E0}" presName="background2" presStyleLbl="node2" presStyleIdx="0" presStyleCnt="2"/>
      <dgm:spPr/>
    </dgm:pt>
    <dgm:pt modelId="{94080B28-8978-4E56-860E-D9F80AA47935}" type="pres">
      <dgm:prSet presAssocID="{C9663325-87DE-43F2-85E5-5DA3272490E0}" presName="text2" presStyleLbl="fgAcc2" presStyleIdx="0" presStyleCnt="2" custScaleX="205053" custLinFactNeighborX="1443" custLinFactNeighborY="-859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363881-8635-428F-8F18-67C11B71CD5F}" type="pres">
      <dgm:prSet presAssocID="{C9663325-87DE-43F2-85E5-5DA3272490E0}" presName="hierChild3" presStyleCnt="0"/>
      <dgm:spPr/>
    </dgm:pt>
    <dgm:pt modelId="{6B4B87D8-3126-4428-8B5B-DADEAC6A6F24}" type="pres">
      <dgm:prSet presAssocID="{7C3BE295-68EB-4A2E-8299-2B721A68610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BDF5ED5-855D-47DC-B638-BF8A4C1E6A98}" type="pres">
      <dgm:prSet presAssocID="{79BDCA79-A389-4922-81A1-950BF9333CFB}" presName="hierRoot2" presStyleCnt="0"/>
      <dgm:spPr/>
    </dgm:pt>
    <dgm:pt modelId="{C8C7DA1C-3907-4242-A79B-DC0F4C4FCFF5}" type="pres">
      <dgm:prSet presAssocID="{79BDCA79-A389-4922-81A1-950BF9333CFB}" presName="composite2" presStyleCnt="0"/>
      <dgm:spPr/>
    </dgm:pt>
    <dgm:pt modelId="{711C84E7-4494-4700-8654-11EDCFCE811A}" type="pres">
      <dgm:prSet presAssocID="{79BDCA79-A389-4922-81A1-950BF9333CFB}" presName="background2" presStyleLbl="node2" presStyleIdx="1" presStyleCnt="2"/>
      <dgm:spPr/>
    </dgm:pt>
    <dgm:pt modelId="{1065ACEF-E01E-4763-AF12-7FE07246E204}" type="pres">
      <dgm:prSet presAssocID="{79BDCA79-A389-4922-81A1-950BF9333CFB}" presName="text2" presStyleLbl="fgAcc2" presStyleIdx="1" presStyleCnt="2" custScaleX="223035" custLinFactNeighborX="-3764" custLinFactNeighborY="-859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2C9D95-E02E-462B-BF09-8226AF3705AC}" type="pres">
      <dgm:prSet presAssocID="{79BDCA79-A389-4922-81A1-950BF9333CFB}" presName="hierChild3" presStyleCnt="0"/>
      <dgm:spPr/>
    </dgm:pt>
  </dgm:ptLst>
  <dgm:cxnLst>
    <dgm:cxn modelId="{FD68EC2D-A3F3-4971-933C-5BBDBD205BF6}" srcId="{5A6AA310-14ED-4A1F-927F-98E84EE9D2E2}" destId="{79BDCA79-A389-4922-81A1-950BF9333CFB}" srcOrd="1" destOrd="0" parTransId="{7C3BE295-68EB-4A2E-8299-2B721A68610C}" sibTransId="{491379ED-E5CB-44CB-86DD-9A25C45D8DD3}"/>
    <dgm:cxn modelId="{70C27A12-7EE0-405B-8986-04E0B2C20FD0}" type="presOf" srcId="{5A6AA310-14ED-4A1F-927F-98E84EE9D2E2}" destId="{2A8BCCE5-E804-4228-B926-66918125CCFC}" srcOrd="0" destOrd="0" presId="urn:microsoft.com/office/officeart/2005/8/layout/hierarchy1"/>
    <dgm:cxn modelId="{090F80EE-48FC-4792-976F-2AFB5007B64F}" type="presOf" srcId="{2E0E0645-D106-489A-AC7F-E01AF5FC964E}" destId="{7D3D6ED6-E82A-49AC-9691-5BB7B727B62F}" srcOrd="0" destOrd="0" presId="urn:microsoft.com/office/officeart/2005/8/layout/hierarchy1"/>
    <dgm:cxn modelId="{BC64E71A-EF2B-4AD8-94B3-C7A9DBBE0494}" type="presOf" srcId="{79BDCA79-A389-4922-81A1-950BF9333CFB}" destId="{1065ACEF-E01E-4763-AF12-7FE07246E204}" srcOrd="0" destOrd="0" presId="urn:microsoft.com/office/officeart/2005/8/layout/hierarchy1"/>
    <dgm:cxn modelId="{AE07B22C-3915-4749-BE60-451770FA9FBE}" srcId="{46339903-ED9F-4304-BE47-9035A3F7D093}" destId="{5A6AA310-14ED-4A1F-927F-98E84EE9D2E2}" srcOrd="0" destOrd="0" parTransId="{8685D138-3A59-45E4-997D-844772514DDE}" sibTransId="{51F7C587-CEFA-4288-B128-9F03759B29CE}"/>
    <dgm:cxn modelId="{F319708A-DBF1-41A6-AB64-11BB89F9FE91}" type="presOf" srcId="{46339903-ED9F-4304-BE47-9035A3F7D093}" destId="{288FB3D7-27EE-499C-AFFD-96E62BCC5AA7}" srcOrd="0" destOrd="0" presId="urn:microsoft.com/office/officeart/2005/8/layout/hierarchy1"/>
    <dgm:cxn modelId="{66858C5D-0722-4DC3-838B-6E6C10A54FE6}" type="presOf" srcId="{7C3BE295-68EB-4A2E-8299-2B721A68610C}" destId="{6B4B87D8-3126-4428-8B5B-DADEAC6A6F24}" srcOrd="0" destOrd="0" presId="urn:microsoft.com/office/officeart/2005/8/layout/hierarchy1"/>
    <dgm:cxn modelId="{3A78F703-9198-486B-AAF1-BB9C8401B6B7}" type="presOf" srcId="{C9663325-87DE-43F2-85E5-5DA3272490E0}" destId="{94080B28-8978-4E56-860E-D9F80AA47935}" srcOrd="0" destOrd="0" presId="urn:microsoft.com/office/officeart/2005/8/layout/hierarchy1"/>
    <dgm:cxn modelId="{1AE76F2A-8B5F-46CA-80D0-C9245D801EC7}" srcId="{5A6AA310-14ED-4A1F-927F-98E84EE9D2E2}" destId="{C9663325-87DE-43F2-85E5-5DA3272490E0}" srcOrd="0" destOrd="0" parTransId="{2E0E0645-D106-489A-AC7F-E01AF5FC964E}" sibTransId="{781197FA-4A96-40E3-921F-67A90F7C445F}"/>
    <dgm:cxn modelId="{428455BE-1EFC-404F-9751-81B083B814B8}" type="presParOf" srcId="{288FB3D7-27EE-499C-AFFD-96E62BCC5AA7}" destId="{28AC0093-3509-4CC8-AA07-DBEF02AB8E61}" srcOrd="0" destOrd="0" presId="urn:microsoft.com/office/officeart/2005/8/layout/hierarchy1"/>
    <dgm:cxn modelId="{058936A3-8661-4B74-9313-C92B6C5079D0}" type="presParOf" srcId="{28AC0093-3509-4CC8-AA07-DBEF02AB8E61}" destId="{61B1D219-FC38-4185-906D-AD048D5F7C77}" srcOrd="0" destOrd="0" presId="urn:microsoft.com/office/officeart/2005/8/layout/hierarchy1"/>
    <dgm:cxn modelId="{488340DD-3D55-42EE-9069-604A0DF6ABC3}" type="presParOf" srcId="{61B1D219-FC38-4185-906D-AD048D5F7C77}" destId="{DE34F9F1-AB6F-4ABF-9358-643F4B72F87B}" srcOrd="0" destOrd="0" presId="urn:microsoft.com/office/officeart/2005/8/layout/hierarchy1"/>
    <dgm:cxn modelId="{00A842DB-5DEC-40BA-B58F-0A9379211FD3}" type="presParOf" srcId="{61B1D219-FC38-4185-906D-AD048D5F7C77}" destId="{2A8BCCE5-E804-4228-B926-66918125CCFC}" srcOrd="1" destOrd="0" presId="urn:microsoft.com/office/officeart/2005/8/layout/hierarchy1"/>
    <dgm:cxn modelId="{12E115F6-7FEC-4F55-9522-A0472BABE622}" type="presParOf" srcId="{28AC0093-3509-4CC8-AA07-DBEF02AB8E61}" destId="{6A91E055-FC6C-4983-8B93-8D97966A8252}" srcOrd="1" destOrd="0" presId="urn:microsoft.com/office/officeart/2005/8/layout/hierarchy1"/>
    <dgm:cxn modelId="{98757259-0D00-4D32-B646-3E42CB32F016}" type="presParOf" srcId="{6A91E055-FC6C-4983-8B93-8D97966A8252}" destId="{7D3D6ED6-E82A-49AC-9691-5BB7B727B62F}" srcOrd="0" destOrd="0" presId="urn:microsoft.com/office/officeart/2005/8/layout/hierarchy1"/>
    <dgm:cxn modelId="{318E362E-B3E7-4073-9137-01C0F2D72AF5}" type="presParOf" srcId="{6A91E055-FC6C-4983-8B93-8D97966A8252}" destId="{EBC4C1B5-2E5B-4B19-B61F-0E6C21EE4514}" srcOrd="1" destOrd="0" presId="urn:microsoft.com/office/officeart/2005/8/layout/hierarchy1"/>
    <dgm:cxn modelId="{0A4F4441-35A4-436E-93D1-EFDCDB388358}" type="presParOf" srcId="{EBC4C1B5-2E5B-4B19-B61F-0E6C21EE4514}" destId="{3DF8DE5A-44C6-4D37-9459-9636CC2C514E}" srcOrd="0" destOrd="0" presId="urn:microsoft.com/office/officeart/2005/8/layout/hierarchy1"/>
    <dgm:cxn modelId="{1291B429-E415-4D7F-A347-D744A242254F}" type="presParOf" srcId="{3DF8DE5A-44C6-4D37-9459-9636CC2C514E}" destId="{AFADD7D1-D1FA-4DBE-AAB0-A345BE01A7AF}" srcOrd="0" destOrd="0" presId="urn:microsoft.com/office/officeart/2005/8/layout/hierarchy1"/>
    <dgm:cxn modelId="{20D9FB7D-011B-43C6-85F3-E94530D0442A}" type="presParOf" srcId="{3DF8DE5A-44C6-4D37-9459-9636CC2C514E}" destId="{94080B28-8978-4E56-860E-D9F80AA47935}" srcOrd="1" destOrd="0" presId="urn:microsoft.com/office/officeart/2005/8/layout/hierarchy1"/>
    <dgm:cxn modelId="{E089482E-13C3-4170-935D-28999DBD55E7}" type="presParOf" srcId="{EBC4C1B5-2E5B-4B19-B61F-0E6C21EE4514}" destId="{8D363881-8635-428F-8F18-67C11B71CD5F}" srcOrd="1" destOrd="0" presId="urn:microsoft.com/office/officeart/2005/8/layout/hierarchy1"/>
    <dgm:cxn modelId="{E47F353D-0696-4E19-A346-70598492AD8F}" type="presParOf" srcId="{6A91E055-FC6C-4983-8B93-8D97966A8252}" destId="{6B4B87D8-3126-4428-8B5B-DADEAC6A6F24}" srcOrd="2" destOrd="0" presId="urn:microsoft.com/office/officeart/2005/8/layout/hierarchy1"/>
    <dgm:cxn modelId="{6BE754A7-BE3B-418B-BB69-DEABAAE4E823}" type="presParOf" srcId="{6A91E055-FC6C-4983-8B93-8D97966A8252}" destId="{EBDF5ED5-855D-47DC-B638-BF8A4C1E6A98}" srcOrd="3" destOrd="0" presId="urn:microsoft.com/office/officeart/2005/8/layout/hierarchy1"/>
    <dgm:cxn modelId="{F0DF31D7-B5D5-4F98-9808-466C937BD02E}" type="presParOf" srcId="{EBDF5ED5-855D-47DC-B638-BF8A4C1E6A98}" destId="{C8C7DA1C-3907-4242-A79B-DC0F4C4FCFF5}" srcOrd="0" destOrd="0" presId="urn:microsoft.com/office/officeart/2005/8/layout/hierarchy1"/>
    <dgm:cxn modelId="{75175BEF-5B4E-4DA2-AC8A-6C6764E73E30}" type="presParOf" srcId="{C8C7DA1C-3907-4242-A79B-DC0F4C4FCFF5}" destId="{711C84E7-4494-4700-8654-11EDCFCE811A}" srcOrd="0" destOrd="0" presId="urn:microsoft.com/office/officeart/2005/8/layout/hierarchy1"/>
    <dgm:cxn modelId="{BF8198D8-34DD-4528-B742-E85E665EFA78}" type="presParOf" srcId="{C8C7DA1C-3907-4242-A79B-DC0F4C4FCFF5}" destId="{1065ACEF-E01E-4763-AF12-7FE07246E204}" srcOrd="1" destOrd="0" presId="urn:microsoft.com/office/officeart/2005/8/layout/hierarchy1"/>
    <dgm:cxn modelId="{7281685D-834A-43C6-AECE-2B1D2D2DB910}" type="presParOf" srcId="{EBDF5ED5-855D-47DC-B638-BF8A4C1E6A98}" destId="{8F2C9D95-E02E-462B-BF09-8226AF3705A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4B87D8-3126-4428-8B5B-DADEAC6A6F24}">
      <dsp:nvSpPr>
        <dsp:cNvPr id="0" name=""/>
        <dsp:cNvSpPr/>
      </dsp:nvSpPr>
      <dsp:spPr>
        <a:xfrm>
          <a:off x="4026873" y="1476640"/>
          <a:ext cx="1947861" cy="612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464"/>
              </a:lnTo>
              <a:lnTo>
                <a:pt x="1947861" y="447464"/>
              </a:lnTo>
              <a:lnTo>
                <a:pt x="1947861" y="612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3D6ED6-E82A-49AC-9691-5BB7B727B62F}">
      <dsp:nvSpPr>
        <dsp:cNvPr id="0" name=""/>
        <dsp:cNvSpPr/>
      </dsp:nvSpPr>
      <dsp:spPr>
        <a:xfrm>
          <a:off x="1855073" y="1476640"/>
          <a:ext cx="2171799" cy="612623"/>
        </a:xfrm>
        <a:custGeom>
          <a:avLst/>
          <a:gdLst/>
          <a:ahLst/>
          <a:cxnLst/>
          <a:rect l="0" t="0" r="0" b="0"/>
          <a:pathLst>
            <a:path>
              <a:moveTo>
                <a:pt x="2171799" y="0"/>
              </a:moveTo>
              <a:lnTo>
                <a:pt x="2171799" y="447453"/>
              </a:lnTo>
              <a:lnTo>
                <a:pt x="0" y="447453"/>
              </a:lnTo>
              <a:lnTo>
                <a:pt x="0" y="612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4F9F1-AB6F-4ABF-9358-643F4B72F87B}">
      <dsp:nvSpPr>
        <dsp:cNvPr id="0" name=""/>
        <dsp:cNvSpPr/>
      </dsp:nvSpPr>
      <dsp:spPr>
        <a:xfrm>
          <a:off x="292884" y="344470"/>
          <a:ext cx="7467976" cy="11321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BCCE5-E804-4228-B926-66918125CCFC}">
      <dsp:nvSpPr>
        <dsp:cNvPr id="0" name=""/>
        <dsp:cNvSpPr/>
      </dsp:nvSpPr>
      <dsp:spPr>
        <a:xfrm>
          <a:off x="490989" y="532670"/>
          <a:ext cx="7467976" cy="1132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Информационно-поисковая система</a:t>
          </a:r>
          <a:endParaRPr lang="ru-RU" sz="3300" kern="1200" dirty="0"/>
        </a:p>
      </dsp:txBody>
      <dsp:txXfrm>
        <a:off x="490989" y="532670"/>
        <a:ext cx="7467976" cy="1132170"/>
      </dsp:txXfrm>
    </dsp:sp>
    <dsp:sp modelId="{AFADD7D1-D1FA-4DBE-AAB0-A345BE01A7AF}">
      <dsp:nvSpPr>
        <dsp:cNvPr id="0" name=""/>
        <dsp:cNvSpPr/>
      </dsp:nvSpPr>
      <dsp:spPr>
        <a:xfrm>
          <a:off x="27081" y="2089264"/>
          <a:ext cx="3655984" cy="11321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80B28-8978-4E56-860E-D9F80AA47935}">
      <dsp:nvSpPr>
        <dsp:cNvPr id="0" name=""/>
        <dsp:cNvSpPr/>
      </dsp:nvSpPr>
      <dsp:spPr>
        <a:xfrm>
          <a:off x="225186" y="2277464"/>
          <a:ext cx="3655984" cy="1132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БД</a:t>
          </a:r>
          <a:endParaRPr lang="ru-RU" sz="3300" kern="1200" dirty="0"/>
        </a:p>
      </dsp:txBody>
      <dsp:txXfrm>
        <a:off x="225186" y="2277464"/>
        <a:ext cx="3655984" cy="1132170"/>
      </dsp:txXfrm>
    </dsp:sp>
    <dsp:sp modelId="{711C84E7-4494-4700-8654-11EDCFCE811A}">
      <dsp:nvSpPr>
        <dsp:cNvPr id="0" name=""/>
        <dsp:cNvSpPr/>
      </dsp:nvSpPr>
      <dsp:spPr>
        <a:xfrm>
          <a:off x="3986437" y="2089275"/>
          <a:ext cx="3976593" cy="11321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5ACEF-E01E-4763-AF12-7FE07246E204}">
      <dsp:nvSpPr>
        <dsp:cNvPr id="0" name=""/>
        <dsp:cNvSpPr/>
      </dsp:nvSpPr>
      <dsp:spPr>
        <a:xfrm>
          <a:off x="4184542" y="2277475"/>
          <a:ext cx="3976593" cy="1132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СУБД</a:t>
          </a:r>
          <a:endParaRPr lang="ru-RU" sz="3300" kern="1200" dirty="0"/>
        </a:p>
      </dsp:txBody>
      <dsp:txXfrm>
        <a:off x="4184542" y="2277475"/>
        <a:ext cx="3976593" cy="1132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19200"/>
            <a:ext cx="6096000" cy="8382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000592"/>
            <a:ext cx="6096000" cy="4572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20377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66819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7519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83252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57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20929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400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35113"/>
            <a:ext cx="32003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5"/>
            <a:ext cx="32003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3800" y="1535113"/>
            <a:ext cx="3124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3800" y="2174875"/>
            <a:ext cx="3124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71401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70140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68286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275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09777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949796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05450" y="838200"/>
            <a:ext cx="158115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838200"/>
            <a:ext cx="48768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9998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1447800"/>
            <a:ext cx="5486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23850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850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9336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0"/>
            <a:ext cx="6324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6324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fld id="{C699CB88-5E1A-4FAC-892A-60949ACB1F6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6096000" cy="2065784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Реляционные базы данных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56992"/>
            <a:ext cx="6096000" cy="457200"/>
          </a:xfrm>
        </p:spPr>
        <p:txBody>
          <a:bodyPr/>
          <a:lstStyle/>
          <a:p>
            <a:pPr algn="ctr"/>
            <a:r>
              <a:rPr lang="ru-RU" sz="2400" dirty="0" smtClean="0"/>
              <a:t>Урок в 11 классе</a:t>
            </a:r>
            <a:endParaRPr lang="ru-RU" sz="24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57200" y="3933056"/>
            <a:ext cx="6324600" cy="216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Картонных папок стеллажи – былого века залежи.</a:t>
            </a: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3200" b="1" dirty="0" smtClean="0">
                <a:solidFill>
                  <a:srgbClr val="C00000"/>
                </a:solidFill>
              </a:rPr>
              <a:t>Продолжите фразы: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           БД – это…</a:t>
            </a: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– </a:t>
            </a:r>
            <a:r>
              <a:rPr lang="ru-RU" sz="2800" dirty="0" smtClean="0"/>
              <a:t>это совокупность взаимосвязанных данных, которые обладают свойствами структурированности,  хранятся во внешней памяти компьютера, и организованы по правилам, предполагающим общие принципы описания, хранения и обработки данных.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6707088" cy="1514872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БД могут быть использованы для создания …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6324600" cy="4107160"/>
          </a:xfrm>
        </p:spPr>
        <p:txBody>
          <a:bodyPr/>
          <a:lstStyle/>
          <a:p>
            <a:r>
              <a:rPr lang="ru-RU" b="1" i="1" dirty="0" smtClean="0"/>
              <a:t> </a:t>
            </a:r>
            <a:r>
              <a:rPr lang="ru-RU" dirty="0" smtClean="0"/>
              <a:t>фонда </a:t>
            </a:r>
            <a:r>
              <a:rPr lang="ru-RU" dirty="0" smtClean="0"/>
              <a:t>учебной литературы школьной </a:t>
            </a:r>
            <a:r>
              <a:rPr lang="ru-RU" dirty="0" smtClean="0"/>
              <a:t>библиотеки,</a:t>
            </a:r>
          </a:p>
          <a:p>
            <a:r>
              <a:rPr lang="ru-RU" dirty="0" smtClean="0"/>
              <a:t>кадрового </a:t>
            </a:r>
            <a:r>
              <a:rPr lang="ru-RU" dirty="0" smtClean="0"/>
              <a:t>состава </a:t>
            </a:r>
            <a:r>
              <a:rPr lang="ru-RU" dirty="0" smtClean="0"/>
              <a:t>предприятия,</a:t>
            </a:r>
          </a:p>
          <a:p>
            <a:r>
              <a:rPr lang="ru-RU" dirty="0" smtClean="0"/>
              <a:t>единого </a:t>
            </a:r>
            <a:r>
              <a:rPr lang="ru-RU" dirty="0" smtClean="0"/>
              <a:t>реестра препаратов </a:t>
            </a:r>
            <a:r>
              <a:rPr lang="ru-RU" dirty="0" smtClean="0"/>
              <a:t>аптеки,</a:t>
            </a:r>
          </a:p>
          <a:p>
            <a:r>
              <a:rPr lang="ru-RU" dirty="0" smtClean="0"/>
              <a:t>нормативных </a:t>
            </a:r>
            <a:r>
              <a:rPr lang="ru-RU" dirty="0" smtClean="0"/>
              <a:t>актов гражданского права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каталога </a:t>
            </a:r>
            <a:r>
              <a:rPr lang="ru-RU" dirty="0" smtClean="0"/>
              <a:t>фильмов кинотеатра…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Типы БД - …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 </a:t>
            </a:r>
            <a:r>
              <a:rPr lang="ru-RU" dirty="0" smtClean="0"/>
              <a:t>фактографические </a:t>
            </a:r>
            <a:r>
              <a:rPr lang="ru-RU" dirty="0" smtClean="0"/>
              <a:t>и </a:t>
            </a:r>
            <a:r>
              <a:rPr lang="ru-RU" dirty="0" smtClean="0"/>
              <a:t>документальные.</a:t>
            </a:r>
          </a:p>
          <a:p>
            <a:pPr>
              <a:buNone/>
            </a:pPr>
            <a:r>
              <a:rPr lang="ru-RU" dirty="0" smtClean="0"/>
              <a:t>Фактографические </a:t>
            </a:r>
            <a:r>
              <a:rPr lang="ru-RU" dirty="0" smtClean="0"/>
              <a:t>БД содержат краткие сведения об объектах, представленные в определенном формате, например, Марка машины, завод-изготовитель, год выпуска </a:t>
            </a:r>
            <a:r>
              <a:rPr lang="ru-RU" dirty="0" smtClean="0"/>
              <a:t>…</a:t>
            </a:r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документальных БД содержится информация разного типа: текстовая, звуковая, графическая, </a:t>
            </a:r>
            <a:r>
              <a:rPr lang="ru-RU" dirty="0" err="1" smtClean="0"/>
              <a:t>мультимедийная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СУБД – это …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программное </a:t>
            </a:r>
            <a:r>
              <a:rPr lang="ru-RU" sz="2800" dirty="0" smtClean="0"/>
              <a:t>обеспечение, которое позволяет создавать БД, обновлять и дополнять информацию, обеспечивать гибкий доступ к информации.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Информационно-поисковая система –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76400"/>
            <a:ext cx="6696744" cy="4419600"/>
          </a:xfrm>
        </p:spPr>
        <p:txBody>
          <a:bodyPr/>
          <a:lstStyle/>
          <a:p>
            <a:pPr algn="ctr">
              <a:buNone/>
            </a:pPr>
            <a:r>
              <a:rPr lang="ru-RU" sz="2800" b="1" i="1" dirty="0" smtClean="0"/>
              <a:t>это </a:t>
            </a:r>
            <a:r>
              <a:rPr lang="ru-RU" sz="2800" b="1" i="1" dirty="0" smtClean="0"/>
              <a:t>система, где хранится информация, из которой по требованию пользователя выдается нужная информация, поиск которой осуществляется либо вручную, либо автоматически </a:t>
            </a:r>
            <a:endParaRPr lang="ru-RU" sz="2800" b="1" i="1" dirty="0" smtClean="0"/>
          </a:p>
          <a:p>
            <a:pPr algn="ctr">
              <a:buNone/>
            </a:pPr>
            <a:r>
              <a:rPr lang="ru-RU" sz="2800" b="1" i="1" dirty="0" smtClean="0"/>
              <a:t>(</a:t>
            </a:r>
            <a:r>
              <a:rPr lang="ru-RU" sz="2800" b="1" i="1" dirty="0" smtClean="0"/>
              <a:t>определение записать в тетрадь).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32656"/>
          <a:ext cx="8229600" cy="579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450912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Большая</a:t>
            </a:r>
            <a:r>
              <a:rPr lang="ru-RU" dirty="0"/>
              <a:t>, специально организованная совокупность данных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4509120"/>
            <a:ext cx="4536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Программа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r>
              <a:rPr lang="ru-RU" dirty="0" smtClean="0"/>
              <a:t>позволяющая </a:t>
            </a:r>
            <a:r>
              <a:rPr lang="ru-RU" dirty="0"/>
              <a:t>оперировать </a:t>
            </a:r>
            <a:endParaRPr lang="ru-RU" dirty="0" smtClean="0"/>
          </a:p>
          <a:p>
            <a:pPr algn="ctr"/>
            <a:r>
              <a:rPr lang="ru-RU" dirty="0" smtClean="0"/>
              <a:t>данными  </a:t>
            </a:r>
            <a:r>
              <a:rPr lang="ru-RU" dirty="0" smtClean="0"/>
              <a:t>БД</a:t>
            </a:r>
            <a:endParaRPr lang="ru-RU" dirty="0"/>
          </a:p>
        </p:txBody>
      </p:sp>
      <p:sp>
        <p:nvSpPr>
          <p:cNvPr id="7" name="Рамка 6"/>
          <p:cNvSpPr/>
          <p:nvPr/>
        </p:nvSpPr>
        <p:spPr>
          <a:xfrm>
            <a:off x="179512" y="4365104"/>
            <a:ext cx="4176464" cy="129614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4427984" y="4365104"/>
            <a:ext cx="4536504" cy="129614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6602288" cy="540330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Иерархические. </a:t>
            </a:r>
            <a:r>
              <a:rPr lang="ru-RU" dirty="0" smtClean="0"/>
              <a:t>Существует строгая подчиненность элементов: один главный, остальные подчиненные. Например, система каталогов на диске.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Сетевая </a:t>
            </a:r>
            <a:r>
              <a:rPr lang="ru-RU" b="1" dirty="0" smtClean="0">
                <a:solidFill>
                  <a:srgbClr val="C00000"/>
                </a:solidFill>
              </a:rPr>
              <a:t>БД </a:t>
            </a:r>
            <a:r>
              <a:rPr lang="ru-RU" dirty="0" smtClean="0"/>
              <a:t>более гибкая: нет явно выраженного главного элемента и в ней существует возможность установления горизонтальных связей. Например, организация информации в Интернете (WWW).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Реляционная </a:t>
            </a:r>
            <a:r>
              <a:rPr lang="ru-RU" b="1" dirty="0" smtClean="0">
                <a:solidFill>
                  <a:srgbClr val="C00000"/>
                </a:solidFill>
              </a:rPr>
              <a:t>СУБД.</a:t>
            </a:r>
            <a:r>
              <a:rPr lang="ru-RU" dirty="0" smtClean="0"/>
              <a:t>  Реляционной (от английского “</a:t>
            </a:r>
            <a:r>
              <a:rPr lang="ru-RU" dirty="0" err="1" smtClean="0"/>
              <a:t>relation</a:t>
            </a:r>
            <a:r>
              <a:rPr lang="ru-RU" dirty="0" smtClean="0"/>
              <a:t>”- отношение) называется БД, которая содержит информацию, организованную в виде прямоугольной таблицы.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Какую полезную для вас информацию вы можете извлечь из нее?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dirty="0" smtClean="0"/>
              <a:t>1, 3, 5; </a:t>
            </a:r>
            <a:endParaRPr lang="ru-RU" sz="3200" dirty="0" smtClean="0"/>
          </a:p>
          <a:p>
            <a:pPr algn="ctr">
              <a:buNone/>
            </a:pPr>
            <a:r>
              <a:rPr lang="ru-RU" sz="3200" dirty="0" smtClean="0"/>
              <a:t>ТУ-154</a:t>
            </a:r>
            <a:r>
              <a:rPr lang="ru-RU" sz="3200" dirty="0" smtClean="0"/>
              <a:t>; Тюмень; 4, 7; Москва; 8-40; АН-24; Ижевск; 16-20; ТУ-134;320; 308; 3107; 17-35; 1, 3, 5, 7.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332656"/>
          <a:ext cx="8496943" cy="4000946"/>
        </p:xfrm>
        <a:graphic>
          <a:graphicData uri="http://schemas.openxmlformats.org/drawingml/2006/table">
            <a:tbl>
              <a:tblPr/>
              <a:tblGrid>
                <a:gridCol w="1719630"/>
                <a:gridCol w="1614872"/>
                <a:gridCol w="1669914"/>
                <a:gridCol w="1742712"/>
                <a:gridCol w="1749815"/>
              </a:tblGrid>
              <a:tr h="720080"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Аэропорт</a:t>
                      </a:r>
                    </a:p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назначения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Номер</a:t>
                      </a:r>
                    </a:p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рейса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Тип</a:t>
                      </a:r>
                    </a:p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самолета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Дни</a:t>
                      </a:r>
                    </a:p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отправления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Время</a:t>
                      </a:r>
                    </a:p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</a:rPr>
                        <a:t>Отправления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3622">
                <a:tc>
                  <a:txBody>
                    <a:bodyPr/>
                    <a:lstStyle/>
                    <a:p>
                      <a:pPr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Москва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320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 dirty="0">
                          <a:latin typeface="Calibri"/>
                          <a:ea typeface="Times New Roman"/>
                        </a:rPr>
                        <a:t>ТУ-154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 dirty="0">
                          <a:latin typeface="Calibri"/>
                          <a:ea typeface="Times New Roman"/>
                        </a:rPr>
                        <a:t>1,3,5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16-20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3622">
                <a:tc>
                  <a:txBody>
                    <a:bodyPr/>
                    <a:lstStyle/>
                    <a:p>
                      <a:pPr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Ижевск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308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 dirty="0">
                          <a:latin typeface="Calibri"/>
                          <a:ea typeface="Times New Roman"/>
                        </a:rPr>
                        <a:t>АН-24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 dirty="0">
                          <a:latin typeface="Calibri"/>
                          <a:ea typeface="Times New Roman"/>
                        </a:rPr>
                        <a:t>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17-35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3622">
                <a:tc>
                  <a:txBody>
                    <a:bodyPr/>
                    <a:lstStyle/>
                    <a:p>
                      <a:pPr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Тюмень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3107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>
                          <a:latin typeface="Calibri"/>
                          <a:ea typeface="Times New Roman"/>
                        </a:rPr>
                        <a:t>Ту-134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 dirty="0">
                          <a:latin typeface="Calibri"/>
                          <a:ea typeface="Times New Roman"/>
                        </a:rPr>
                        <a:t>1,3,5,7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2800" dirty="0">
                          <a:latin typeface="Calibri"/>
                          <a:ea typeface="Times New Roman"/>
                        </a:rPr>
                        <a:t>8-40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Принципы, лежащие в основе разработки структуры БД: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Autofit/>
          </a:bodyPr>
          <a:lstStyle/>
          <a:p>
            <a:pPr lvl="0"/>
            <a:r>
              <a:rPr lang="ru-RU" sz="2000" b="1" dirty="0">
                <a:solidFill>
                  <a:srgbClr val="0070C0"/>
                </a:solidFill>
              </a:rPr>
              <a:t>Правильность разработанной структуры (поля уникальны, тип, размер, формат): </a:t>
            </a:r>
          </a:p>
          <a:p>
            <a:pPr lvl="1"/>
            <a:r>
              <a:rPr lang="ru-RU" sz="2000" dirty="0"/>
              <a:t>каждый элемент таблицы представляет собой один элемент данных, повторяющиеся элементы отсутствуют; </a:t>
            </a:r>
          </a:p>
          <a:p>
            <a:pPr lvl="1"/>
            <a:r>
              <a:rPr lang="ru-RU" sz="2000" dirty="0"/>
              <a:t>все поля в таблице однородные; </a:t>
            </a:r>
          </a:p>
          <a:p>
            <a:pPr lvl="1"/>
            <a:r>
              <a:rPr lang="ru-RU" sz="2000" dirty="0"/>
              <a:t>поля имеют уникальные идентификаторы. </a:t>
            </a:r>
          </a:p>
          <a:p>
            <a:pPr lvl="0"/>
            <a:r>
              <a:rPr lang="ru-RU" sz="2000" b="1" dirty="0">
                <a:solidFill>
                  <a:srgbClr val="0070C0"/>
                </a:solidFill>
              </a:rPr>
              <a:t>Соблюдается условие нормализации </a:t>
            </a:r>
            <a:r>
              <a:rPr lang="ru-RU" sz="2000" dirty="0"/>
              <a:t>(поля таблицы должны отражать непосредственные характеристики (свойства, атрибуты) объекта, к которому относится запись). </a:t>
            </a:r>
          </a:p>
          <a:p>
            <a:pPr lvl="0"/>
            <a:r>
              <a:rPr lang="ru-RU" sz="2000" b="1" dirty="0">
                <a:solidFill>
                  <a:srgbClr val="0070C0"/>
                </a:solidFill>
              </a:rPr>
              <a:t>Полнота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/>
              <a:t>(Помни(!) избыточность, недостаточность атрибутов). </a:t>
            </a:r>
          </a:p>
          <a:p>
            <a:pPr lvl="0"/>
            <a:r>
              <a:rPr lang="ru-RU" sz="2000" b="1" dirty="0">
                <a:solidFill>
                  <a:srgbClr val="0070C0"/>
                </a:solidFill>
              </a:rPr>
              <a:t>Непротиворечивость данных </a:t>
            </a:r>
            <a:r>
              <a:rPr lang="ru-RU" sz="2000" dirty="0"/>
              <a:t>(дублирование записей). </a:t>
            </a:r>
          </a:p>
          <a:p>
            <a:pPr lvl="0"/>
            <a:r>
              <a:rPr lang="ru-RU" sz="2000" b="1" dirty="0">
                <a:solidFill>
                  <a:srgbClr val="0070C0"/>
                </a:solidFill>
              </a:rPr>
              <a:t>Удобный доступ к данным</a:t>
            </a:r>
            <a:r>
              <a:rPr lang="ru-RU" sz="2000" dirty="0">
                <a:solidFill>
                  <a:srgbClr val="0070C0"/>
                </a:solidFill>
              </a:rPr>
              <a:t>. 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Итак, целью информационной системы является обработка </a:t>
            </a:r>
            <a:r>
              <a:rPr lang="ru-RU" sz="3200" b="1" i="1" dirty="0" smtClean="0">
                <a:solidFill>
                  <a:srgbClr val="C00000"/>
                </a:solidFill>
              </a:rPr>
              <a:t>данных </a:t>
            </a:r>
            <a:r>
              <a:rPr lang="ru-RU" sz="3200" b="1" dirty="0" smtClean="0">
                <a:solidFill>
                  <a:srgbClr val="C00000"/>
                </a:solidFill>
              </a:rPr>
              <a:t>об </a:t>
            </a:r>
            <a:r>
              <a:rPr lang="ru-RU" sz="3200" b="1" i="1" dirty="0" smtClean="0">
                <a:solidFill>
                  <a:srgbClr val="C00000"/>
                </a:solidFill>
              </a:rPr>
              <a:t>объектах </a:t>
            </a:r>
            <a:r>
              <a:rPr lang="ru-RU" sz="3200" b="1" dirty="0" smtClean="0">
                <a:solidFill>
                  <a:srgbClr val="C00000"/>
                </a:solidFill>
              </a:rPr>
              <a:t>реального мира, с учетом </a:t>
            </a:r>
            <a:r>
              <a:rPr lang="ru-RU" sz="3200" b="1" i="1" dirty="0" smtClean="0">
                <a:solidFill>
                  <a:srgbClr val="C00000"/>
                </a:solidFill>
              </a:rPr>
              <a:t>связей </a:t>
            </a:r>
            <a:r>
              <a:rPr lang="ru-RU" sz="3200" b="1" dirty="0" smtClean="0">
                <a:solidFill>
                  <a:srgbClr val="C00000"/>
                </a:solidFill>
              </a:rPr>
              <a:t>между объектами.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uter_era">
  <a:themeElements>
    <a:clrScheme name="financial_statu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nancial_status">
      <a:majorFont>
        <a:latin typeface="Eras Bold ITC"/>
        <a:ea typeface=""/>
        <a:cs typeface=""/>
      </a:majorFont>
      <a:minorFont>
        <a:latin typeface="Eras Bold IT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ncial_statu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TS010336785</Template>
  <TotalTime>21</TotalTime>
  <Words>435</Words>
  <Application>Microsoft Office PowerPoint</Application>
  <PresentationFormat>Экран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computer_era</vt:lpstr>
      <vt:lpstr>Реляционные базы данных</vt:lpstr>
      <vt:lpstr>Продолжите фразы:            БД – это… </vt:lpstr>
      <vt:lpstr>БД могут быть использованы для создания … </vt:lpstr>
      <vt:lpstr>Типы БД - …</vt:lpstr>
      <vt:lpstr>СУБД – это … </vt:lpstr>
      <vt:lpstr>Информационно-поисковая система –  </vt:lpstr>
      <vt:lpstr>Слайд 7</vt:lpstr>
      <vt:lpstr>Слайд 8</vt:lpstr>
      <vt:lpstr>Какую полезную для вас информацию вы можете извлечь из нее? </vt:lpstr>
      <vt:lpstr>Слайд 10</vt:lpstr>
      <vt:lpstr>Принципы, лежащие в основе разработки структуры БД:  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Реляционные базы данных</dc:title>
  <dc:creator>User</dc:creator>
  <cp:lastModifiedBy>User</cp:lastModifiedBy>
  <cp:revision>3</cp:revision>
  <dcterms:created xsi:type="dcterms:W3CDTF">2014-11-19T20:03:16Z</dcterms:created>
  <dcterms:modified xsi:type="dcterms:W3CDTF">2014-11-19T20:24:59Z</dcterms:modified>
</cp:coreProperties>
</file>