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76" r:id="rId6"/>
    <p:sldId id="261" r:id="rId7"/>
    <p:sldId id="277" r:id="rId8"/>
    <p:sldId id="262" r:id="rId9"/>
    <p:sldId id="278" r:id="rId10"/>
    <p:sldId id="263" r:id="rId11"/>
    <p:sldId id="274" r:id="rId12"/>
    <p:sldId id="264" r:id="rId13"/>
    <p:sldId id="279" r:id="rId14"/>
    <p:sldId id="265" r:id="rId15"/>
    <p:sldId id="266" r:id="rId16"/>
    <p:sldId id="280" r:id="rId17"/>
    <p:sldId id="267" r:id="rId18"/>
    <p:sldId id="273" r:id="rId19"/>
    <p:sldId id="268" r:id="rId20"/>
    <p:sldId id="281" r:id="rId21"/>
    <p:sldId id="269" r:id="rId22"/>
    <p:sldId id="275" r:id="rId23"/>
    <p:sldId id="270" r:id="rId24"/>
    <p:sldId id="271" r:id="rId25"/>
    <p:sldId id="27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91313"/>
    <a:srgbClr val="FF6600"/>
    <a:srgbClr val="FF66FF"/>
    <a:srgbClr val="3366FF"/>
    <a:srgbClr val="000000"/>
    <a:srgbClr val="0000FF"/>
    <a:srgbClr val="3333FF"/>
    <a:srgbClr val="BE895E"/>
    <a:srgbClr val="0539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28" autoAdjust="0"/>
    <p:restoredTop sz="94434" autoAdjust="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3C1C9-64F1-448E-A088-98FE064EB0C5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E8066-E239-4292-9CC4-60FF0513CA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821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E8066-E239-4292-9CC4-60FF0513CAA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8110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E8066-E239-4292-9CC4-60FF0513CAA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6025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E8066-E239-4292-9CC4-60FF0513CAA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129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6638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779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316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2147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792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23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2702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289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070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32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2775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3" name="camera.wav"/>
          </p:stSnd>
        </p:sndAc>
      </p:transition>
    </mc:Choice>
    <mc:Fallback>
      <p:transition spd="slow">
        <p:zoom/>
        <p:sndAc>
          <p:stSnd>
            <p:snd r:embed="rId1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65375-F854-40B3-8FED-81C6F1A8A95A}" type="datetimeFigureOut">
              <a:rPr lang="ru-RU" smtClean="0"/>
              <a:pPr/>
              <a:t>25.03.2015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AF8F8-9E53-467E-9066-5132EE9064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397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14" name="camera.wav"/>
          </p:stSnd>
        </p:sndAc>
      </p:transition>
    </mc:Choice>
    <mc:Fallback>
      <p:transition spd="slow">
        <p:zoom/>
        <p:sndAc>
          <p:stSnd>
            <p:snd r:embed="rId13" name="camera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1.wav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1.wav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1.wav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1.wav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1.wav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1.wav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1.wav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1.wav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4455" y="1169659"/>
            <a:ext cx="9144000" cy="2387600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23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Разнообразие животных</a:t>
            </a:r>
            <a:r>
              <a:rPr lang="ru-RU" sz="20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.</a:t>
            </a:r>
            <a:endParaRPr lang="ru-RU" sz="200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81451" y="4572000"/>
            <a:ext cx="52643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FF00"/>
                </a:solidFill>
              </a:rPr>
              <a:t>Ученицы </a:t>
            </a:r>
            <a:r>
              <a:rPr lang="ru-RU" sz="3200" b="1" i="1" dirty="0" smtClean="0">
                <a:solidFill>
                  <a:srgbClr val="FFFF00"/>
                </a:solidFill>
              </a:rPr>
              <a:t>ГБОУ СОШ № 800</a:t>
            </a:r>
            <a:endParaRPr lang="ru-RU" sz="3200" b="1" i="1" dirty="0">
              <a:solidFill>
                <a:srgbClr val="FFFF00"/>
              </a:solidFill>
            </a:endParaRPr>
          </a:p>
          <a:p>
            <a:pPr algn="ctr"/>
            <a:r>
              <a:rPr lang="ru-RU" sz="3200" b="1" i="1" dirty="0">
                <a:solidFill>
                  <a:srgbClr val="FFFF00"/>
                </a:solidFill>
              </a:rPr>
              <a:t>Такмаковой  Ольги</a:t>
            </a:r>
          </a:p>
          <a:p>
            <a:pPr algn="ctr"/>
            <a:r>
              <a:rPr lang="ru-RU" sz="3200" b="1" i="1" dirty="0" smtClean="0">
                <a:solidFill>
                  <a:srgbClr val="FFFF00"/>
                </a:solidFill>
              </a:rPr>
              <a:t>Г.Москва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551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7000">
        <p:zoom dir="in"/>
        <p:sndAc>
          <p:stSnd>
            <p:snd r:embed="rId4" name="camera.wav"/>
          </p:stSnd>
        </p:sndAc>
      </p:transition>
    </mc:Choice>
    <mc:Fallback>
      <p:transition spd="slow" advClick="0" advTm="7000">
        <p:zoom dir="in"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263" y="365125"/>
            <a:ext cx="10925537" cy="6128272"/>
          </a:xfrm>
        </p:spPr>
        <p:txBody>
          <a:bodyPr>
            <a:normAutofit/>
          </a:bodyPr>
          <a:lstStyle/>
          <a:p>
            <a:r>
              <a:rPr lang="ru-RU" sz="7200" b="1" i="1" u="sng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Наука о животных называется зоологией. Это ещё один из разделов биологии. </a:t>
            </a:r>
            <a:endParaRPr lang="ru-RU" sz="7200" b="1" i="1" u="sng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858745"/>
      </p:ext>
    </p:extLst>
  </p:cSld>
  <p:clrMapOvr>
    <a:masterClrMapping/>
  </p:clrMapOvr>
  <p:transition spd="slow">
    <p:plus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908" y="630195"/>
            <a:ext cx="848909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Учёные  зоологи</a:t>
            </a:r>
            <a:r>
              <a:rPr lang="ru-RU" sz="6000" b="1" dirty="0">
                <a:solidFill>
                  <a:srgbClr val="FF0000"/>
                </a:solidFill>
              </a:rPr>
              <a:t/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 делят</a:t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 царство животных </a:t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на большое </a:t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число групп.</a:t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> Например</a:t>
            </a:r>
            <a:r>
              <a:rPr lang="ru-RU" sz="7200" dirty="0">
                <a:solidFill>
                  <a:srgbClr val="FF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4169418479"/>
      </p:ext>
    </p:extLst>
  </p:cSld>
  <p:clrMapOvr>
    <a:masterClrMapping/>
  </p:clrMapOvr>
  <p:transition spd="slow">
    <p:randomBar dir="vert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188" y="411634"/>
            <a:ext cx="10385612" cy="1470954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Паукообразные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35133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Паукообразные-  это пауки, скорпионы, сенокосцы. Все они имеют восемь ног (четыре пары).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407773" y="670526"/>
            <a:ext cx="430427" cy="40389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6683450"/>
      </p:ext>
    </p:extLst>
  </p:cSld>
  <p:clrMapOvr>
    <a:masterClrMapping/>
  </p:clrMapOvr>
  <p:transition spd="slow">
    <p:plus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82534" y="609601"/>
            <a:ext cx="3115734" cy="1117600"/>
          </a:xfrm>
        </p:spPr>
        <p:txBody>
          <a:bodyPr>
            <a:prstTxWarp prst="textArchUp">
              <a:avLst/>
            </a:prstTxWarp>
            <a:normAutofit fontScale="90000"/>
          </a:bodyPr>
          <a:lstStyle/>
          <a:p>
            <a:r>
              <a:rPr lang="ru-RU" sz="9600" dirty="0" smtClean="0">
                <a:ln>
                  <a:solidFill>
                    <a:srgbClr val="FF0000"/>
                  </a:solidFill>
                </a:ln>
                <a:solidFill>
                  <a:srgbClr val="0033CC"/>
                </a:solidFill>
              </a:rPr>
              <a:t>Пауки</a:t>
            </a:r>
            <a:r>
              <a:rPr lang="ru-RU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endParaRPr lang="ru-RU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9999" y="3285068"/>
            <a:ext cx="8669867" cy="2015066"/>
          </a:xfrm>
        </p:spPr>
        <p:txBody>
          <a:bodyPr>
            <a:normAutofit/>
          </a:bodyPr>
          <a:lstStyle/>
          <a:p>
            <a:r>
              <a:rPr lang="ru-RU" sz="6000" dirty="0" smtClean="0">
                <a:ln>
                  <a:solidFill>
                    <a:srgbClr val="0033CC"/>
                  </a:solidFill>
                </a:ln>
                <a:solidFill>
                  <a:srgbClr val="F91313"/>
                </a:solidFill>
              </a:rPr>
              <a:t>Все пауки убивают своих жертв ядом.</a:t>
            </a:r>
            <a:endParaRPr lang="ru-RU" sz="6000" dirty="0">
              <a:ln>
                <a:solidFill>
                  <a:srgbClr val="0033CC"/>
                </a:solidFill>
              </a:ln>
              <a:solidFill>
                <a:srgbClr val="F913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93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5800"/>
                    </a14:imgEffect>
                  </a14:imgLayer>
                </a14:imgProps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00B0F0"/>
                </a:solidFill>
              </a:rPr>
              <a:t>Птицы</a:t>
            </a:r>
            <a:endParaRPr lang="ru-RU" sz="8800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00B0F0"/>
                </a:solidFill>
              </a:rPr>
              <a:t>Птицы- животные, тело которых покрыто перьями.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88259" y="605118"/>
            <a:ext cx="649941" cy="590217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853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СОВЫ</a:t>
            </a:r>
            <a:endParaRPr lang="ru-RU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400" b="1" dirty="0" smtClean="0">
                <a:solidFill>
                  <a:srgbClr val="F91313"/>
                </a:solidFill>
              </a:rPr>
              <a:t>Совы отлично видят ночью благодаря огромным глазам, которые смотрят прямо вперёд, что для птиц необычно.</a:t>
            </a:r>
            <a:endParaRPr lang="ru-RU" sz="4400" b="1" dirty="0">
              <a:solidFill>
                <a:srgbClr val="F913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55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4671" y="0"/>
            <a:ext cx="9088343" cy="1869141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Ракообразные</a:t>
            </a:r>
            <a:endParaRPr lang="ru-RU" sz="80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7847" y="2514602"/>
            <a:ext cx="10379262" cy="253962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Ракообразные- это раки, крабы, креветки.</a:t>
            </a:r>
          </a:p>
        </p:txBody>
      </p:sp>
      <p:sp>
        <p:nvSpPr>
          <p:cNvPr id="4" name="Блок-схема: узел 3"/>
          <p:cNvSpPr/>
          <p:nvPr/>
        </p:nvSpPr>
        <p:spPr>
          <a:xfrm>
            <a:off x="781396" y="714894"/>
            <a:ext cx="953275" cy="90339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6211203"/>
      </p:ext>
    </p:extLst>
  </p:cSld>
  <p:clrMapOvr>
    <a:masterClrMapping/>
  </p:clrMapOvr>
  <p:transition spd="med">
    <p:pull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-4.07407E-6 L 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08871" y="899410"/>
            <a:ext cx="2271114" cy="674558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ru-RU" sz="96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К</a:t>
            </a:r>
            <a:r>
              <a:rPr lang="ru-RU" sz="96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раб</a:t>
            </a:r>
            <a:endParaRPr lang="ru-RU" sz="96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24459" y="1858781"/>
            <a:ext cx="10567961" cy="4260850"/>
          </a:xfrm>
        </p:spPr>
        <p:txBody>
          <a:bodyPr>
            <a:normAutofit fontScale="77500" lnSpcReduction="20000"/>
          </a:bodyPr>
          <a:lstStyle/>
          <a:p>
            <a:r>
              <a:rPr lang="ru-RU" sz="96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+mj-cs"/>
              </a:rPr>
              <a:t>Крабы способны к регенерации (вместо обломанной конечности вырастает новая)</a:t>
            </a:r>
            <a:endParaRPr lang="ru-RU" sz="96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21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0109" y="415636"/>
            <a:ext cx="3325091" cy="1320511"/>
          </a:xfrm>
        </p:spPr>
        <p:txBody>
          <a:bodyPr>
            <a:normAutofit fontScale="90000"/>
          </a:bodyPr>
          <a:lstStyle/>
          <a:p>
            <a:r>
              <a:rPr lang="ru-RU" sz="9600" b="1" dirty="0" smtClean="0">
                <a:ln w="0"/>
                <a:solidFill>
                  <a:srgbClr val="3333FF"/>
                </a:solidFill>
                <a:effectLst>
                  <a:reflection blurRad="6350" stA="53000" endA="300" endPos="35500" dir="5400000" sy="-90000" algn="bl" rotWithShape="0"/>
                </a:effectLst>
              </a:rPr>
              <a:t>Звери</a:t>
            </a:r>
            <a:endParaRPr lang="ru-RU" sz="9600" b="1" dirty="0">
              <a:ln w="0"/>
              <a:solidFill>
                <a:srgbClr val="3333FF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5191" y="1976890"/>
            <a:ext cx="10482926" cy="402809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</a:rPr>
              <a:t>Звери, или млекопитающие,- животные, тело которых покрыто шестью. Своих детёнышей они выкармливают молоком.</a:t>
            </a:r>
            <a:endParaRPr lang="ru-RU" sz="6000" b="1" dirty="0">
              <a:solidFill>
                <a:srgbClr val="0000FF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29466" y="665017"/>
            <a:ext cx="897467" cy="821747"/>
          </a:xfrm>
          <a:prstGeom prst="ellipse">
            <a:avLst/>
          </a:prstGeom>
          <a:gradFill>
            <a:gsLst>
              <a:gs pos="88000">
                <a:srgbClr val="FFFF00"/>
              </a:gs>
              <a:gs pos="24000">
                <a:srgbClr val="7030A0"/>
              </a:gs>
              <a:gs pos="71000">
                <a:srgbClr val="FF0000"/>
              </a:gs>
              <a:gs pos="19000">
                <a:schemeClr val="accent6">
                  <a:lumMod val="50000"/>
                </a:schemeClr>
              </a:gs>
              <a:gs pos="91324">
                <a:srgbClr val="FFEE00"/>
              </a:gs>
              <a:gs pos="47000">
                <a:srgbClr val="FFC000"/>
              </a:gs>
              <a:gs pos="72000">
                <a:schemeClr val="accent1">
                  <a:lumMod val="45000"/>
                  <a:lumOff val="55000"/>
                </a:schemeClr>
              </a:gs>
              <a:gs pos="83056">
                <a:srgbClr val="E8F149"/>
              </a:gs>
              <a:gs pos="64000">
                <a:srgbClr val="FF66FF"/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524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78671">
            <a:off x="3647551" y="1030430"/>
            <a:ext cx="3384550" cy="1417698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ru-RU" sz="8800" b="1" dirty="0" smtClean="0">
                <a:ln w="0">
                  <a:solidFill>
                    <a:srgbClr val="0033CC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60000" endA="900" endPos="60000" dist="60007" dir="5400000" sy="-100000" algn="bl" rotWithShape="0"/>
                </a:effectLst>
              </a:rPr>
              <a:t>Ёжики</a:t>
            </a:r>
            <a:endParaRPr lang="ru-RU" sz="8800" b="1" dirty="0">
              <a:ln w="0">
                <a:solidFill>
                  <a:srgbClr val="0033CC"/>
                </a:solidFill>
              </a:ln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1467" y="2167468"/>
            <a:ext cx="10394426" cy="269240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Ёж в поисках корма проходит за ночь до 3 км.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156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0" y="2302933"/>
            <a:ext cx="930664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Пресмыкающиеся, или рептилии,- животные, тело которых покрыто сухими чешуйками или панцирям. </a:t>
            </a:r>
            <a:endParaRPr lang="ru-RU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1296" y="266468"/>
            <a:ext cx="10388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Пресмыкающиеся</a:t>
            </a:r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, или </a:t>
            </a:r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рептилии</a:t>
            </a:r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ru-RU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909022" y="455964"/>
            <a:ext cx="482274" cy="544338"/>
          </a:xfrm>
          <a:prstGeom prst="ellipse">
            <a:avLst/>
          </a:prstGeom>
          <a:solidFill>
            <a:srgbClr val="FF66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481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змеи</a:t>
            </a:r>
            <a:endParaRPr lang="ru-RU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По мере роста змеи регулярно линяют - выползают головой вперед из старой кожи, как из чулка.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919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050" y="-881062"/>
            <a:ext cx="10515600" cy="2852737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Иглокожие</a:t>
            </a:r>
            <a:r>
              <a:rPr lang="ru-RU" sz="9600" b="1" dirty="0" smtClean="0">
                <a:solidFill>
                  <a:srgbClr val="FF66FF"/>
                </a:solidFill>
              </a:rPr>
              <a:t> </a:t>
            </a:r>
            <a:endParaRPr lang="ru-RU" sz="9600" b="1" dirty="0">
              <a:solidFill>
                <a:srgbClr val="FF66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6666" y="1971676"/>
            <a:ext cx="10500783" cy="413490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Иглокожие-это морские звёзды, морские ежи, морские лилии и морские огурцы. 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16859" y="909160"/>
            <a:ext cx="618191" cy="551329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55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Tm="20000">
        <p14:flash/>
        <p:sndAc>
          <p:stSnd>
            <p:snd r:embed="rId5" name="camera.wav"/>
          </p:stSnd>
        </p:sndAc>
      </p:transition>
    </mc:Choice>
    <mc:Fallback>
      <p:transition spd="slow" advTm="20000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9000"/>
            <a:lum/>
          </a:blip>
          <a:srcRect/>
          <a:stretch>
            <a:fillRect t="-15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3617" y="315649"/>
            <a:ext cx="10348383" cy="1039019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00FF"/>
                </a:solidFill>
              </a:rPr>
              <a:t>Моллюски</a:t>
            </a:r>
            <a:endParaRPr lang="ru-RU" sz="8800" b="1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33" y="1913467"/>
            <a:ext cx="10720917" cy="4176183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0000FF"/>
                </a:solidFill>
              </a:rPr>
              <a:t>Моллюски имеют мягкое тело, у многих из них защищено раковиной.  </a:t>
            </a:r>
            <a:endParaRPr lang="ru-RU" sz="7200" b="1" dirty="0">
              <a:solidFill>
                <a:srgbClr val="0000FF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87866" y="315649"/>
            <a:ext cx="931333" cy="875770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57150">
            <a:solidFill>
              <a:srgbClr val="FF66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6379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908" y="268809"/>
            <a:ext cx="8733019" cy="68798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5788" y="1271588"/>
            <a:ext cx="10761662" cy="5243513"/>
          </a:xfrm>
        </p:spPr>
        <p:txBody>
          <a:bodyPr>
            <a:noAutofit/>
          </a:bodyPr>
          <a:lstStyle/>
          <a:p>
            <a:pPr algn="ctr"/>
            <a:r>
              <a:rPr lang="ru-RU" sz="6600" b="1" i="1" dirty="0" smtClean="0">
                <a:solidFill>
                  <a:srgbClr val="FFC000"/>
                </a:solidFill>
              </a:rPr>
              <a:t>Раковины моллюсков имеют размеры от нескольких миллиметров до 1 м.</a:t>
            </a:r>
            <a:endParaRPr lang="ru-RU" sz="66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8977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9675" y="-977899"/>
            <a:ext cx="9144000" cy="2387600"/>
          </a:xfrm>
        </p:spPr>
        <p:txBody>
          <a:bodyPr>
            <a:normAutofit/>
          </a:bodyPr>
          <a:lstStyle/>
          <a:p>
            <a:r>
              <a:rPr lang="ru-RU" sz="7200" b="1" i="1" u="sng" dirty="0" smtClean="0">
                <a:solidFill>
                  <a:srgbClr val="FF0000"/>
                </a:solidFill>
              </a:rPr>
              <a:t>Земноводные </a:t>
            </a:r>
            <a:endParaRPr lang="ru-RU" sz="7200" b="1" i="1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9733" y="2150533"/>
            <a:ext cx="9838268" cy="3810000"/>
          </a:xfrm>
        </p:spPr>
        <p:txBody>
          <a:bodyPr>
            <a:normAutofit/>
          </a:bodyPr>
          <a:lstStyle/>
          <a:p>
            <a:r>
              <a:rPr lang="ru-RU" sz="6000" b="1" i="1" u="sng" dirty="0">
                <a:solidFill>
                  <a:srgbClr val="F91313"/>
                </a:solidFill>
              </a:rPr>
              <a:t>Земноводные- это животные, у которых кожа голая, нежная. </a:t>
            </a:r>
          </a:p>
        </p:txBody>
      </p:sp>
      <p:sp>
        <p:nvSpPr>
          <p:cNvPr id="6" name="Овал 5"/>
          <p:cNvSpPr/>
          <p:nvPr/>
        </p:nvSpPr>
        <p:spPr>
          <a:xfrm>
            <a:off x="2015067" y="568327"/>
            <a:ext cx="880533" cy="795866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5715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77470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76" y="261860"/>
            <a:ext cx="9729787" cy="3171155"/>
          </a:xfr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9600" b="1" dirty="0" smtClean="0">
                <a:ln w="2857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Лягушки</a:t>
            </a:r>
            <a:endParaRPr lang="ru-RU" sz="9600" b="1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952369"/>
            <a:ext cx="10433050" cy="4137282"/>
          </a:xfrm>
        </p:spPr>
        <p:txBody>
          <a:bodyPr>
            <a:noAutofit/>
          </a:bodyPr>
          <a:lstStyle/>
          <a:p>
            <a:pPr algn="just"/>
            <a:r>
              <a:rPr lang="ru-RU" sz="6000" b="1" dirty="0" smtClean="0">
                <a:solidFill>
                  <a:srgbClr val="0000FF"/>
                </a:solidFill>
              </a:rPr>
              <a:t>Некоторые могут прыгать в длину на 15м. Африканская лягушка – голиаф самая крупная: длина 80см и вес 4кг.</a:t>
            </a:r>
            <a:endParaRPr lang="ru-RU" sz="6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1918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88266" y="250297"/>
            <a:ext cx="3793067" cy="1088496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00FF"/>
                </a:solidFill>
              </a:rPr>
              <a:t>Рыбы</a:t>
            </a:r>
            <a:endParaRPr lang="ru-RU" sz="8800" b="1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8268" y="1589089"/>
            <a:ext cx="9906000" cy="4676243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0000FF"/>
                </a:solidFill>
              </a:rPr>
              <a:t>Рыбы-водные животные, тело которых покрыто чешуёй.</a:t>
            </a:r>
            <a:endParaRPr lang="ru-RU" sz="8800" dirty="0">
              <a:solidFill>
                <a:srgbClr val="0000FF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031066" y="250297"/>
            <a:ext cx="914400" cy="779993"/>
          </a:xfrm>
          <a:prstGeom prst="ellips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748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Китовая акула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</a:rPr>
              <a:t>Самая крупная рыба – китовая акула. Длина до 15 м, весит до 15тонн. Она самая безобидная из акул. Кормится планктоном.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371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  <p:sndAc>
          <p:stSnd>
            <p:snd r:embed="rId4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99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649" y="-152400"/>
            <a:ext cx="6093883" cy="1270000"/>
          </a:xfrm>
        </p:spPr>
        <p:txBody>
          <a:bodyPr>
            <a:normAutofit fontScale="90000"/>
          </a:bodyPr>
          <a:lstStyle/>
          <a:p>
            <a:r>
              <a:rPr lang="ru-RU" sz="8800" b="1" dirty="0" smtClean="0">
                <a:solidFill>
                  <a:srgbClr val="FF0000"/>
                </a:solidFill>
              </a:rPr>
              <a:t>Насекомые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17601"/>
            <a:ext cx="11033124" cy="517525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0000"/>
                </a:solidFill>
              </a:rPr>
              <a:t>Насекомые- животные, у которых шесть  ног (три пары).</a:t>
            </a:r>
          </a:p>
          <a:p>
            <a:endParaRPr lang="ru-RU" sz="8000" dirty="0" smtClean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350502" y="100263"/>
            <a:ext cx="818147" cy="764674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5696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  <p:sndAc>
          <p:stSnd>
            <p:snd r:embed="rId6" name="camera.wav"/>
          </p:stSnd>
        </p:sndAc>
      </p:transition>
    </mc:Choice>
    <mc:Fallback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9199" y="1202266"/>
            <a:ext cx="6417734" cy="609600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ru-RU" sz="9600" b="1" dirty="0" smtClean="0">
                <a:solidFill>
                  <a:srgbClr val="FFFF00"/>
                </a:solidFill>
              </a:rPr>
              <a:t>Стрекоза</a:t>
            </a:r>
            <a:endParaRPr lang="ru-RU" sz="9600" b="1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1811867"/>
            <a:ext cx="10602384" cy="4328584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C000"/>
                </a:solidFill>
              </a:rPr>
              <a:t>Стрекоза разгоняется до 60км/ч. Они способны зависать в воздухе и летать задом наперед.</a:t>
            </a:r>
            <a:endParaRPr lang="ru-RU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13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  <p:sndAc>
          <p:stSnd>
            <p:snd r:embed="rId4" name="camera.wav"/>
          </p:stSnd>
        </p:sndAc>
      </p:transition>
    </mc:Choice>
    <mc:Fallback>
      <p:transition spd="slow">
        <p:zoom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7032" y="469458"/>
            <a:ext cx="3492708" cy="710003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00FF"/>
                </a:solidFill>
              </a:rPr>
              <a:t>Черви</a:t>
            </a:r>
            <a:endParaRPr lang="ru-RU" sz="8800" b="1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9567" y="1858781"/>
            <a:ext cx="10687883" cy="4230870"/>
          </a:xfrm>
        </p:spPr>
        <p:txBody>
          <a:bodyPr>
            <a:normAutofit fontScale="92500" lnSpcReduction="10000"/>
          </a:bodyPr>
          <a:lstStyle/>
          <a:p>
            <a:r>
              <a:rPr lang="ru-RU" sz="7200" b="1" dirty="0" smtClean="0">
                <a:solidFill>
                  <a:srgbClr val="0000FF"/>
                </a:solidFill>
              </a:rPr>
              <a:t>Все хорошо знают дождевого червя, но есть другие черви, которые живут в водоёмах например: пиявки</a:t>
            </a:r>
            <a:r>
              <a:rPr lang="ru-RU" sz="7200" dirty="0" smtClean="0"/>
              <a:t>.  </a:t>
            </a:r>
            <a:endParaRPr lang="ru-RU" sz="7200" dirty="0"/>
          </a:p>
        </p:txBody>
      </p:sp>
      <p:sp>
        <p:nvSpPr>
          <p:cNvPr id="4" name="Овал 3"/>
          <p:cNvSpPr/>
          <p:nvPr/>
        </p:nvSpPr>
        <p:spPr>
          <a:xfrm>
            <a:off x="2368447" y="235081"/>
            <a:ext cx="1139252" cy="944380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57150">
            <a:solidFill>
              <a:srgbClr val="FF66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599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9131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8266" y="508000"/>
            <a:ext cx="4707467" cy="1299104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3366FF"/>
                </a:solidFill>
              </a:rPr>
              <a:t>Вывод:</a:t>
            </a:r>
            <a:endParaRPr lang="ru-RU" sz="8800" b="1" dirty="0">
              <a:solidFill>
                <a:srgbClr val="3366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7734" y="2636838"/>
            <a:ext cx="9144000" cy="3450696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F91313"/>
                </a:solidFill>
              </a:rPr>
              <a:t>Мир животных разнообразен </a:t>
            </a:r>
            <a:endParaRPr lang="ru-RU" sz="8800" b="1" dirty="0">
              <a:solidFill>
                <a:srgbClr val="F913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7977688"/>
      </p:ext>
    </p:extLst>
  </p:cSld>
  <p:clrMapOvr>
    <a:masterClrMapping/>
  </p:clrMapOvr>
  <p:transition spd="slow">
    <p:comb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732" y="379412"/>
            <a:ext cx="10422467" cy="5815542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ru-RU" sz="4800" b="1" dirty="0" smtClean="0">
                <a:ln w="285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0000" endA="300" endPos="50000" dist="60007" dir="5400000" sy="-100000" algn="bl" rotWithShape="0"/>
                </a:effectLst>
              </a:rPr>
              <a:t>     </a:t>
            </a:r>
            <a:r>
              <a:rPr lang="ru-RU" sz="8000" b="1" dirty="0" smtClean="0">
                <a:ln w="28575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0000" endA="300" endPos="50000" dist="60007" dir="5400000" sy="-100000" algn="bl" rotWithShape="0"/>
                </a:effectLst>
              </a:rPr>
              <a:t>Спасибо за внимание!</a:t>
            </a:r>
            <a:br>
              <a:rPr lang="ru-RU" sz="8000" b="1" dirty="0" smtClean="0">
                <a:ln w="28575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0000" endA="300" endPos="50000" dist="60007" dir="5400000" sy="-100000" algn="bl" rotWithShape="0"/>
                </a:effectLst>
              </a:rPr>
            </a:br>
            <a:endParaRPr lang="ru-RU" sz="8000" b="1" dirty="0">
              <a:ln w="28575">
                <a:solidFill>
                  <a:srgbClr val="FF0000"/>
                </a:solidFill>
                <a:prstDash val="solid"/>
              </a:ln>
              <a:solidFill>
                <a:srgbClr val="0000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3620" y="1585913"/>
            <a:ext cx="1038224" cy="1131888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76200" cap="rnd" cmpd="tri">
            <a:solidFill>
              <a:srgbClr val="0000FF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845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  <p:sndAc>
          <p:stSnd>
            <p:snd r:embed="rId5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339</Words>
  <Application>Microsoft Office PowerPoint</Application>
  <PresentationFormat>Произвольный</PresentationFormat>
  <Paragraphs>51</Paragraphs>
  <Slides>25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Разнообразие животных.</vt:lpstr>
      <vt:lpstr>Наука о животных называется зоологией. Это ещё один из разделов биологии. </vt:lpstr>
      <vt:lpstr>Слайд 3</vt:lpstr>
      <vt:lpstr>Паукообразные  </vt:lpstr>
      <vt:lpstr>Пауки </vt:lpstr>
      <vt:lpstr>Птицы</vt:lpstr>
      <vt:lpstr>СОВЫ</vt:lpstr>
      <vt:lpstr>Ракообразные</vt:lpstr>
      <vt:lpstr>Краб</vt:lpstr>
      <vt:lpstr>Звери</vt:lpstr>
      <vt:lpstr>Ёжики</vt:lpstr>
      <vt:lpstr>Слайд 12</vt:lpstr>
      <vt:lpstr>змеи</vt:lpstr>
      <vt:lpstr>Иглокожие </vt:lpstr>
      <vt:lpstr>Моллюски</vt:lpstr>
      <vt:lpstr>Слайд 16</vt:lpstr>
      <vt:lpstr>Земноводные </vt:lpstr>
      <vt:lpstr>Лягушки</vt:lpstr>
      <vt:lpstr>Рыбы</vt:lpstr>
      <vt:lpstr>Китовая акула</vt:lpstr>
      <vt:lpstr>Насекомые</vt:lpstr>
      <vt:lpstr>Стрекоза</vt:lpstr>
      <vt:lpstr>Черви</vt:lpstr>
      <vt:lpstr>Вывод:</vt:lpstr>
      <vt:lpstr>     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Разнообразие животных.</dc:title>
  <dc:creator>Пользователь</dc:creator>
  <cp:lastModifiedBy>1</cp:lastModifiedBy>
  <cp:revision>68</cp:revision>
  <dcterms:created xsi:type="dcterms:W3CDTF">2013-11-02T12:50:34Z</dcterms:created>
  <dcterms:modified xsi:type="dcterms:W3CDTF">2015-03-25T18:38:04Z</dcterms:modified>
</cp:coreProperties>
</file>