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4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652DB87-085F-4715-8B63-B14BD5B63128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19463" name="AutoShape 7"/>
          <p:cNvSpPr>
            <a:spLocks noChangeArrowheads="1"/>
          </p:cNvSpPr>
          <p:nvPr/>
        </p:nvSpPr>
        <p:spPr bwMode="auto">
          <a:xfrm>
            <a:off x="685800" y="2393950"/>
            <a:ext cx="7772400" cy="109538"/>
          </a:xfrm>
          <a:custGeom>
            <a:avLst/>
            <a:gdLst>
              <a:gd name="G0" fmla="+- 618 0 0"/>
            </a:gdLst>
            <a:ahLst/>
            <a:cxnLst>
              <a:cxn ang="0">
                <a:pos x="0" y="0"/>
              </a:cxn>
              <a:cxn ang="0">
                <a:pos x="618" y="0"/>
              </a:cxn>
              <a:cxn ang="0">
                <a:pos x="618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 sz="24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A66B6D-BF87-4216-A341-C3DA4671768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029570-89F9-4FE0-A75B-0582E5E18B8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B34B7F-1EBB-4AC3-8BA9-225B8220E02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90999-A905-4AA6-9016-80314D3A896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83B0C5-70B0-414B-9660-4F740E068BC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40C6B9-22D0-4E83-B1D0-10D4E55C5C8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1CF030-F8B3-4E29-B360-32B46315088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A31BE3-5C17-4002-9233-02C3C5A9BEB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8D62DD-0346-4DB0-AA02-CA26856B640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73838" y="304800"/>
            <a:ext cx="2001837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470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13128A-472D-45DA-9CE1-F3E4C0ECD99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566738" y="1752600"/>
            <a:ext cx="8001000" cy="42672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fld id="{64BBE981-D12C-48A5-B7B3-4082E6F3079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8436" name="AutoShape 4"/>
          <p:cNvSpPr>
            <a:spLocks noChangeArrowheads="1"/>
          </p:cNvSpPr>
          <p:nvPr/>
        </p:nvSpPr>
        <p:spPr bwMode="auto">
          <a:xfrm>
            <a:off x="609600" y="1566863"/>
            <a:ext cx="7958138" cy="109537"/>
          </a:xfrm>
          <a:custGeom>
            <a:avLst/>
            <a:gdLst>
              <a:gd name="G0" fmla="+- 585 0 0"/>
            </a:gdLst>
            <a:ahLst/>
            <a:cxnLst>
              <a:cxn ang="0">
                <a:pos x="0" y="0"/>
              </a:cxn>
              <a:cxn ang="0">
                <a:pos x="585" y="0"/>
              </a:cxn>
              <a:cxn ang="0">
                <a:pos x="585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 sz="2400">
              <a:latin typeface="Times New Roman" pitchFamily="18" charset="0"/>
            </a:endParaRPr>
          </a:p>
        </p:txBody>
      </p:sp>
      <p:sp>
        <p:nvSpPr>
          <p:cNvPr id="18437" name="Line 5"/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endParaRPr lang="ru-RU"/>
          </a:p>
        </p:txBody>
      </p:sp>
      <p:sp>
        <p:nvSpPr>
          <p:cNvPr id="18440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C075513-5143-4AD7-AAE8-148338FC5EBE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9pPr>
    </p:titleStyle>
    <p:bodyStyle>
      <a:lvl1pPr marL="469900" indent="-4699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304925" indent="-395288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2300">
          <a:solidFill>
            <a:schemeClr val="tx1"/>
          </a:solidFill>
          <a:latin typeface="+mn-lt"/>
        </a:defRPr>
      </a:lvl3pPr>
      <a:lvl4pPr marL="1693863" indent="-3873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939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558088" cy="3014663"/>
          </a:xfrm>
        </p:spPr>
        <p:txBody>
          <a:bodyPr/>
          <a:lstStyle/>
          <a:p>
            <a:pPr algn="ctr"/>
            <a:r>
              <a:rPr lang="ru-RU" sz="5400" b="1"/>
              <a:t>Табличная форма представления информации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58888" y="5300663"/>
            <a:ext cx="6553200" cy="1223962"/>
          </a:xfrm>
        </p:spPr>
        <p:txBody>
          <a:bodyPr/>
          <a:lstStyle/>
          <a:p>
            <a:pPr algn="ctr"/>
            <a:r>
              <a:rPr lang="ru-RU" sz="3600" b="1"/>
              <a:t>5 класс</a:t>
            </a:r>
          </a:p>
          <a:p>
            <a:pPr algn="ctr"/>
            <a:endParaRPr lang="ru-RU" sz="3600" b="1"/>
          </a:p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Grp="1" noChangeArrowheads="1"/>
          </p:cNvSpPr>
          <p:nvPr>
            <p:ph type="title"/>
          </p:nvPr>
        </p:nvSpPr>
        <p:spPr>
          <a:xfrm>
            <a:off x="574675" y="304800"/>
            <a:ext cx="8001000" cy="1684338"/>
          </a:xfrm>
        </p:spPr>
        <p:txBody>
          <a:bodyPr/>
          <a:lstStyle/>
          <a:p>
            <a:pPr algn="ctr"/>
            <a:r>
              <a:rPr lang="ru-RU" sz="4000" b="1"/>
              <a:t>Таблицы на уроках:</a:t>
            </a:r>
            <a:br>
              <a:rPr lang="ru-RU" sz="4000" b="1"/>
            </a:br>
            <a:endParaRPr lang="ru-RU" sz="4000" b="1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566738" y="2420938"/>
            <a:ext cx="8001000" cy="3313112"/>
          </a:xfrm>
        </p:spPr>
        <p:txBody>
          <a:bodyPr/>
          <a:lstStyle/>
          <a:p>
            <a:r>
              <a:rPr lang="ru-RU" sz="3600" b="1"/>
              <a:t>математики;</a:t>
            </a:r>
          </a:p>
          <a:p>
            <a:r>
              <a:rPr lang="ru-RU" sz="3600" b="1"/>
              <a:t>русского языка;</a:t>
            </a:r>
          </a:p>
          <a:p>
            <a:r>
              <a:rPr lang="ru-RU" sz="3600" b="1"/>
              <a:t>биологии;</a:t>
            </a:r>
          </a:p>
          <a:p>
            <a:r>
              <a:rPr lang="ru-RU" sz="3600" b="1"/>
              <a:t>информатики.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1700213"/>
            <a:ext cx="7772400" cy="1368425"/>
          </a:xfrm>
        </p:spPr>
        <p:txBody>
          <a:bodyPr/>
          <a:lstStyle/>
          <a:p>
            <a:pPr algn="ctr"/>
            <a:r>
              <a:rPr lang="ru-RU" b="1"/>
              <a:t>Решение логических задач</a:t>
            </a:r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ru-RU" sz="4000" b="1"/>
              <a:t>табличным способом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7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415213" cy="709613"/>
          </a:xfrm>
        </p:spPr>
        <p:txBody>
          <a:bodyPr/>
          <a:lstStyle/>
          <a:p>
            <a:pPr algn="ctr"/>
            <a:r>
              <a:rPr lang="ru-RU" b="1"/>
              <a:t>Задача №1</a:t>
            </a:r>
          </a:p>
        </p:txBody>
      </p:sp>
      <p:sp>
        <p:nvSpPr>
          <p:cNvPr id="25608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708275"/>
            <a:ext cx="7010400" cy="34575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b="1"/>
              <a:t>Коля, Боря, Вова и Юра заняли первые четыре места в спортивном  соревновании по плаванью. На вопрос, какие места они заняли, мальчики ответили:</a:t>
            </a:r>
          </a:p>
          <a:p>
            <a:pPr>
              <a:lnSpc>
                <a:spcPct val="80000"/>
              </a:lnSpc>
            </a:pPr>
            <a:r>
              <a:rPr lang="ru-RU" sz="2400" b="1"/>
              <a:t>1). Коля не занял ни первое, ни четвёртое место.</a:t>
            </a:r>
          </a:p>
          <a:p>
            <a:pPr>
              <a:lnSpc>
                <a:spcPct val="80000"/>
              </a:lnSpc>
            </a:pPr>
            <a:r>
              <a:rPr lang="ru-RU" sz="2400" b="1"/>
              <a:t>2). Боря был вторым.</a:t>
            </a:r>
          </a:p>
          <a:p>
            <a:pPr>
              <a:lnSpc>
                <a:spcPct val="80000"/>
              </a:lnSpc>
            </a:pPr>
            <a:r>
              <a:rPr lang="ru-RU" sz="2400" b="1"/>
              <a:t>3). Вова не был последним.</a:t>
            </a:r>
          </a:p>
          <a:p>
            <a:pPr>
              <a:lnSpc>
                <a:spcPct val="80000"/>
              </a:lnSpc>
            </a:pPr>
            <a:r>
              <a:rPr lang="ru-RU" sz="2400" b="1"/>
              <a:t>Какое место занял каждый мальчик?</a:t>
            </a:r>
            <a:r>
              <a:rPr lang="ru-RU" sz="12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43000" y="304800"/>
            <a:ext cx="8001000" cy="1216025"/>
          </a:xfrm>
        </p:spPr>
        <p:txBody>
          <a:bodyPr/>
          <a:lstStyle/>
          <a:p>
            <a:pPr algn="ctr"/>
            <a:r>
              <a:rPr lang="ru-RU" b="1"/>
              <a:t>Решение задачи</a:t>
            </a:r>
          </a:p>
        </p:txBody>
      </p:sp>
      <p:graphicFrame>
        <p:nvGraphicFramePr>
          <p:cNvPr id="30131" name="Group 435"/>
          <p:cNvGraphicFramePr>
            <a:graphicFrameLocks noGrp="1"/>
          </p:cNvGraphicFramePr>
          <p:nvPr/>
        </p:nvGraphicFramePr>
        <p:xfrm>
          <a:off x="755650" y="1844675"/>
          <a:ext cx="7561263" cy="3816352"/>
        </p:xfrm>
        <a:graphic>
          <a:graphicData uri="http://schemas.openxmlformats.org/drawingml/2006/table">
            <a:tbl>
              <a:tblPr/>
              <a:tblGrid>
                <a:gridCol w="1511300"/>
                <a:gridCol w="1512888"/>
                <a:gridCol w="1511300"/>
                <a:gridCol w="1511300"/>
                <a:gridCol w="1514475"/>
              </a:tblGrid>
              <a:tr h="63658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Имя</a:t>
                      </a: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Место в соревновании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5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6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Коля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––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––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––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6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Боря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––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––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––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Вова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––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––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––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6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Юра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––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––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––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/>
          <p:cNvSpPr>
            <a:spLocks noGrp="1" noChangeArrowheads="1"/>
          </p:cNvSpPr>
          <p:nvPr>
            <p:ph type="title"/>
          </p:nvPr>
        </p:nvSpPr>
        <p:spPr>
          <a:xfrm>
            <a:off x="574675" y="1916113"/>
            <a:ext cx="8001000" cy="1441450"/>
          </a:xfrm>
        </p:spPr>
        <p:txBody>
          <a:bodyPr/>
          <a:lstStyle/>
          <a:p>
            <a:pPr algn="ctr"/>
            <a:r>
              <a:rPr lang="ru-RU" sz="4800" b="1"/>
              <a:t>Самостоятельная</a:t>
            </a:r>
            <a:br>
              <a:rPr lang="ru-RU" sz="4800" b="1"/>
            </a:br>
            <a:r>
              <a:rPr lang="ru-RU" sz="4800" b="1"/>
              <a:t>работа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4200" b="1"/>
              <a:t>I </a:t>
            </a:r>
            <a:r>
              <a:rPr lang="ru-RU" sz="4200" b="1"/>
              <a:t>вариант</a:t>
            </a:r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971550" y="2708275"/>
            <a:ext cx="7010400" cy="288131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b="1"/>
              <a:t>В кафе встретились три друга Белов, Чернов, Рыжов. «Замечательно, что у одного из нас белые, у другого  чёрные, а у третьего   рыжие волосы, но ни у кого цвет волос не соответствует фамилии» ,–заметил черноволосый.  «Ты прав», –сказал Белов. Какой цвет волос у каждого мальчика?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4200" b="1"/>
              <a:t>II </a:t>
            </a:r>
            <a:r>
              <a:rPr lang="ru-RU" sz="4200" b="1"/>
              <a:t>вариант</a:t>
            </a:r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84213" y="2636838"/>
            <a:ext cx="7989887" cy="3097212"/>
          </a:xfrm>
        </p:spPr>
        <p:txBody>
          <a:bodyPr/>
          <a:lstStyle/>
          <a:p>
            <a:r>
              <a:rPr lang="ru-RU" sz="2400" b="1"/>
              <a:t>Встретились три подруги Белова, Краснова и Чернова. На одной было чёрное платье, на другой красное, а на третьей белое платье. Девочка в белом платье сказала Черновой: «Нам троим надо поменяться платьями, а то цвета наших платьев не соответствуют нашим фамилиям». Кто в какое платье был одет?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4200" b="1"/>
              <a:t>III </a:t>
            </a:r>
            <a:r>
              <a:rPr lang="ru-RU" sz="4200" b="1"/>
              <a:t>вариант</a:t>
            </a:r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55650" y="2636838"/>
            <a:ext cx="7848600" cy="3313112"/>
          </a:xfrm>
        </p:spPr>
        <p:txBody>
          <a:bodyPr/>
          <a:lstStyle/>
          <a:p>
            <a:r>
              <a:rPr lang="ru-RU" b="1"/>
              <a:t>Катя, Соня, Галя и Тамара родились 2 марта, 17 мая, 2 июля и 20 марта. Соня и Галя родились в одном месяце, а у Гали и Кати дни рождения обозначаются одинаковыми числами. Кто когда родился?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b="1"/>
              <a:t>Задача №</a:t>
            </a:r>
            <a:r>
              <a:rPr lang="en-US" b="1"/>
              <a:t>2</a:t>
            </a:r>
            <a:endParaRPr lang="ru-RU" b="1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827088" y="2565400"/>
            <a:ext cx="7921625" cy="3311525"/>
          </a:xfrm>
        </p:spPr>
        <p:txBody>
          <a:bodyPr/>
          <a:lstStyle/>
          <a:p>
            <a:r>
              <a:rPr lang="ru-RU" b="1"/>
              <a:t>В семье было четверо детей пяти, восьми, тринадцати и пятнадцати лет. Их имена Аня, Боря, Вика, Галя. Одна из девочек ходит в детский садик. Аня старше Бори. Сумма возрастов Ани и Вики делится на три. Сколько лет Боре?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/>
              <a:t>Решение задачи</a:t>
            </a:r>
          </a:p>
        </p:txBody>
      </p:sp>
      <p:graphicFrame>
        <p:nvGraphicFramePr>
          <p:cNvPr id="42238" name="Group 254"/>
          <p:cNvGraphicFramePr>
            <a:graphicFrameLocks noGrp="1"/>
          </p:cNvGraphicFramePr>
          <p:nvPr>
            <p:ph type="tbl" idx="1"/>
          </p:nvPr>
        </p:nvGraphicFramePr>
        <p:xfrm>
          <a:off x="566738" y="1752600"/>
          <a:ext cx="8001000" cy="4125913"/>
        </p:xfrm>
        <a:graphic>
          <a:graphicData uri="http://schemas.openxmlformats.org/drawingml/2006/table">
            <a:tbl>
              <a:tblPr/>
              <a:tblGrid>
                <a:gridCol w="1600200"/>
                <a:gridCol w="1598612"/>
                <a:gridCol w="1600200"/>
                <a:gridCol w="1600200"/>
                <a:gridCol w="1601788"/>
              </a:tblGrid>
              <a:tr h="511175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Имя</a:t>
                      </a: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Возраст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095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лет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лет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 лет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 лет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1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Аня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––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––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––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2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Боря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––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––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––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4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Вика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––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6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Галя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––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b="1"/>
              <a:t>Ответ</a:t>
            </a:r>
          </a:p>
        </p:txBody>
      </p:sp>
      <p:graphicFrame>
        <p:nvGraphicFramePr>
          <p:cNvPr id="44185" name="Group 153"/>
          <p:cNvGraphicFramePr>
            <a:graphicFrameLocks noGrp="1"/>
          </p:cNvGraphicFramePr>
          <p:nvPr>
            <p:ph type="tbl" idx="1"/>
          </p:nvPr>
        </p:nvGraphicFramePr>
        <p:xfrm>
          <a:off x="566738" y="1752600"/>
          <a:ext cx="8001000" cy="4564063"/>
        </p:xfrm>
        <a:graphic>
          <a:graphicData uri="http://schemas.openxmlformats.org/drawingml/2006/table">
            <a:tbl>
              <a:tblPr/>
              <a:tblGrid>
                <a:gridCol w="1600200"/>
                <a:gridCol w="1598612"/>
                <a:gridCol w="1600200"/>
                <a:gridCol w="1600200"/>
                <a:gridCol w="1601788"/>
              </a:tblGrid>
              <a:tr h="52863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Имя</a:t>
                      </a: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Возраст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70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лет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лет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 лет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 лет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1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Аня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––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––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––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9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Боря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––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+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––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––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9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Вика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+</a:t>
                      </a: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––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––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––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0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Галя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––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––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––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+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b="1"/>
              <a:t>Домашнее задание:</a:t>
            </a:r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ru-RU" sz="3200" b="1"/>
              <a:t>Составить задачу, которую можно решить с помощью таблицы.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b="1"/>
              <a:t>Спасибо за урок , до свидания!</a:t>
            </a:r>
          </a:p>
        </p:txBody>
      </p:sp>
      <p:pic>
        <p:nvPicPr>
          <p:cNvPr id="46086" name="Picture 6" descr="B11"/>
          <p:cNvPicPr>
            <a:picLocks noGrp="1" noChangeAspect="1" noChangeArrowheads="1" noCrop="1"/>
          </p:cNvPicPr>
          <p:nvPr>
            <p:ph type="subTitle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051050" y="2784475"/>
            <a:ext cx="4681538" cy="299402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офиль">
  <a:themeElements>
    <a:clrScheme name="Профиль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Профиль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рофиль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филь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Profile</Template>
  <TotalTime>40</TotalTime>
  <Words>410</Words>
  <Application>Microsoft Office PowerPoint</Application>
  <PresentationFormat>Экран (4:3)</PresentationFormat>
  <Paragraphs>101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Профиль</vt:lpstr>
      <vt:lpstr>Табличная форма представления информации</vt:lpstr>
      <vt:lpstr>Таблицы на уроках: </vt:lpstr>
      <vt:lpstr>Решение логических задач</vt:lpstr>
      <vt:lpstr>Задача №1</vt:lpstr>
      <vt:lpstr>Решение задачи</vt:lpstr>
      <vt:lpstr>Самостоятельная работа</vt:lpstr>
      <vt:lpstr>I вариант</vt:lpstr>
      <vt:lpstr>II вариант</vt:lpstr>
      <vt:lpstr>III вариант</vt:lpstr>
      <vt:lpstr>Задача №2</vt:lpstr>
      <vt:lpstr>Решение задачи</vt:lpstr>
      <vt:lpstr>Ответ</vt:lpstr>
      <vt:lpstr>Домашнее задание:</vt:lpstr>
      <vt:lpstr>Спасибо за урок , до свидания!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Табличная форма представления информации</dc:title>
  <dc:subject>информатика</dc:subject>
  <dc:creator>Ковязина О.А.</dc:creator>
  <cp:lastModifiedBy>user</cp:lastModifiedBy>
  <cp:revision>1</cp:revision>
  <dcterms:created xsi:type="dcterms:W3CDTF">1601-01-01T00:00:00Z</dcterms:created>
  <dcterms:modified xsi:type="dcterms:W3CDTF">2016-08-09T18:40:21Z</dcterms:modified>
</cp:coreProperties>
</file>