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3" r:id="rId17"/>
    <p:sldId id="275" r:id="rId18"/>
    <p:sldId id="276" r:id="rId19"/>
    <p:sldId id="274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96A6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99E18-E160-48F3-A068-5824A3B966B2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8106E-EDB4-4011-9550-F94A0896E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784D1-65C8-4BCB-80B7-60BC02823CC0}" type="datetimeFigureOut">
              <a:rPr lang="ru-RU" smtClean="0"/>
              <a:pPr/>
              <a:t>30.11.2014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2B1FB-71D2-4255-A2D2-191C270FBB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25.jpeg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27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Г.Озёры</a:t>
            </a:r>
            <a:br>
              <a:rPr lang="ru-RU" sz="27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27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МБОУ гимназия №4</a:t>
            </a:r>
            <a:r>
              <a:rPr lang="ru-RU" sz="11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11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1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1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53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учитель математики: </a:t>
            </a:r>
            <a:br>
              <a:rPr lang="ru-RU" sz="53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53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                                 </a:t>
            </a:r>
            <a:r>
              <a:rPr lang="ru-RU" sz="5300" b="1" cap="all" dirty="0" err="1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Хлыстова</a:t>
            </a:r>
            <a:r>
              <a:rPr lang="ru-RU" sz="53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Т. В.</a:t>
            </a:r>
            <a:endParaRPr lang="ru-RU" sz="5300" b="1" cap="all" dirty="0">
              <a:ln w="9000" cmpd="sng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5448" y="1484784"/>
            <a:ext cx="4968552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Притча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pic>
        <p:nvPicPr>
          <p:cNvPr id="4" name="Содержимое 3" descr="78367376_3085196_pifag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941" b="37127"/>
          <a:stretch>
            <a:fillRect/>
          </a:stretch>
        </p:blipFill>
        <p:spPr>
          <a:xfrm>
            <a:off x="251520" y="2564904"/>
            <a:ext cx="5400600" cy="3967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58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Девиз урока:</a:t>
            </a:r>
          </a:p>
          <a:p>
            <a:pPr algn="ctr">
              <a:buNone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бойтесь формул!</a:t>
            </a:r>
          </a:p>
          <a:p>
            <a:pPr algn="ctr">
              <a:buNone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Учитесь 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владеть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этим инструментом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Человеческого 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гения!</a:t>
            </a:r>
          </a:p>
          <a:p>
            <a:pPr algn="ctr">
              <a:buNone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формулах заключено величие и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могущество разума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…»</a:t>
            </a:r>
          </a:p>
          <a:p>
            <a:pPr algn="ctr">
              <a:buNone/>
            </a:pP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sz="48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 урока:</a:t>
            </a:r>
          </a:p>
          <a:p>
            <a:pPr>
              <a:buNone/>
            </a:pP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Вычисление значений тригонометрических выражений и применение основных тригонометрических формул к преобразованию выражений.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458" name="Picture 2" descr="http://klub-drug.ru/wp-content/uploads/2011/04/5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484784"/>
            <a:ext cx="1424930" cy="127088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060848"/>
            <a:ext cx="6563072" cy="3052936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6600" b="1" dirty="0" smtClean="0">
                <a:ln w="381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DA96A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Краткая историческая справка</a:t>
            </a:r>
            <a:endParaRPr lang="ru-RU" sz="6600" b="1" dirty="0">
              <a:ln w="381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DA96A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8229600" cy="45259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Слово «тригонометрия» (от греческих слов «</a:t>
            </a:r>
            <a:r>
              <a:rPr lang="ru-RU" sz="3600" dirty="0" err="1">
                <a:solidFill>
                  <a:srgbClr val="C00000"/>
                </a:solidFill>
              </a:rPr>
              <a:t>тригонон</a:t>
            </a:r>
            <a:r>
              <a:rPr lang="ru-RU" sz="3600" dirty="0">
                <a:solidFill>
                  <a:srgbClr val="C00000"/>
                </a:solidFill>
              </a:rPr>
              <a:t>» — треугольник и «</a:t>
            </a:r>
            <a:r>
              <a:rPr lang="ru-RU" sz="3600" dirty="0" err="1">
                <a:solidFill>
                  <a:srgbClr val="C00000"/>
                </a:solidFill>
              </a:rPr>
              <a:t>метрео</a:t>
            </a:r>
            <a:r>
              <a:rPr lang="ru-RU" sz="3600" dirty="0">
                <a:solidFill>
                  <a:srgbClr val="C00000"/>
                </a:solidFill>
              </a:rPr>
              <a:t>» — измеряю) означает «измерение треугольников». Возникновение тригонометрии связано с развитием </a:t>
            </a:r>
            <a:r>
              <a:rPr lang="ru-RU" sz="3600" dirty="0" err="1" smtClean="0">
                <a:solidFill>
                  <a:srgbClr val="C00000"/>
                </a:solidFill>
              </a:rPr>
              <a:t>астраномии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>
                <a:solidFill>
                  <a:srgbClr val="C00000"/>
                </a:solidFill>
              </a:rPr>
              <a:t>— науки о движении небесных тел, о строении и развитии Вселенной — и географии. </a:t>
            </a:r>
          </a:p>
        </p:txBody>
      </p:sp>
      <p:pic>
        <p:nvPicPr>
          <p:cNvPr id="18438" name="Picture 6" descr="http://klub-drug.ru/wp-content/uploads/2011/04/9641976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492896"/>
            <a:ext cx="1429122" cy="142912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6732240" cy="530120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Астрономия зародилась и развивалась в Египте, Китае, Индии и других странах древности. </a:t>
            </a:r>
          </a:p>
          <a:p>
            <a:pPr>
              <a:lnSpc>
                <a:spcPct val="80000"/>
              </a:lnSpc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Зачатки тригонометрии обнаружены в сохранившихся документах Древнего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Вавилона,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где астрономия достигла значительного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развития.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5" descr="img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700808"/>
            <a:ext cx="3635896" cy="27269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5508104" cy="52292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Греческий астроном Гиппарх во II в. до н. э. составил таблицу числовых значений хорд в зависимости от величин стягиваемых ими дуг. </a:t>
            </a:r>
            <a:r>
              <a:rPr lang="ru-RU" dirty="0" smtClean="0">
                <a:solidFill>
                  <a:srgbClr val="C00000"/>
                </a:solidFill>
              </a:rPr>
              <a:t>Сделанные </a:t>
            </a:r>
            <a:r>
              <a:rPr lang="ru-RU" dirty="0">
                <a:solidFill>
                  <a:srgbClr val="C00000"/>
                </a:solidFill>
              </a:rPr>
              <a:t>расчёты позволили Птолемею составить таблицу, которая содержала хорды от 0 до 180</a:t>
            </a:r>
            <a:r>
              <a:rPr lang="ru-RU" baseline="30000" dirty="0">
                <a:solidFill>
                  <a:srgbClr val="C00000"/>
                </a:solidFill>
              </a:rPr>
              <a:t>0</a:t>
            </a:r>
            <a:r>
              <a:rPr lang="ru-RU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7170" name="Picture 2" descr="&quot;Альмагест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844824"/>
            <a:ext cx="3523799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 Выдающийся ученый </a:t>
            </a:r>
            <a:r>
              <a:rPr lang="ru-RU" dirty="0" err="1" smtClean="0">
                <a:solidFill>
                  <a:srgbClr val="C00000"/>
                </a:solidFill>
              </a:rPr>
              <a:t>Насир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ад-Дин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ат</a:t>
            </a:r>
            <a:r>
              <a:rPr lang="ru-RU" dirty="0" smtClean="0">
                <a:solidFill>
                  <a:srgbClr val="C00000"/>
                </a:solidFill>
              </a:rPr>
              <a:t>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err="1" smtClean="0">
                <a:solidFill>
                  <a:srgbClr val="C00000"/>
                </a:solidFill>
              </a:rPr>
              <a:t>Туси</a:t>
            </a:r>
            <a:r>
              <a:rPr lang="ru-RU" dirty="0" smtClean="0">
                <a:solidFill>
                  <a:srgbClr val="C00000"/>
                </a:solidFill>
              </a:rPr>
              <a:t> (1201 — 1274), уроженец иранского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города </a:t>
            </a:r>
            <a:r>
              <a:rPr lang="ru-RU" dirty="0" err="1" smtClean="0">
                <a:solidFill>
                  <a:srgbClr val="C00000"/>
                </a:solidFill>
              </a:rPr>
              <a:t>Тус</a:t>
            </a:r>
            <a:r>
              <a:rPr lang="ru-RU" dirty="0" smtClean="0">
                <a:solidFill>
                  <a:srgbClr val="C00000"/>
                </a:solidFill>
              </a:rPr>
              <a:t>, первый открыл путь к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отделению тригонометрии от астрономии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и выделению ее в самостоятельную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дисциплину.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 descr="Alamut Castle might yield Tusi observatory - Trend.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27675"/>
            <a:ext cx="3779912" cy="283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6300192" cy="530120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C00000"/>
                </a:solidFill>
              </a:rPr>
              <a:t>В России первые тригонометрические таблицы были изданы в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1703 г. под названием «Таблицы логарифмов, синусов и тангенсов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C00000"/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к </a:t>
            </a:r>
            <a:r>
              <a:rPr lang="ru-RU" dirty="0" err="1" smtClean="0">
                <a:solidFill>
                  <a:srgbClr val="C00000"/>
                </a:solidFill>
              </a:rPr>
              <a:t>научению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мудролюбивых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тщателей</a:t>
            </a:r>
            <a:r>
              <a:rPr lang="ru-RU" dirty="0" smtClean="0">
                <a:solidFill>
                  <a:srgbClr val="C00000"/>
                </a:solidFill>
              </a:rPr>
              <a:t>». 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C00000"/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В издании этих таблиц участвовал 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C00000"/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Л. Ф Магницкий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Исследовательская работа Зубковой Кристины Олеговны, ученицы 9 класса моу славнинская сош Торжокского района Тверской области"/>
          <p:cNvPicPr>
            <a:picLocks noChangeAspect="1" noChangeArrowheads="1"/>
          </p:cNvPicPr>
          <p:nvPr/>
        </p:nvPicPr>
        <p:blipFill>
          <a:blip r:embed="rId2" cstate="print"/>
          <a:srcRect b="25191"/>
          <a:stretch>
            <a:fillRect/>
          </a:stretch>
        </p:blipFill>
        <p:spPr bwMode="auto">
          <a:xfrm>
            <a:off x="6516216" y="1484784"/>
            <a:ext cx="2457141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Обои на kards.qip.ru - Фоновые рисунки с тегом Блаженный"/>
          <p:cNvPicPr>
            <a:picLocks noChangeAspect="1" noChangeArrowheads="1"/>
          </p:cNvPicPr>
          <p:nvPr/>
        </p:nvPicPr>
        <p:blipFill>
          <a:blip r:embed="rId3" cstate="print"/>
          <a:srcRect l="16569" t="5165" r="24254" b="20074"/>
          <a:stretch>
            <a:fillRect/>
          </a:stretch>
        </p:blipFill>
        <p:spPr bwMode="auto">
          <a:xfrm>
            <a:off x="6372200" y="4455571"/>
            <a:ext cx="2555776" cy="2402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5940152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   Леонардо Эйлер разработал науку о тригонометрических функциях, установил несколько неизвестных до него формул и ввел единообразные знаки. Впервые в его трудах встречаются записи           </a:t>
            </a:r>
            <a:r>
              <a:rPr lang="en-US" sz="3600" dirty="0" smtClean="0">
                <a:solidFill>
                  <a:srgbClr val="C00000"/>
                </a:solidFill>
              </a:rPr>
              <a:t> sin x</a:t>
            </a:r>
            <a:r>
              <a:rPr lang="ru-RU" sz="3600" dirty="0" smtClean="0">
                <a:solidFill>
                  <a:srgbClr val="C00000"/>
                </a:solidFill>
              </a:rPr>
              <a:t>,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tg</a:t>
            </a:r>
            <a:r>
              <a:rPr lang="en-US" sz="3600" dirty="0" smtClean="0">
                <a:solidFill>
                  <a:srgbClr val="C00000"/>
                </a:solidFill>
              </a:rPr>
              <a:t> x</a:t>
            </a:r>
            <a:r>
              <a:rPr lang="ru-RU" sz="3600" dirty="0" smtClean="0">
                <a:solidFill>
                  <a:srgbClr val="C0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098" name="Picture 2" descr="ЭЙЛЕР Леонард (Euler Leonard)"/>
          <p:cNvPicPr>
            <a:picLocks noChangeAspect="1" noChangeArrowheads="1"/>
          </p:cNvPicPr>
          <p:nvPr/>
        </p:nvPicPr>
        <p:blipFill>
          <a:blip r:embed="rId2" cstate="print"/>
          <a:srcRect l="13467" t="6156" r="5732"/>
          <a:stretch>
            <a:fillRect/>
          </a:stretch>
        </p:blipFill>
        <p:spPr bwMode="auto">
          <a:xfrm>
            <a:off x="6119664" y="1700808"/>
            <a:ext cx="3024336" cy="439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64137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Первым графиком тригонометрической функции появившимся в печати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была синусоида. Применение графиков функций вошло в широкое употребление лишь после появления «Геометрии» Декарта и создания аналитической геометрии.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Ответы@Mail.Ru: как построить график функции y=sinx+2, и как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9120"/>
            <a:ext cx="9144000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8229600" cy="45259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Тригонометрия даёт необходимый метод развития многих понятий и методы решения реальных задач, возникающих в физике, механике, астрономии</a:t>
            </a:r>
            <a:r>
              <a:rPr lang="ru-RU">
                <a:solidFill>
                  <a:srgbClr val="C00000"/>
                </a:solidFill>
              </a:rPr>
              <a:t>, </a:t>
            </a:r>
            <a:r>
              <a:rPr lang="ru-RU" smtClean="0">
                <a:solidFill>
                  <a:srgbClr val="C00000"/>
                </a:solidFill>
              </a:rPr>
              <a:t>геодезии</a:t>
            </a:r>
            <a:r>
              <a:rPr lang="ru-RU" dirty="0">
                <a:solidFill>
                  <a:srgbClr val="C00000"/>
                </a:solidFill>
              </a:rPr>
              <a:t>, картографии и других науках. Кроме этого, тригонометрия является большим помощником в решении стереометрических задач.</a:t>
            </a:r>
          </a:p>
        </p:txBody>
      </p:sp>
      <p:pic>
        <p:nvPicPr>
          <p:cNvPr id="2050" name="Picture 2" descr="Косинус угла. Полные уроки - Гипермаркет знан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509120"/>
            <a:ext cx="2333625" cy="206692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1" y="260650"/>
          <a:ext cx="8784978" cy="61572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8326"/>
                <a:gridCol w="2928326"/>
                <a:gridCol w="2928326"/>
              </a:tblGrid>
              <a:tr h="61259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kern="1200" dirty="0" smtClean="0">
                          <a:solidFill>
                            <a:schemeClr val="tx1"/>
                          </a:solidFill>
                        </a:rPr>
                        <a:t>Устная разминка</a:t>
                      </a:r>
                      <a:endParaRPr lang="ru-RU" sz="4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59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1.Какому выражению  соответствует значение </a:t>
                      </a:r>
                      <a:r>
                        <a:rPr lang="en-US" sz="2800" kern="1200" baseline="0" dirty="0" smtClean="0">
                          <a:solidFill>
                            <a:srgbClr val="C00000"/>
                          </a:solidFill>
                        </a:rPr>
                        <a:t>          </a:t>
                      </a:r>
                      <a:r>
                        <a:rPr lang="ru-RU" sz="2800" kern="1200" baseline="0" dirty="0" smtClean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ru-RU" sz="2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59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А)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Б)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В)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1259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2.Выбрать возможный вариант.</a:t>
                      </a:r>
                      <a:endParaRPr lang="ru-RU" sz="280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59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А)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Б)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В)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12596">
                <a:tc gridSpan="3"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3. Какой из углов является углом </a:t>
                      </a:r>
                      <a:r>
                        <a:rPr lang="en-US" sz="2800" kern="1200" dirty="0" smtClean="0">
                          <a:solidFill>
                            <a:srgbClr val="C00000"/>
                          </a:solidFill>
                        </a:rPr>
                        <a:t>II</a:t>
                      </a: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 четверти?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59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А)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В)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1259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4.В каких четвертях </a:t>
                      </a:r>
                      <a:r>
                        <a:rPr lang="en-US" sz="2800" kern="1200" dirty="0" smtClean="0">
                          <a:solidFill>
                            <a:srgbClr val="C00000"/>
                          </a:solidFill>
                        </a:rPr>
                        <a:t>sin</a:t>
                      </a:r>
                      <a:r>
                        <a:rPr lang="en-US" sz="2800" kern="1200" dirty="0" smtClean="0">
                          <a:solidFill>
                            <a:srgbClr val="C00000"/>
                          </a:solidFill>
                          <a:sym typeface="Symbol"/>
                        </a:rPr>
                        <a:t></a:t>
                      </a: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 и </a:t>
                      </a:r>
                      <a:r>
                        <a:rPr lang="en-US" sz="2800" kern="1200" dirty="0" err="1" smtClean="0">
                          <a:solidFill>
                            <a:srgbClr val="C00000"/>
                          </a:solidFill>
                        </a:rPr>
                        <a:t>cos</a:t>
                      </a:r>
                      <a:r>
                        <a:rPr lang="en-US" sz="2800" kern="1200" dirty="0" smtClean="0">
                          <a:solidFill>
                            <a:srgbClr val="C00000"/>
                          </a:solidFill>
                          <a:sym typeface="Symbol"/>
                        </a:rPr>
                        <a:t></a:t>
                      </a: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 имеют разные знаки?</a:t>
                      </a:r>
                      <a:endParaRPr lang="ru-RU" sz="280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02">
                <a:tc>
                  <a:txBody>
                    <a:bodyPr/>
                    <a:lstStyle/>
                    <a:p>
                      <a:pPr algn="l"/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А)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Б)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и 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В)      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61259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C00000"/>
                          </a:solidFill>
                        </a:rPr>
                        <a:t>5.Оцените значение выражения 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</a:rPr>
                        <a:t>2+3  </a:t>
                      </a:r>
                      <a:endParaRPr lang="ru-RU" sz="2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7452320" y="908720"/>
          <a:ext cx="428984" cy="720080"/>
        </p:xfrm>
        <a:graphic>
          <a:graphicData uri="http://schemas.openxmlformats.org/presentationml/2006/ole">
            <p:oleObj spid="_x0000_s27650" name="Формула" r:id="rId4" imgW="253890" imgH="431613" progId="Equation.3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115616" y="1628800"/>
          <a:ext cx="850900" cy="381000"/>
        </p:xfrm>
        <a:graphic>
          <a:graphicData uri="http://schemas.openxmlformats.org/presentationml/2006/ole">
            <p:oleObj spid="_x0000_s27651" name="Формула" r:id="rId5" imgW="444307" imgH="203112" progId="Equation.3">
              <p:embed/>
            </p:oleObj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4211960" y="1484784"/>
          <a:ext cx="720080" cy="720080"/>
        </p:xfrm>
        <a:graphic>
          <a:graphicData uri="http://schemas.openxmlformats.org/presentationml/2006/ole">
            <p:oleObj spid="_x0000_s27652" name="Формула" r:id="rId6" imgW="393529" imgH="393529" progId="Equation.3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6732240" y="1484783"/>
          <a:ext cx="648072" cy="801563"/>
        </p:xfrm>
        <a:graphic>
          <a:graphicData uri="http://schemas.openxmlformats.org/presentationml/2006/ole">
            <p:oleObj spid="_x0000_s27653" name="Формула" r:id="rId7" imgW="317225" imgH="393359" progId="Equation.3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115616" y="2924944"/>
          <a:ext cx="1313600" cy="504056"/>
        </p:xfrm>
        <a:graphic>
          <a:graphicData uri="http://schemas.openxmlformats.org/presentationml/2006/ole">
            <p:oleObj spid="_x0000_s27654" name="Формула" r:id="rId8" imgW="583947" imgH="228501" progId="Equation.3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3779912" y="2924944"/>
          <a:ext cx="1656184" cy="414046"/>
        </p:xfrm>
        <a:graphic>
          <a:graphicData uri="http://schemas.openxmlformats.org/presentationml/2006/ole">
            <p:oleObj spid="_x0000_s27655" name="Формула" r:id="rId9" imgW="914400" imgH="228600" progId="Equation.3">
              <p:embed/>
            </p:oleObj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6732239" y="2852936"/>
          <a:ext cx="1753761" cy="461516"/>
        </p:xfrm>
        <a:graphic>
          <a:graphicData uri="http://schemas.openxmlformats.org/presentationml/2006/ole">
            <p:oleObj spid="_x0000_s27656" name="Формула" r:id="rId10" imgW="774364" imgH="203112" progId="Equation.3">
              <p:embed/>
            </p:oleObj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1403648" y="3933056"/>
          <a:ext cx="504056" cy="774086"/>
        </p:xfrm>
        <a:graphic>
          <a:graphicData uri="http://schemas.openxmlformats.org/presentationml/2006/ole">
            <p:oleObj spid="_x0000_s27657" name="Формула" r:id="rId11" imgW="253890" imgH="393529" progId="Equation.3">
              <p:embed/>
            </p:oleObj>
          </a:graphicData>
        </a:graphic>
      </p:graphicFrame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4067944" y="4077072"/>
          <a:ext cx="787400" cy="381000"/>
        </p:xfrm>
        <a:graphic>
          <a:graphicData uri="http://schemas.openxmlformats.org/presentationml/2006/ole">
            <p:oleObj spid="_x0000_s27658" name="Формула" r:id="rId12" imgW="418918" imgH="203112" progId="Equation.3">
              <p:embed/>
            </p:oleObj>
          </a:graphicData>
        </a:graphic>
      </p:graphicFrame>
      <p:graphicFrame>
        <p:nvGraphicFramePr>
          <p:cNvPr id="27659" name="Object 11"/>
          <p:cNvGraphicFramePr>
            <a:graphicFrameLocks noChangeAspect="1"/>
          </p:cNvGraphicFramePr>
          <p:nvPr/>
        </p:nvGraphicFramePr>
        <p:xfrm>
          <a:off x="6804248" y="3933056"/>
          <a:ext cx="504056" cy="810090"/>
        </p:xfrm>
        <a:graphic>
          <a:graphicData uri="http://schemas.openxmlformats.org/presentationml/2006/ole">
            <p:oleObj spid="_x0000_s27659" name="Формула" r:id="rId13" imgW="241195" imgH="393529" progId="Equation.3">
              <p:embed/>
            </p:oleObj>
          </a:graphicData>
        </a:graphic>
      </p:graphicFrame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7236296" y="5877272"/>
          <a:ext cx="1080119" cy="407258"/>
        </p:xfrm>
        <a:graphic>
          <a:graphicData uri="http://schemas.openxmlformats.org/presentationml/2006/ole">
            <p:oleObj spid="_x0000_s27660" name="Формула" r:id="rId14" imgW="368300" imgH="139700" progId="Equation.3">
              <p:embed/>
            </p:oleObj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6470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Укажите </a:t>
            </a:r>
            <a:r>
              <a:rPr lang="ru-RU" b="1" dirty="0"/>
              <a:t>номера верных равенств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20486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1) </a:t>
            </a:r>
            <a:r>
              <a:rPr lang="ru-RU" sz="3200" b="1" dirty="0" err="1" smtClean="0">
                <a:solidFill>
                  <a:srgbClr val="C00000"/>
                </a:solidFill>
              </a:rPr>
              <a:t>sin</a:t>
            </a:r>
            <a:r>
              <a:rPr lang="ru-RU" sz="3200" b="1" dirty="0" smtClean="0">
                <a:solidFill>
                  <a:srgbClr val="C00000"/>
                </a:solidFill>
              </a:rPr>
              <a:t> (-3x) = </a:t>
            </a:r>
            <a:r>
              <a:rPr lang="ru-RU" sz="3200" b="1" dirty="0" err="1" smtClean="0">
                <a:solidFill>
                  <a:srgbClr val="C00000"/>
                </a:solidFill>
              </a:rPr>
              <a:t>sin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</a:rPr>
              <a:t>3x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27809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2) </a:t>
            </a:r>
            <a:r>
              <a:rPr lang="ru-RU" sz="3200" b="1" dirty="0" err="1" smtClean="0">
                <a:solidFill>
                  <a:srgbClr val="C00000"/>
                </a:solidFill>
              </a:rPr>
              <a:t>cos</a:t>
            </a:r>
            <a:r>
              <a:rPr lang="ru-RU" sz="3200" b="1" dirty="0" smtClean="0">
                <a:solidFill>
                  <a:srgbClr val="C00000"/>
                </a:solidFill>
              </a:rPr>
              <a:t> 5x = </a:t>
            </a:r>
            <a:r>
              <a:rPr lang="ru-RU" sz="3200" b="1" dirty="0" err="1" smtClean="0">
                <a:solidFill>
                  <a:srgbClr val="C00000"/>
                </a:solidFill>
              </a:rPr>
              <a:t>cos</a:t>
            </a:r>
            <a:r>
              <a:rPr lang="ru-RU" sz="3200" b="1" dirty="0" smtClean="0">
                <a:solidFill>
                  <a:srgbClr val="C00000"/>
                </a:solidFill>
              </a:rPr>
              <a:t> (-5x)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4290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3) </a:t>
            </a:r>
            <a:r>
              <a:rPr lang="ru-RU" sz="3200" b="1" dirty="0" err="1" smtClean="0">
                <a:solidFill>
                  <a:srgbClr val="C00000"/>
                </a:solidFill>
              </a:rPr>
              <a:t>tg</a:t>
            </a:r>
            <a:r>
              <a:rPr lang="ru-RU" sz="3200" b="1" dirty="0" smtClean="0">
                <a:solidFill>
                  <a:srgbClr val="C00000"/>
                </a:solidFill>
              </a:rPr>
              <a:t> 2x = -</a:t>
            </a:r>
            <a:r>
              <a:rPr lang="ru-RU" sz="3200" b="1" dirty="0" err="1" smtClean="0">
                <a:solidFill>
                  <a:srgbClr val="C00000"/>
                </a:solidFill>
              </a:rPr>
              <a:t>tg</a:t>
            </a:r>
            <a:r>
              <a:rPr lang="ru-RU" sz="3200" b="1" dirty="0" smtClean="0">
                <a:solidFill>
                  <a:srgbClr val="C00000"/>
                </a:solidFill>
              </a:rPr>
              <a:t> 2x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407707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4) </a:t>
            </a:r>
            <a:r>
              <a:rPr lang="ru-RU" sz="3200" b="1" dirty="0" err="1" smtClean="0">
                <a:solidFill>
                  <a:srgbClr val="C00000"/>
                </a:solidFill>
              </a:rPr>
              <a:t>ctg</a:t>
            </a:r>
            <a:r>
              <a:rPr lang="ru-RU" sz="3200" b="1" dirty="0" smtClean="0">
                <a:solidFill>
                  <a:srgbClr val="C00000"/>
                </a:solidFill>
              </a:rPr>
              <a:t> (-2,5x) = - </a:t>
            </a:r>
            <a:r>
              <a:rPr lang="ru-RU" sz="3200" b="1" dirty="0" err="1" smtClean="0">
                <a:solidFill>
                  <a:srgbClr val="C00000"/>
                </a:solidFill>
              </a:rPr>
              <a:t>ctg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</a:rPr>
              <a:t>2,5x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486916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5) –</a:t>
            </a:r>
            <a:r>
              <a:rPr lang="ru-RU" sz="3200" b="1" dirty="0" err="1" smtClean="0">
                <a:solidFill>
                  <a:srgbClr val="C00000"/>
                </a:solidFill>
              </a:rPr>
              <a:t>sin</a:t>
            </a:r>
            <a:r>
              <a:rPr lang="ru-RU" sz="3200" b="1" dirty="0" smtClean="0">
                <a:solidFill>
                  <a:srgbClr val="C00000"/>
                </a:solidFill>
              </a:rPr>
              <a:t> 5x = </a:t>
            </a:r>
            <a:r>
              <a:rPr lang="ru-RU" sz="3200" b="1" dirty="0" err="1" smtClean="0">
                <a:solidFill>
                  <a:srgbClr val="C00000"/>
                </a:solidFill>
              </a:rPr>
              <a:t>sin</a:t>
            </a:r>
            <a:r>
              <a:rPr lang="ru-RU" sz="3200" b="1" dirty="0" smtClean="0">
                <a:solidFill>
                  <a:srgbClr val="C00000"/>
                </a:solidFill>
              </a:rPr>
              <a:t> (-5x)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Основные </a:t>
            </a:r>
            <a:r>
              <a:rPr lang="ru-RU" b="1" dirty="0">
                <a:solidFill>
                  <a:srgbClr val="C00000"/>
                </a:solidFill>
              </a:rPr>
              <a:t>тригонометрические формулы</a:t>
            </a:r>
            <a:r>
              <a:rPr lang="ru-RU" b="1" dirty="0" smtClean="0"/>
              <a:t>.</a:t>
            </a:r>
            <a:endParaRPr lang="ru-RU" dirty="0" smtClean="0"/>
          </a:p>
          <a:p>
            <a:r>
              <a:rPr lang="en-US" dirty="0"/>
              <a:t>sin</a:t>
            </a:r>
            <a:r>
              <a:rPr lang="ru-RU" baseline="30000" dirty="0"/>
              <a:t>2</a:t>
            </a:r>
            <a:r>
              <a:rPr lang="en-US" dirty="0">
                <a:sym typeface="Symbol"/>
              </a:rPr>
              <a:t></a:t>
            </a:r>
            <a:r>
              <a:rPr lang="ru-RU" dirty="0"/>
              <a:t> + </a:t>
            </a:r>
            <a:r>
              <a:rPr lang="en-US" dirty="0" err="1"/>
              <a:t>cos</a:t>
            </a:r>
            <a:r>
              <a:rPr lang="ru-RU" baseline="30000" dirty="0"/>
              <a:t>2</a:t>
            </a:r>
            <a:r>
              <a:rPr lang="en-US" dirty="0">
                <a:sym typeface="Symbol"/>
              </a:rPr>
              <a:t></a:t>
            </a:r>
            <a:r>
              <a:rPr lang="ru-RU" dirty="0"/>
              <a:t>= </a:t>
            </a:r>
          </a:p>
          <a:p>
            <a:r>
              <a:rPr lang="ru-RU" dirty="0"/>
              <a:t>1- </a:t>
            </a:r>
            <a:r>
              <a:rPr lang="en-US" dirty="0"/>
              <a:t>sin</a:t>
            </a:r>
            <a:r>
              <a:rPr lang="ru-RU" baseline="30000" dirty="0"/>
              <a:t>2</a:t>
            </a:r>
            <a:r>
              <a:rPr lang="en-US" dirty="0">
                <a:sym typeface="Symbol"/>
              </a:rPr>
              <a:t></a:t>
            </a:r>
            <a:r>
              <a:rPr lang="ru-RU" dirty="0"/>
              <a:t>  = </a:t>
            </a:r>
          </a:p>
          <a:p>
            <a:r>
              <a:rPr lang="en-US" dirty="0"/>
              <a:t>1-cos</a:t>
            </a:r>
            <a:r>
              <a:rPr lang="en-US" baseline="30000" dirty="0"/>
              <a:t>2</a:t>
            </a:r>
            <a:r>
              <a:rPr lang="en-US" dirty="0">
                <a:sym typeface="Symbol"/>
              </a:rPr>
              <a:t></a:t>
            </a:r>
            <a:r>
              <a:rPr lang="en-US" dirty="0"/>
              <a:t>=</a:t>
            </a:r>
            <a:endParaRPr lang="ru-RU" dirty="0"/>
          </a:p>
          <a:p>
            <a:r>
              <a:rPr lang="en-US" dirty="0" err="1"/>
              <a:t>tg</a:t>
            </a:r>
            <a:r>
              <a:rPr lang="en-US" dirty="0" err="1">
                <a:sym typeface="Symbol"/>
              </a:rPr>
              <a:t></a:t>
            </a:r>
            <a:r>
              <a:rPr lang="en-US" dirty="0" err="1"/>
              <a:t>.ctg</a:t>
            </a:r>
            <a:r>
              <a:rPr lang="en-US" dirty="0">
                <a:sym typeface="Symbol"/>
              </a:rPr>
              <a:t></a:t>
            </a:r>
            <a:r>
              <a:rPr lang="en-US" dirty="0"/>
              <a:t>=</a:t>
            </a:r>
            <a:endParaRPr lang="ru-RU" dirty="0"/>
          </a:p>
          <a:p>
            <a:r>
              <a:rPr lang="en-US" dirty="0"/>
              <a:t>1+tg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</a:t>
            </a:r>
            <a:r>
              <a:rPr lang="en-US" dirty="0"/>
              <a:t> =</a:t>
            </a:r>
            <a:endParaRPr lang="ru-RU" dirty="0"/>
          </a:p>
          <a:p>
            <a:r>
              <a:rPr lang="en-US" dirty="0"/>
              <a:t>1+ctg</a:t>
            </a:r>
            <a:r>
              <a:rPr lang="en-US" baseline="30000" dirty="0"/>
              <a:t>2</a:t>
            </a:r>
            <a:r>
              <a:rPr lang="en-US" dirty="0">
                <a:sym typeface="Symbol"/>
              </a:rPr>
              <a:t></a:t>
            </a:r>
            <a:r>
              <a:rPr lang="en-US" dirty="0"/>
              <a:t>=</a:t>
            </a:r>
            <a:endParaRPr lang="ru-RU" dirty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699792" y="2132856"/>
            <a:ext cx="4896544" cy="450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</a:t>
            </a:r>
            <a:endParaRPr lang="ru-RU" sz="3200" dirty="0">
              <a:solidFill>
                <a:srgbClr val="C00000"/>
              </a:solidFill>
              <a:sym typeface="Symbol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sz="3200" dirty="0" smtClean="0">
                <a:solidFill>
                  <a:srgbClr val="C00000"/>
                </a:solidFill>
              </a:rPr>
              <a:t>sin</a:t>
            </a:r>
            <a:r>
              <a:rPr lang="ru-RU" sz="3200" baseline="30000" dirty="0" smtClean="0">
                <a:solidFill>
                  <a:srgbClr val="C00000"/>
                </a:solidFill>
              </a:rPr>
              <a:t>2</a:t>
            </a:r>
            <a:r>
              <a:rPr lang="en-US" sz="3200" dirty="0" smtClean="0">
                <a:solidFill>
                  <a:srgbClr val="C00000"/>
                </a:solidFill>
                <a:sym typeface="Symbol"/>
              </a:rPr>
              <a:t>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>
                <a:solidFill>
                  <a:srgbClr val="C00000"/>
                </a:solidFill>
              </a:rPr>
              <a:t>1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C00000"/>
                </a:solidFill>
              </a:rPr>
              <a:t>1/</a:t>
            </a:r>
            <a:r>
              <a:rPr lang="en-US" sz="3200" dirty="0" smtClean="0">
                <a:solidFill>
                  <a:srgbClr val="C00000"/>
                </a:solidFill>
              </a:rPr>
              <a:t>cos</a:t>
            </a:r>
            <a:r>
              <a:rPr lang="en-US" sz="3200" baseline="30000" dirty="0" smtClean="0">
                <a:solidFill>
                  <a:srgbClr val="C00000"/>
                </a:solidFill>
              </a:rPr>
              <a:t>2</a:t>
            </a:r>
            <a:r>
              <a:rPr lang="en-US" sz="3200" dirty="0" smtClean="0">
                <a:solidFill>
                  <a:srgbClr val="C00000"/>
                </a:solidFill>
                <a:sym typeface="Symbol"/>
              </a:rPr>
              <a:t></a:t>
            </a:r>
            <a:endParaRPr lang="ru-RU" sz="3200" dirty="0" smtClean="0">
              <a:solidFill>
                <a:srgbClr val="C00000"/>
              </a:solidFill>
              <a:sym typeface="Symbol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sz="3600" dirty="0" smtClean="0">
                <a:solidFill>
                  <a:srgbClr val="C00000"/>
                </a:solidFill>
              </a:rPr>
              <a:t>1/</a:t>
            </a:r>
            <a:r>
              <a:rPr lang="en-US" sz="3200" dirty="0" smtClean="0">
                <a:solidFill>
                  <a:srgbClr val="C00000"/>
                </a:solidFill>
              </a:rPr>
              <a:t>sin</a:t>
            </a:r>
            <a:r>
              <a:rPr lang="ru-RU" sz="3200" baseline="30000" dirty="0" smtClean="0">
                <a:solidFill>
                  <a:srgbClr val="C00000"/>
                </a:solidFill>
              </a:rPr>
              <a:t>2</a:t>
            </a:r>
            <a:r>
              <a:rPr lang="en-US" sz="3200" dirty="0" smtClean="0">
                <a:solidFill>
                  <a:srgbClr val="C00000"/>
                </a:solidFill>
                <a:sym typeface="Symbol"/>
              </a:rPr>
              <a:t></a:t>
            </a:r>
            <a:r>
              <a:rPr lang="ru-RU" sz="3200" dirty="0" smtClean="0">
                <a:solidFill>
                  <a:srgbClr val="C00000"/>
                </a:solidFill>
              </a:rPr>
              <a:t>  </a:t>
            </a:r>
          </a:p>
          <a:p>
            <a:pPr marL="342900" indent="-342900">
              <a:spcBef>
                <a:spcPct val="20000"/>
              </a:spcBef>
            </a:pP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5" name="Picture 3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412776"/>
            <a:ext cx="1930896" cy="181021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700808"/>
          <a:ext cx="8784976" cy="4875642"/>
        </p:xfrm>
        <a:graphic>
          <a:graphicData uri="http://schemas.openxmlformats.org/drawingml/2006/table">
            <a:tbl>
              <a:tblPr bandRow="1">
                <a:tableStyleId>{284E427A-3D55-4303-BF80-6455036E1DE7}</a:tableStyleId>
              </a:tblPr>
              <a:tblGrid>
                <a:gridCol w="1340082"/>
                <a:gridCol w="3871345"/>
                <a:gridCol w="3573549"/>
              </a:tblGrid>
              <a:tr h="812607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  <a:tr h="812607">
                <a:tc rowSpan="5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  <a:tr h="812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  <a:tr h="812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  <a:tr h="812607">
                <a:tc vMerge="1"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  <a:tr h="812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DA96A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3768" y="1844824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Задание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00808"/>
            <a:ext cx="1619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Найдите значения выражений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564904"/>
            <a:ext cx="11876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В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Ы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Ч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И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С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Л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И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Т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Е</a:t>
            </a:r>
          </a:p>
          <a:p>
            <a:pPr algn="ctr"/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2119738" y="2662562"/>
          <a:ext cx="1928826" cy="687283"/>
        </p:xfrm>
        <a:graphic>
          <a:graphicData uri="http://schemas.openxmlformats.org/presentationml/2006/ole">
            <p:oleObj spid="_x0000_s32770" name="Формула" r:id="rId3" imgW="1104900" imgH="39370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119738" y="3448380"/>
          <a:ext cx="2084387" cy="687388"/>
        </p:xfrm>
        <a:graphic>
          <a:graphicData uri="http://schemas.openxmlformats.org/presentationml/2006/ole">
            <p:oleObj spid="_x0000_s32771" name="Формула" r:id="rId4" imgW="1193800" imgH="3937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119738" y="4234198"/>
          <a:ext cx="1928813" cy="687387"/>
        </p:xfrm>
        <a:graphic>
          <a:graphicData uri="http://schemas.openxmlformats.org/presentationml/2006/ole">
            <p:oleObj spid="_x0000_s32772" name="Формула" r:id="rId5" imgW="1104900" imgH="39370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5620200" y="2662562"/>
          <a:ext cx="2681287" cy="687388"/>
        </p:xfrm>
        <a:graphic>
          <a:graphicData uri="http://schemas.openxmlformats.org/presentationml/2006/ole">
            <p:oleObj spid="_x0000_s32773" name="Формула" r:id="rId6" imgW="1536033" imgH="393529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06018" y="1876744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</a:t>
            </a: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6120266" y="3448380"/>
          <a:ext cx="1663700" cy="687388"/>
        </p:xfrm>
        <a:graphic>
          <a:graphicData uri="http://schemas.openxmlformats.org/presentationml/2006/ole">
            <p:oleObj spid="_x0000_s32774" name="Формула" r:id="rId7" imgW="952087" imgH="393529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6191704" y="4377074"/>
          <a:ext cx="1552575" cy="311150"/>
        </p:xfrm>
        <a:graphic>
          <a:graphicData uri="http://schemas.openxmlformats.org/presentationml/2006/ole">
            <p:oleObj spid="_x0000_s32775" name="Формула" r:id="rId8" imgW="888614" imgH="177723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1619672" y="5234330"/>
          <a:ext cx="3286148" cy="400050"/>
        </p:xfrm>
        <a:graphic>
          <a:graphicData uri="http://schemas.openxmlformats.org/presentationml/2006/ole">
            <p:oleObj spid="_x0000_s32776" name="Формула" r:id="rId9" imgW="1981200" imgH="228600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5334448" y="5020016"/>
          <a:ext cx="3214710" cy="755650"/>
        </p:xfrm>
        <a:graphic>
          <a:graphicData uri="http://schemas.openxmlformats.org/presentationml/2006/ole">
            <p:oleObj spid="_x0000_s32777" name="Формула" r:id="rId10" imgW="2120900" imgH="431800" progId="Equation.3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1619672" y="5877272"/>
          <a:ext cx="3357586" cy="688975"/>
        </p:xfrm>
        <a:graphic>
          <a:graphicData uri="http://schemas.openxmlformats.org/presentationml/2006/ole">
            <p:oleObj spid="_x0000_s32778" name="Формула" r:id="rId11" imgW="2133600" imgH="393700" progId="Equation.3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5405886" y="5877272"/>
          <a:ext cx="3276600" cy="688975"/>
        </p:xfrm>
        <a:graphic>
          <a:graphicData uri="http://schemas.openxmlformats.org/presentationml/2006/ole">
            <p:oleObj spid="_x0000_s32779" name="Формула" r:id="rId12" imgW="2082800" imgH="39370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-252536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Физкультминутка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8370" name="Picture 2" descr="Оформление детского сада * Просмотр темы - обложки для каталогов иг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3599"/>
            <a:ext cx="6686550" cy="472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Рефлексия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Применение первого закона термодинамики к изопроцессам"/>
          <p:cNvPicPr/>
          <p:nvPr/>
        </p:nvPicPr>
        <p:blipFill>
          <a:blip r:embed="rId2" cstate="print"/>
          <a:srcRect b="4615"/>
          <a:stretch>
            <a:fillRect/>
          </a:stretch>
        </p:blipFill>
        <p:spPr bwMode="auto">
          <a:xfrm>
            <a:off x="251520" y="2132856"/>
            <a:ext cx="871296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http://klub-drug.ru/wp-content/uploads/2011/04/8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0"/>
            <a:ext cx="1187624" cy="1365769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prstTxWarp prst="textButtonPour">
              <a:avLst>
                <a:gd name="adj1" fmla="val 10501360"/>
                <a:gd name="adj2" fmla="val 57668"/>
              </a:avLst>
            </a:prstTxWarp>
            <a:normAutofit/>
          </a:bodyPr>
          <a:lstStyle/>
          <a:p>
            <a:pPr lvl="1">
              <a:buNone/>
            </a:pPr>
            <a:r>
              <a:rPr lang="ru-RU" sz="5000" b="1" cap="all" dirty="0" smtClean="0">
                <a:ln w="9000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29997" dir="5400000" sy="-100000" algn="bl" rotWithShape="0"/>
                </a:effectLst>
              </a:rPr>
              <a:t>            </a:t>
            </a:r>
            <a:r>
              <a:rPr lang="ru-RU" sz="5000" b="1" i="1" cap="all" dirty="0" smtClean="0">
                <a:ln w="9000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29997" dir="5400000" sy="-100000" algn="bl" rotWithShape="0"/>
                </a:effectLst>
              </a:rPr>
              <a:t> </a:t>
            </a:r>
            <a:r>
              <a:rPr lang="ru-RU" sz="5000" b="1" i="1" cap="all" dirty="0" smtClean="0">
                <a:ln w="9000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Спасибо за урок!</a:t>
            </a:r>
          </a:p>
          <a:p>
            <a:pPr>
              <a:buNone/>
            </a:pPr>
            <a:r>
              <a:rPr lang="ru-RU" sz="5400" b="1" i="1" cap="all" dirty="0" smtClean="0">
                <a:ln w="9000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До свидания!</a:t>
            </a:r>
            <a:endParaRPr lang="ru-RU" sz="5400" b="1" i="1" cap="all" dirty="0">
              <a:ln w="9000" cmpd="sng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0418" name="Picture 2" descr="Физиа 1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581128"/>
            <a:ext cx="2952328" cy="209717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525</Words>
  <Application>Microsoft Office PowerPoint</Application>
  <PresentationFormat>Экран (4:3)</PresentationFormat>
  <Paragraphs>80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Формула</vt:lpstr>
      <vt:lpstr>Г.Озёры МБОУ гимназия №4  учитель математики:                                    Хлыстова Т. В.</vt:lpstr>
      <vt:lpstr>Притча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Pirat.ca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Г.Озёры МБОУ гимназия №4  учитель математики:                                     Хлыстова Т. В.</dc:title>
  <dc:creator>анжела</dc:creator>
  <cp:lastModifiedBy>User</cp:lastModifiedBy>
  <cp:revision>22</cp:revision>
  <dcterms:created xsi:type="dcterms:W3CDTF">2014-09-24T15:57:58Z</dcterms:created>
  <dcterms:modified xsi:type="dcterms:W3CDTF">2014-11-30T14:20:05Z</dcterms:modified>
</cp:coreProperties>
</file>