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68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84183" autoAdjust="0"/>
  </p:normalViewPr>
  <p:slideViewPr>
    <p:cSldViewPr showGuides="1">
      <p:cViewPr varScale="1">
        <p:scale>
          <a:sx n="86" d="100"/>
          <a:sy n="86" d="100"/>
        </p:scale>
        <p:origin x="811" y="2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326AC-5DEA-4A27-AD66-E26A3C588370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2226D-14A6-4BE0-A78E-DAEDDD128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265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375092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1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61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688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52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63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01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3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2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14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0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31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2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tidorogi-nn.ru/chasti-sveta/severnaya-amerika" TargetMode="External"/><Relationship Id="rId2" Type="http://schemas.openxmlformats.org/officeDocument/2006/relationships/hyperlink" Target="http://www.putidorogi-nn.ru/strani/ssha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eg"/><Relationship Id="rId4" Type="http://schemas.openxmlformats.org/officeDocument/2006/relationships/hyperlink" Target="http://www.putidorogi-nn.ru/images/stories/dolina_smerti/3.jp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4%D1%91%D1%80%D0%BD%D0%B5%D1%81-%D0%9A%D1%80%D0%B8%D0%BA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" Type="http://schemas.openxmlformats.org/officeDocument/2006/relationships/hyperlink" Target="https://ru.wikipedia.org/wiki/%D0%A4%D1%91%D1%80%D0%BD%D0%B5%D1%81-%D0%9A%D1%80%D0%B8%D0%BA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fr.weather.com/climate" TargetMode="External"/><Relationship Id="rId4" Type="http://schemas.openxmlformats.org/officeDocument/2006/relationships/hyperlink" Target="https://ru.wikipedia.org/wiki/%D0%93%D1%80%D0%B0%D0%B4%D1%83%D1%81_%D0%A6%D0%B5%D0%BB%D1%8C%D1%81%D0%B8%D1%8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" Type="http://schemas.openxmlformats.org/officeDocument/2006/relationships/hyperlink" Target="https://ru.wikipedia.org/wiki/%D0%9F%D1%80%D0%BE%D0%B2%D0%B8%D0%BD%D1%86%D0%B8%D1%8F_%D0%B4%D0%BE%D0%BB%D0%B8%D0%BD_%D0%B8_%D1%85%D1%80%D0%B5%D0%B1%D1%82%D0%BE%D0%B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hyperlink" Target="https://ru.wikipedia.org/wiki/%D0%A3%D0%B8%D1%82%D0%BD%D0%B8_(%D0%B3%D0%BE%D1%80%D0%B0)" TargetMode="External"/><Relationship Id="rId4" Type="http://schemas.openxmlformats.org/officeDocument/2006/relationships/hyperlink" Target="https://ru.wikipedia.org/wiki/%D0%91%D1%8D%D0%B4%D1%83%D0%BE%D1%82%D0%B5%D1%8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7" Type="http://schemas.openxmlformats.org/officeDocument/2006/relationships/hyperlink" Target="https://ru.wikipedia.org/wiki/%D0%93%D1%83%D0%B2%D0%B5%D1%80,_%D0%93%D0%B5%D1%80%D0%B1%D0%B5%D1%80%D1%82" TargetMode="External"/><Relationship Id="rId2" Type="http://schemas.openxmlformats.org/officeDocument/2006/relationships/hyperlink" Target="https://ru.wikipedia.org/wiki/%D0%A2%D0%B8%D0%BC%D0%B1%D0%B8%D1%88%D0%B0_(%D0%BD%D0%B0%D1%80%D0%BE%D0%B4)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ru.wikipedia.org/wiki/%D0%9A%D0%B0%D0%BB%D0%B8%D1%84%D0%BE%D1%80%D0%BD%D0%B8%D0%B9%D1%81%D0%BA%D0%B0%D1%8F_%D0%B7%D0%BE%D0%BB%D0%BE%D1%82%D0%B0%D1%8F_%D0%BB%D0%B8%D1%85%D0%BE%D1%80%D0%B0%D0%B4%D0%BA%D0%B0" TargetMode="External"/><Relationship Id="rId5" Type="http://schemas.openxmlformats.org/officeDocument/2006/relationships/hyperlink" Target="https://ru.wikipedia.org/wiki/%D0%9E%D1%85%D1%80%D0%B0" TargetMode="External"/><Relationship Id="rId4" Type="http://schemas.openxmlformats.org/officeDocument/2006/relationships/hyperlink" Target="https://ru.wikipedia.org/wiki/%D0%A4%D1%91%D1%80%D0%BD%D0%B5%D1%81-%D0%9A%D1%80%D0%B8%D0%BA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4000">
              <a:schemeClr val="tx1"/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83568" y="476672"/>
            <a:ext cx="7416824" cy="5580112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  <p:txBody>
          <a:bodyPr wrap="square" lIns="0" tIns="0" rIns="0" bIns="0" rtlCol="0" anchor="ctr" anchorCtr="1">
            <a:noAutofit/>
            <a:scene3d>
              <a:camera prst="isometricOffAxis2Left">
                <a:rot lat="600000" lon="1200000" rev="0"/>
              </a:camera>
              <a:lightRig rig="twoPt" dir="t"/>
            </a:scene3d>
            <a:sp3d extrusionH="889000" prstMaterial="matte">
              <a:bevelT w="82550" h="38100" prst="coolSlant"/>
            </a:sp3d>
          </a:bodyPr>
          <a:lstStyle/>
          <a:p>
            <a:pPr algn="ctr" defTabSz="914400">
              <a:lnSpc>
                <a:spcPct val="70000"/>
              </a:lnSpc>
              <a:buNone/>
            </a:pPr>
            <a:r>
              <a:rPr lang="ru-RU" sz="15000" b="1" spc="-150" dirty="0" smtClean="0">
                <a:solidFill>
                  <a:schemeClr val="bg1"/>
                </a:solidFill>
                <a:effectLst>
                  <a:outerShdw blurRad="60007" dist="200025" dir="15000000" algn="bl">
                    <a:prstClr val="black">
                      <a:alpha val="32000"/>
                    </a:prstClr>
                  </a:outerShdw>
                </a:effectLst>
                <a:latin typeface="Impact"/>
              </a:rPr>
              <a:t>Долина Смерти </a:t>
            </a:r>
            <a:endParaRPr lang="ru-RU" sz="15000" b="1" i="0" spc="-150" dirty="0">
              <a:solidFill>
                <a:schemeClr val="bg1"/>
              </a:solidFill>
              <a:effectLst>
                <a:outerShdw blurRad="60007" dist="200025" dir="15000000" algn="bl">
                  <a:prstClr val="black">
                    <a:alpha val="32000"/>
                  </a:prstClr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363844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5258429" y="6264275"/>
            <a:ext cx="45719" cy="117052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332655"/>
            <a:ext cx="8603233" cy="864097"/>
          </a:xfrm>
        </p:spPr>
        <p:txBody>
          <a:bodyPr>
            <a:normAutofit lnSpcReduction="10000"/>
          </a:bodyPr>
          <a:lstStyle/>
          <a:p>
            <a:r>
              <a:rPr lang="ru-RU" sz="5400" b="1" dirty="0"/>
              <a:t>Долина Смерти</a:t>
            </a:r>
          </a:p>
          <a:p>
            <a:endParaRPr lang="ru-RU" dirty="0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323528" y="1831473"/>
            <a:ext cx="7848872" cy="472437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На нашей планете можно встретить множество удивительных мест и красивейших достопримечательностей. Однако некоторые путешественники отправляются на запад 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  <a:hlinkClick r:id="rId2"/>
              </a:rPr>
              <a:t>США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, чтобы увидеть самое низкое место в 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  <a:hlinkClick r:id="rId3"/>
              </a:rPr>
              <a:t>северной </a:t>
            </a:r>
            <a:r>
              <a:rPr kumimoji="0" lang="ru-RU" altLang="ru-RU" sz="2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  <a:hlinkClick r:id="rId3"/>
              </a:rPr>
              <a:t>америке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 (почти 87 ме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  <a:hlinkClick r:id="rId4" tooltip="Долина смерти в США"/>
              </a:rPr>
              <a:t>тров ниже (!) уровня моря) и по</a:t>
            </a:r>
            <a:r>
              <a:rPr kumimoji="0" lang="ru-RU" altLang="ru-RU" sz="2000" b="1" i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  <a:hlinkClick r:id="rId4" tooltip="Долина смерти в США"/>
              </a:rPr>
              <a:t>быват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  <a:hlinkClick r:id="rId4" tooltip="Долина смерти в США"/>
              </a:rPr>
              <a:t>ь в настоящем аду. Наверное, уже по первым двум 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 предложениям многие поняли, что речь в данном материале пойдет о пустыне </a:t>
            </a:r>
            <a:r>
              <a:rPr kumimoji="0" lang="ru-RU" altLang="ru-RU" sz="2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мохаве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, точнее, о ее межгорной впадине под страшным и пугающим названием долина смерти.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 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Месяцы воздух в районе большого бассейна прогревается до +46 градусов по </a:t>
            </a:r>
            <a:r>
              <a:rPr kumimoji="0" lang="ru-RU" altLang="ru-RU" sz="2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цельсию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. Ночь в долине смерти приносит лишь незначительное облегчение: температура после захода солнца в </a:t>
            </a:r>
            <a:r>
              <a:rPr kumimoji="0" lang="ru-RU" altLang="ru-RU" sz="2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мохаве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SansRegular"/>
              </a:rPr>
              <a:t> падает только до 31 градуса.</a:t>
            </a:r>
            <a:endParaRPr lang="ru-RU" altLang="ru-RU" sz="2000" b="1" i="1" dirty="0" smtClean="0">
              <a:solidFill>
                <a:srgbClr val="000000"/>
              </a:solidFill>
            </a:endParaRPr>
          </a:p>
          <a:p>
            <a:pPr lvl="0"/>
            <a:r>
              <a:rPr lang="ru-RU" altLang="ru-RU" sz="100" dirty="0" smtClean="0">
                <a:solidFill>
                  <a:srgbClr val="463131"/>
                </a:solidFill>
                <a:latin typeface="PTSansRegular"/>
              </a:rPr>
              <a:t>Именно </a:t>
            </a:r>
            <a:r>
              <a:rPr lang="ru-RU" altLang="ru-RU" sz="100" dirty="0">
                <a:solidFill>
                  <a:srgbClr val="463131"/>
                </a:solidFill>
                <a:latin typeface="PTSansRegular"/>
              </a:rPr>
              <a:t>в этом месте еще в далеком 1913-м году была зафиксирована самая высокая температура на Земле: 10 июля неподалеку от миниатюрного городка </a:t>
            </a:r>
            <a:r>
              <a:rPr lang="ru-RU" altLang="ru-RU" sz="100" dirty="0" err="1">
                <a:solidFill>
                  <a:srgbClr val="463131"/>
                </a:solidFill>
                <a:latin typeface="PTSansRegular"/>
              </a:rPr>
              <a:t>Фернес</a:t>
            </a:r>
            <a:r>
              <a:rPr lang="ru-RU" altLang="ru-RU" sz="100" dirty="0">
                <a:solidFill>
                  <a:srgbClr val="463131"/>
                </a:solidFill>
                <a:latin typeface="PTSansRegular"/>
              </a:rPr>
              <a:t> Крик градусник показал +57 градусов по Цельсию. Естественно, такая температура в Долине смерти, скорее редкость, нежели правило. Хотя и ее средние показатели заставляют многочисленных туристов несколько раз подумать, прежде чем отправиться на знакомство с Национальным парком США, который еще со времен золотой лихорадки снискал дурную славу: днем в летние м</a:t>
            </a:r>
            <a:endParaRPr kumimoji="0" lang="ru-RU" altLang="ru-RU" sz="100" b="0" i="0" u="none" strike="noStrike" cap="none" normalizeH="0" baseline="0" dirty="0" smtClean="0">
              <a:ln>
                <a:noFill/>
              </a:ln>
              <a:solidFill>
                <a:srgbClr val="42C7BA"/>
              </a:solidFill>
              <a:effectLst/>
              <a:latin typeface="PTSansRegular"/>
            </a:endParaRPr>
          </a:p>
        </p:txBody>
      </p:sp>
      <p:pic>
        <p:nvPicPr>
          <p:cNvPr id="1038" name="Picture 14" descr="Долина смерти в США">
            <a:hlinkClick r:id="rId4" tooltip="Долина смерти в США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686" y="41897"/>
            <a:ext cx="2560615" cy="178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85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16832"/>
            <a:ext cx="7772400" cy="3852143"/>
          </a:xfrm>
        </p:spPr>
        <p:txBody>
          <a:bodyPr>
            <a:normAutofit fontScale="90000"/>
          </a:bodyPr>
          <a:lstStyle/>
          <a:p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Средняя максимальная температура в июле достигает 46 °C, ночью опускается до 31 °C. Самое прохладное время — с конца ноября по февраль (5-20 °C), когда часто бывают продолжительные интенсивные ливни, время от времени случаются небольшие заморозки. Снег также выпадает, хотя и редко. Среднегодовая температура в период с 1961 по 2008 </a:t>
            </a:r>
            <a:r>
              <a:rPr lang="ru-RU" sz="1800" b="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гг</a:t>
            </a: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составила 24,8 °C. Наименьшая температура была зафиксирована в январе 1913 года в районе </a:t>
            </a:r>
            <a:r>
              <a:rPr lang="ru-RU" sz="1800" b="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гринлэнд</a:t>
            </a: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800" b="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рэнч</a:t>
            </a: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и составила −9 °C. Самая высокая температура (57 °C) была зарегистрирована 10 июля того же 1913 года вблизи пункта </a:t>
            </a:r>
            <a:r>
              <a:rPr lang="ru-RU" sz="1800" b="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 tooltip="Фёрнес-Крик"/>
              </a:rPr>
              <a:t>фёрнес</a:t>
            </a: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 tooltip="Фёрнес-Крик"/>
              </a:rPr>
              <a:t>-крик</a:t>
            </a: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Это самая высокая температура, когда-либо зарегистрированная на земле.</a:t>
            </a:r>
            <a:b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Среднегодовое количество осадков колеблется от 40 мм в районах ниже уровня моря до 380 мм в горах, окружающих долину. 1929 и 1953 годы были самыми засушливыми годами в истории долины, в эти годы осадков зарегистрировано не было.</a:t>
            </a:r>
            <a:b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ru-RU" sz="180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260649"/>
            <a:ext cx="8243193" cy="936104"/>
          </a:xfrm>
        </p:spPr>
        <p:txBody>
          <a:bodyPr/>
          <a:lstStyle/>
          <a:p>
            <a:r>
              <a:rPr lang="ru-RU" sz="4800" dirty="0"/>
              <a:t>Климат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38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683568" y="260648"/>
            <a:ext cx="7560840" cy="4466927"/>
          </a:xfrm>
        </p:spPr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168979"/>
              </p:ext>
            </p:extLst>
          </p:nvPr>
        </p:nvGraphicFramePr>
        <p:xfrm>
          <a:off x="395542" y="260648"/>
          <a:ext cx="8352917" cy="6264696"/>
        </p:xfrm>
        <a:graphic>
          <a:graphicData uri="http://schemas.openxmlformats.org/drawingml/2006/table">
            <a:tbl>
              <a:tblPr/>
              <a:tblGrid>
                <a:gridCol w="1737815"/>
                <a:gridCol w="508854"/>
                <a:gridCol w="508854"/>
                <a:gridCol w="508854"/>
                <a:gridCol w="508854"/>
                <a:gridCol w="508854"/>
                <a:gridCol w="508854"/>
                <a:gridCol w="508854"/>
                <a:gridCol w="508854"/>
                <a:gridCol w="508854"/>
                <a:gridCol w="508854"/>
                <a:gridCol w="508854"/>
                <a:gridCol w="508854"/>
                <a:gridCol w="508854"/>
              </a:tblGrid>
              <a:tr h="368511">
                <a:tc gridSpan="14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</a:rPr>
                        <a:t>Климат Долины Смерти (</a:t>
                      </a:r>
                      <a:r>
                        <a:rPr lang="ru-RU" sz="1300" b="1" u="none" strike="noStrike" dirty="0" err="1">
                          <a:solidFill>
                            <a:srgbClr val="0B0080"/>
                          </a:solidFill>
                          <a:effectLst/>
                          <a:hlinkClick r:id="rId2" tooltip="Фёрнес-Крик"/>
                        </a:rPr>
                        <a:t>Фёрнес</a:t>
                      </a:r>
                      <a:r>
                        <a:rPr lang="ru-RU" sz="1300" b="1" u="none" strike="noStrike" dirty="0">
                          <a:solidFill>
                            <a:srgbClr val="0B0080"/>
                          </a:solidFill>
                          <a:effectLst/>
                          <a:hlinkClick r:id="rId2" tooltip="Фёрнес-Крик"/>
                        </a:rPr>
                        <a:t>-Крик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</a:rPr>
                        <a:t>, </a:t>
                      </a:r>
                      <a:r>
                        <a:rPr lang="ru-RU" sz="1300" b="1" u="none" strike="noStrike" dirty="0">
                          <a:solidFill>
                            <a:srgbClr val="0B0080"/>
                          </a:solidFill>
                          <a:effectLst/>
                          <a:hlinkClick r:id="rId3" tooltip="Английский язык"/>
                        </a:rPr>
                        <a:t>англ.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r>
                        <a:rPr lang="ru-RU" sz="1300" b="1" i="1" dirty="0" err="1">
                          <a:solidFill>
                            <a:srgbClr val="000000"/>
                          </a:solidFill>
                          <a:effectLst/>
                        </a:rPr>
                        <a:t>Furnace</a:t>
                      </a:r>
                      <a:r>
                        <a:rPr lang="ru-RU" sz="1300" b="1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300" b="1" i="1" dirty="0" err="1">
                          <a:solidFill>
                            <a:srgbClr val="000000"/>
                          </a:solidFill>
                          <a:effectLst/>
                        </a:rPr>
                        <a:t>Creek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</a:rPr>
                        <a:t>.)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1279"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Показатель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Янв.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Фев.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Март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Апр.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Май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Июнь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Июль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Авг.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Сен.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Окт.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Нояб.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Дек.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Год</a:t>
                      </a:r>
                    </a:p>
                  </a:txBody>
                  <a:tcPr marL="66558" marR="66558" marT="33279" marB="33279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21279">
                <a:tc>
                  <a:txBody>
                    <a:bodyPr/>
                    <a:lstStyle/>
                    <a:p>
                      <a:pPr algn="l"/>
                      <a:r>
                        <a:rPr lang="ru-RU" sz="1300">
                          <a:effectLst/>
                        </a:rPr>
                        <a:t>Абсолютный максимум, </a:t>
                      </a:r>
                      <a:r>
                        <a:rPr lang="ru-RU" sz="1300" u="none" strike="noStrike">
                          <a:solidFill>
                            <a:srgbClr val="0B0080"/>
                          </a:solidFill>
                          <a:effectLst/>
                          <a:hlinkClick r:id="rId4" tooltip="Градус Цельсия"/>
                        </a:rPr>
                        <a:t>°</a:t>
                      </a:r>
                      <a:r>
                        <a:rPr lang="en-US" sz="1300" u="none" strike="noStrike">
                          <a:solidFill>
                            <a:srgbClr val="0B0080"/>
                          </a:solidFill>
                          <a:effectLst/>
                          <a:hlinkClick r:id="rId4" tooltip="Градус Цельсия"/>
                        </a:rPr>
                        <a:t>C</a:t>
                      </a:r>
                      <a:endParaRPr lang="en-US" sz="1300">
                        <a:effectLst/>
                      </a:endParaRP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31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8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FFFFFF"/>
                          </a:solidFill>
                          <a:effectLst/>
                        </a:rPr>
                        <a:t>50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8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FFFFFF"/>
                          </a:solidFill>
                          <a:effectLst/>
                        </a:rPr>
                        <a:t>53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8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FFFFFF"/>
                          </a:solidFill>
                          <a:effectLst/>
                        </a:rPr>
                        <a:t>57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8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FFFFFF"/>
                          </a:solidFill>
                          <a:effectLst/>
                        </a:rPr>
                        <a:t>53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8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FFFFFF"/>
                          </a:solidFill>
                          <a:effectLst/>
                        </a:rPr>
                        <a:t>51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8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45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8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31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FFFFFF"/>
                          </a:solidFill>
                          <a:effectLst/>
                        </a:rPr>
                        <a:t>57</a:t>
                      </a:r>
                    </a:p>
                  </a:txBody>
                  <a:tcPr marL="66558" marR="66558" marT="33279" marB="33279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870"/>
                    </a:solidFill>
                  </a:tcPr>
                </a:tc>
              </a:tr>
              <a:tr h="921279">
                <a:tc>
                  <a:txBody>
                    <a:bodyPr/>
                    <a:lstStyle/>
                    <a:p>
                      <a:pPr algn="l"/>
                      <a:r>
                        <a:rPr lang="ru-RU" sz="1300">
                          <a:effectLst/>
                        </a:rPr>
                        <a:t>Средний максимум, °</a:t>
                      </a:r>
                      <a:r>
                        <a:rPr lang="en-US" sz="1300">
                          <a:effectLst/>
                        </a:rPr>
                        <a:t>C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32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FFFFFF"/>
                          </a:solidFill>
                          <a:effectLst/>
                        </a:rPr>
                        <a:t>46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8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45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8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41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34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</a:p>
                  </a:txBody>
                  <a:tcPr marL="66558" marR="66558" marT="33279" marB="33279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000"/>
                    </a:solidFill>
                  </a:tcPr>
                </a:tc>
              </a:tr>
              <a:tr h="921279">
                <a:tc>
                  <a:txBody>
                    <a:bodyPr/>
                    <a:lstStyle/>
                    <a:p>
                      <a:pPr algn="l"/>
                      <a:r>
                        <a:rPr lang="ru-RU" sz="1300">
                          <a:effectLst/>
                        </a:rPr>
                        <a:t>Средняя температура, °</a:t>
                      </a:r>
                      <a:r>
                        <a:rPr lang="en-US" sz="1300">
                          <a:effectLst/>
                        </a:rPr>
                        <a:t>C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0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29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38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26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</a:p>
                  </a:txBody>
                  <a:tcPr marL="66558" marR="66558" marT="33279" marB="33279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921279">
                <a:tc>
                  <a:txBody>
                    <a:bodyPr/>
                    <a:lstStyle/>
                    <a:p>
                      <a:pPr algn="l"/>
                      <a:r>
                        <a:rPr lang="ru-RU" sz="1300">
                          <a:effectLst/>
                        </a:rPr>
                        <a:t>Средний минимум, °</a:t>
                      </a:r>
                      <a:r>
                        <a:rPr lang="en-US" sz="1300">
                          <a:effectLst/>
                        </a:rPr>
                        <a:t>C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0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31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29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</a:p>
                  </a:txBody>
                  <a:tcPr marL="66558" marR="66558" marT="33279" marB="33279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40"/>
                    </a:solidFill>
                  </a:tcPr>
                </a:tc>
              </a:tr>
              <a:tr h="921279">
                <a:tc>
                  <a:txBody>
                    <a:bodyPr/>
                    <a:lstStyle/>
                    <a:p>
                      <a:pPr algn="l"/>
                      <a:r>
                        <a:rPr lang="ru-RU" sz="1300">
                          <a:effectLst/>
                        </a:rPr>
                        <a:t>Абсолютный минимум, °</a:t>
                      </a:r>
                      <a:r>
                        <a:rPr lang="en-US" sz="1300">
                          <a:effectLst/>
                        </a:rPr>
                        <a:t>C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−9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−3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−3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−3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−1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−6</a:t>
                      </a: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</a:rPr>
                        <a:t>−9</a:t>
                      </a:r>
                    </a:p>
                  </a:txBody>
                  <a:tcPr marL="66558" marR="66558" marT="33279" marB="33279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E0"/>
                    </a:solidFill>
                  </a:tcPr>
                </a:tc>
              </a:tr>
              <a:tr h="368511">
                <a:tc gridSpan="14">
                  <a:txBody>
                    <a:bodyPr/>
                    <a:lstStyle/>
                    <a:p>
                      <a:pPr algn="ctr"/>
                      <a:r>
                        <a:rPr lang="ru-RU" sz="1300" i="1" dirty="0">
                          <a:solidFill>
                            <a:srgbClr val="000000"/>
                          </a:solidFill>
                          <a:effectLst/>
                        </a:rPr>
                        <a:t>Источник: </a:t>
                      </a:r>
                      <a:r>
                        <a:rPr lang="ru-RU" sz="1300" i="1" u="none" strike="noStrike" dirty="0">
                          <a:solidFill>
                            <a:srgbClr val="663366"/>
                          </a:solidFill>
                          <a:effectLst/>
                          <a:hlinkClick r:id="rId5"/>
                        </a:rPr>
                        <a:t>Климат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558" marR="66558" marT="33279" marB="33279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004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География</a:t>
            </a:r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долина смерти является частью геологической 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 tooltip="Провинция долин и хребтов"/>
              </a:rPr>
              <a:t>провинции долин и хребтов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(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 tooltip="Английский язык"/>
              </a:rPr>
              <a:t>англ.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ru-RU" sz="22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Basin</a:t>
            </a:r>
            <a:r>
              <a:rPr lang="ru-RU" sz="2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2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</a:t>
            </a:r>
            <a:r>
              <a:rPr lang="ru-RU" sz="2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2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range</a:t>
            </a:r>
            <a:r>
              <a:rPr lang="ru-RU" sz="2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2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province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).</a:t>
            </a:r>
            <a:b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Высота самой высокой горы рядом с долиной смерти — </a:t>
            </a:r>
            <a:r>
              <a:rPr lang="ru-RU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телескоуп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-пик — 3367 метров. Глубина впадины </a:t>
            </a:r>
            <a:r>
              <a:rPr lang="ru-RU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hlinkClick r:id="rId4" tooltip="Бэдуотер"/>
              </a:rPr>
              <a:t>бэдуотер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— 86 метров ниже уровня моря, что является самой низкой точкой земной поверхности в северной </a:t>
            </a:r>
            <a:r>
              <a:rPr lang="ru-RU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америке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Интересно, что всего в 136 км от впадины находится самая высокая точка континентальных США —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5" tooltip="Уитни (гора)"/>
              </a:rPr>
              <a:t>гора </a:t>
            </a:r>
            <a:r>
              <a:rPr lang="ru-RU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hlinkClick r:id="rId5" tooltip="Уитни (гора)"/>
              </a:rPr>
              <a:t>уитни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(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 tooltip="Английский язык"/>
              </a:rPr>
              <a:t>англ.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ru-RU" sz="22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Mount</a:t>
            </a:r>
            <a:r>
              <a:rPr lang="ru-RU" sz="2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2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whitney</a:t>
            </a: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 высотой 4421 метра.</a:t>
            </a:r>
            <a:b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ru-RU" sz="2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8" y="4221088"/>
            <a:ext cx="8229600" cy="2304256"/>
          </a:xfrm>
        </p:spPr>
      </p:pic>
    </p:spTree>
    <p:extLst>
      <p:ext uri="{BB962C8B-B14F-4D97-AF65-F5344CB8AC3E}">
        <p14:creationId xmlns:p14="http://schemas.microsoft.com/office/powerpoint/2010/main" val="424244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712968" cy="4896544"/>
          </a:xfrm>
        </p:spPr>
        <p:txBody>
          <a:bodyPr>
            <a:normAutofit/>
          </a:bodyPr>
          <a:lstStyle/>
          <a:p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Долина смерти является местом проживания индейского племени </a:t>
            </a:r>
            <a:r>
              <a:rPr lang="ru-RU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 tooltip="Тимбиша (народ)"/>
              </a:rPr>
              <a:t>тимбиша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(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 tooltip="Английский язык"/>
              </a:rPr>
              <a:t>англ.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ru-RU" sz="1600" i="1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Timbisha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), которое переселилось сюда как минимум 1000 лет назад. Несколько семей этого племени по-прежнему живут в долине в окрестности </a:t>
            </a:r>
            <a:r>
              <a:rPr lang="ru-RU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hlinkClick r:id="rId4" tooltip="Фёрнес-Крик"/>
              </a:rPr>
              <a:t>фёрнес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4" tooltip="Фёрнес-Крик"/>
              </a:rPr>
              <a:t>-крик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(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 tooltip="Английский язык"/>
              </a:rPr>
              <a:t>англ.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ru-RU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Furnace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creek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). Название долины на индейском языке (</a:t>
            </a:r>
            <a:r>
              <a:rPr lang="ru-RU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tümpisa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 означает «каменная краска» и связано с долиной как источником краски на основе красной 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5" tooltip="Охра"/>
              </a:rPr>
              <a:t>охры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Другая деревня в долине была расположена в каньоне </a:t>
            </a:r>
            <a:r>
              <a:rPr lang="ru-RU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грэйпвайн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 tooltip="Английский язык"/>
              </a:rPr>
              <a:t>англ.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ru-RU" sz="1600" i="1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Grapevine</a:t>
            </a:r>
            <a:r>
              <a:rPr lang="ru-RU" sz="1600" i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i="1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canyon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), недалеко от современного расположения замка скотти (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 tooltip="Английский язык"/>
              </a:rPr>
              <a:t>англ.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r>
              <a:rPr lang="ru-RU" sz="1600" i="1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Scotty's</a:t>
            </a:r>
            <a:r>
              <a:rPr lang="ru-RU" sz="1600" i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i="1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castle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). Деревня называлась </a:t>
            </a:r>
            <a:r>
              <a:rPr lang="ru-RU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maahunu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— что в переводе означает «великий каньон».</a:t>
            </a:r>
            <a:b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Своё современное название долина получила в 1849 году во время 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6" tooltip="Калифорнийская золотая лихорадка"/>
              </a:rPr>
              <a:t>калифорнийской золотой лихорадки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В 1850-е годы в долине осуществлялась добыча золота и серебра. В 1913 году решением президента </a:t>
            </a:r>
            <a:r>
              <a:rPr lang="ru-RU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hlinkClick r:id="rId7" tooltip="Гувер, Герберт"/>
              </a:rPr>
              <a:t>гувера</a:t>
            </a:r>
            <a: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долина смерти перешла под охрану федерального правительства.</a:t>
            </a:r>
            <a:br>
              <a:rPr lang="ru-RU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ru-RU" sz="160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88640"/>
            <a:ext cx="7772400" cy="936104"/>
          </a:xfrm>
        </p:spPr>
        <p:txBody>
          <a:bodyPr/>
          <a:lstStyle/>
          <a:p>
            <a:r>
              <a:rPr lang="ru-RU" sz="3600" b="1" dirty="0"/>
              <a:t>История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4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352928" cy="5733256"/>
          </a:xfrm>
        </p:spPr>
        <p:txBody>
          <a:bodyPr>
            <a:normAutofit/>
          </a:bodyPr>
          <a:lstStyle/>
          <a:p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Каменные образования, которые сегодня можно увидеть в национальном парке долины смерти, были созданы около 500 миллионов лет назад. Эти уникальные изваяния сегодня можно увидеть и пощупать только здесь, все остальные, схожие по возрасту и структуре глыбы, раскиданные по нашей планете, уже давно ушли под землю. Известняк и песчаник некогда были основанием морского дна, пока из-за движения плит земли не вышли на поверхность.</a:t>
            </a:r>
            <a:b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 начале четвертичного периода (плейстоцен) на всем внутреннем плато был влажный климат и существовала густая гидрографическая сеть. Крупное, хотя и не очень глубокое озеро занимало и долину смерти. Наступивший впоследствии более сухой период привел к формированию здесь суровых пустынных условий.</a:t>
            </a:r>
            <a:b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По данным археологических раскопок, 20 тыс. Лет назад долина смерти была обжита человеком, обводнена и покрыта растительностью.</a:t>
            </a:r>
            <a:b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 50-х годах XIX в. В долине добывали золото и серебро. Благородные металлы не обошли эту землю стороной.</a:t>
            </a:r>
            <a:r>
              <a:rPr lang="ru-RU" sz="24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sz="24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ru-RU" sz="240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44624"/>
            <a:ext cx="8171185" cy="1035496"/>
          </a:xfrm>
        </p:spPr>
        <p:txBody>
          <a:bodyPr/>
          <a:lstStyle/>
          <a:p>
            <a:r>
              <a:rPr lang="ru-RU" b="1" dirty="0"/>
              <a:t>Образование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23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8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4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836712"/>
            <a:ext cx="8892480" cy="6192688"/>
          </a:xfrm>
        </p:spPr>
        <p:txBody>
          <a:bodyPr>
            <a:noAutofit/>
          </a:bodyPr>
          <a:lstStyle/>
          <a:p>
            <a:r>
              <a:rPr lang="ru-RU" sz="20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Долина смерти получила статус национального памятника в 1933 году. Несмотря на страшное название, однообразную и скудную природу и серые безжизненные пейзажи, этот парк представляет огромный интерес не только для геологов, историков и других ученых, но и для туристов. Долина смерти – популярный в </a:t>
            </a:r>
            <a:r>
              <a:rPr lang="ru-RU" sz="2000" b="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америке</a:t>
            </a:r>
            <a:r>
              <a:rPr lang="ru-RU" sz="20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аттракцион, привлекающий множество путешественников. Причин этому множество, ведь эта бесплодная территория не зря получила статус памятника и национального парка: хотя местность очень неприветлива, это необычное, даже уникальное место на земле с интересной флорой и фауной, фантастическими пейзажами, которые служили декорациями для множества различных фильмов, многими интересными достопримечательностями и необъяснимыми, знаменитыми на весь мир явлениями. Долина смерти – одна из важнейших достопримечательностей калифорнии.</a:t>
            </a:r>
            <a:endParaRPr lang="ru-RU" sz="200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251520" y="188640"/>
            <a:ext cx="8243193" cy="2718073"/>
          </a:xfrm>
        </p:spPr>
        <p:txBody>
          <a:bodyPr/>
          <a:lstStyle/>
          <a:p>
            <a:r>
              <a:rPr lang="ru-RU" dirty="0" smtClean="0"/>
              <a:t>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67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Чудеса природы - Ландшафт 5 - Природа -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99392"/>
            <a:ext cx="9649072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7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otoart красивые фото стран мира - Часто просматриваемы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68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Дороги, тропы: куда они нас ведут - тут фотоответ - Страница 23 * Форум Винског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35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а долина смерти, death valley, калифорния, Сша, hdr, утро 1920x1080, фото 957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4" y="0"/>
            <a:ext cx="91321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6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44824"/>
            <a:ext cx="81369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0" b="1" i="1" u="sng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КОНЕЦ</a:t>
            </a:r>
            <a:endParaRPr lang="ru-RU" sz="20000" b="1" i="1" u="sng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7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спасибо за внимание! p.s. поставьте 5 пожалуйста=))), Мем Тролль Адвайс - Рисовач 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-15536"/>
            <a:ext cx="79928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99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cked_3-D_text_at_dramatic_ang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7602541-03C1-4A1B-A6B0-047A05CF1D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Блоки объемного текста под углом</Template>
  <TotalTime>0</TotalTime>
  <Words>361</Words>
  <Application>Microsoft Office PowerPoint</Application>
  <PresentationFormat>Экран (4:3)</PresentationFormat>
  <Paragraphs>100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Impact</vt:lpstr>
      <vt:lpstr>PTSansRegular</vt:lpstr>
      <vt:lpstr>Stacked_3-D_text_at_dramatic_angle</vt:lpstr>
      <vt:lpstr>Презентация PowerPoint</vt:lpstr>
      <vt:lpstr>Презентация PowerPoint</vt:lpstr>
      <vt:lpstr>Средняя максимальная температура в июле достигает 46 °C, ночью опускается до 31 °C. Самое прохладное время — с конца ноября по февраль (5-20 °C), когда часто бывают продолжительные интенсивные ливни, время от времени случаются небольшие заморозки. Снег также выпадает, хотя и редко. Среднегодовая температура в период с 1961 по 2008 гг составила 24,8 °C. Наименьшая температура была зафиксирована в январе 1913 года в районе гринлэнд рэнч и составила −9 °C. Самая высокая температура (57 °C) была зарегистрирована 10 июля того же 1913 года вблизи пункта фёрнес-крик. Это самая высокая температура, когда-либо зарегистрированная на земле. Среднегодовое количество осадков колеблется от 40 мм в районах ниже уровня моря до 380 мм в горах, окружающих долину. 1929 и 1953 годы были самыми засушливыми годами в истории долины, в эти годы осадков зарегистрировано не было. </vt:lpstr>
      <vt:lpstr>Презентация PowerPoint</vt:lpstr>
      <vt:lpstr>География долина смерти является частью геологической провинции долин и хребтов (англ. Basin and range province). Высота самой высокой горы рядом с долиной смерти — телескоуп-пик — 3367 метров. Глубина впадины бэдуотер — 86 метров ниже уровня моря, что является самой низкой точкой земной поверхности в северной америке. Интересно, что всего в 136 км от впадины находится самая высокая точка континентальных США —гора уитни (англ. Mount whitney) высотой 4421 метра.  </vt:lpstr>
      <vt:lpstr>Долина смерти является местом проживания индейского племени тимбиша (англ. Timbisha), которое переселилось сюда как минимум 1000 лет назад. Несколько семей этого племени по-прежнему живут в долине в окрестности фёрнес-крик (англ. Furnace creek). Название долины на индейском языке (tümpisa) означает «каменная краска» и связано с долиной как источником краски на основе красной охры. Другая деревня в долине была расположена в каньоне грэйпвайн (англ. Grapevine canyon), недалеко от современного расположения замка скотти (англ. Scotty's castle). Деревня называлась maahunu — что в переводе означает «великий каньон». Своё современное название долина получила в 1849 году во время калифорнийской золотой лихорадки. В 1850-е годы в долине осуществлялась добыча золота и серебра. В 1913 году решением президента гувера долина смерти перешла под охрану федерального правительства. </vt:lpstr>
      <vt:lpstr>Каменные образования, которые сегодня можно увидеть в национальном парке долины смерти, были созданы около 500 миллионов лет назад. Эти уникальные изваяния сегодня можно увидеть и пощупать только здесь, все остальные, схожие по возрасту и структуре глыбы, раскиданные по нашей планете, уже давно ушли под землю. Известняк и песчаник некогда были основанием морского дна, пока из-за движения плит земли не вышли на поверхность. В начале четвертичного периода (плейстоцен) на всем внутреннем плато был влажный климат и существовала густая гидрографическая сеть. Крупное, хотя и не очень глубокое озеро занимало и долину смерти. Наступивший впоследствии более сухой период привел к формированию здесь суровых пустынных условий. По данным археологических раскопок, 20 тыс. Лет назад долина смерти была обжита человеком, обводнена и покрыта растительностью. В 50-х годах XIX в. В долине добывали золото и серебро. Благородные металлы не обошли эту землю стороной. </vt:lpstr>
      <vt:lpstr>Презентация PowerPoint</vt:lpstr>
      <vt:lpstr>Презентация PowerPoint</vt:lpstr>
      <vt:lpstr>Презентация PowerPoint</vt:lpstr>
      <vt:lpstr>Долина смерти получила статус национального памятника в 1933 году. Несмотря на страшное название, однообразную и скудную природу и серые безжизненные пейзажи, этот парк представляет огромный интерес не только для геологов, историков и других ученых, но и для туристов. Долина смерти – популярный в америке аттракцион, привлекающий множество путешественников. Причин этому множество, ведь эта бесплодная территория не зря получила статус памятника и национального парка: хотя местность очень неприветлива, это необычное, даже уникальное место на земле с интересной флорой и фауной, фантастическими пейзажами, которые служили декорациями для множества различных фильмов, многими интересными достопримечательностями и необъяснимыми, знаменитыми на весь мир явлениями. Долина смерти – одна из важнейших достопримечательностей калифорнии.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2015-02-25T08:30:07Z</dcterms:created>
  <dcterms:modified xsi:type="dcterms:W3CDTF">2015-02-25T09:38:09Z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TC024243149991</vt:lpwstr>
  </property>
</Properties>
</file>