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36"/>
  </p:notesMasterIdLst>
  <p:sldIdLst>
    <p:sldId id="257" r:id="rId2"/>
    <p:sldId id="258" r:id="rId3"/>
    <p:sldId id="27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78" r:id="rId13"/>
    <p:sldId id="279" r:id="rId14"/>
    <p:sldId id="290" r:id="rId15"/>
    <p:sldId id="293" r:id="rId16"/>
    <p:sldId id="294" r:id="rId17"/>
    <p:sldId id="291" r:id="rId18"/>
    <p:sldId id="295" r:id="rId19"/>
    <p:sldId id="299" r:id="rId20"/>
    <p:sldId id="300" r:id="rId21"/>
    <p:sldId id="297" r:id="rId22"/>
    <p:sldId id="301" r:id="rId23"/>
    <p:sldId id="302" r:id="rId24"/>
    <p:sldId id="303" r:id="rId25"/>
    <p:sldId id="304" r:id="rId26"/>
    <p:sldId id="306" r:id="rId27"/>
    <p:sldId id="313" r:id="rId28"/>
    <p:sldId id="315" r:id="rId29"/>
    <p:sldId id="317" r:id="rId30"/>
    <p:sldId id="320" r:id="rId31"/>
    <p:sldId id="326" r:id="rId32"/>
    <p:sldId id="328" r:id="rId33"/>
    <p:sldId id="318" r:id="rId34"/>
    <p:sldId id="330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356" autoAdjust="0"/>
    <p:restoredTop sz="97231" autoAdjust="0"/>
  </p:normalViewPr>
  <p:slideViewPr>
    <p:cSldViewPr>
      <p:cViewPr>
        <p:scale>
          <a:sx n="100" d="100"/>
          <a:sy n="100" d="100"/>
        </p:scale>
        <p:origin x="-22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2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8C1B213-F0CD-4610-89BC-B35CCCAD4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F3DDA-9714-4503-BEBB-1788BCF31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4824A-BBC5-46BB-BD87-1B0EC6AADC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6E4AA-C86A-422F-83DD-DD8CBA8D84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A802-E55D-44FE-9197-C4A0D7BA3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4AB6D-4FFE-43FE-9083-8CA3B0B91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6AC63-CDDA-4E83-B838-902F33A4D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D76B3-532B-4246-A5EC-B9CC1AFDF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928BF-F156-4265-8253-C22F10C707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342A7-FC80-4F41-BE5C-CD2061C84E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755EC-DB26-4A10-BCDC-8E0ECEB0F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136C4-617A-4AD6-A03A-28DB460F8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89940-7BDA-47EF-91C0-A3DFC10CB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25000"/>
              </a:scheme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73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0F42719F-D42D-4426-A96E-AD16F68BD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534400" cy="17272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Междугородный железнодорожный  транспорт. </a:t>
            </a:r>
            <a:br>
              <a:rPr lang="ru-RU" dirty="0" smtClean="0"/>
            </a:br>
            <a:r>
              <a:rPr lang="ru-RU" dirty="0" smtClean="0"/>
              <a:t>Вокзал.</a:t>
            </a:r>
          </a:p>
        </p:txBody>
      </p:sp>
      <p:pic>
        <p:nvPicPr>
          <p:cNvPr id="6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276475"/>
            <a:ext cx="6421438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Цель урока: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857375"/>
            <a:ext cx="8121650" cy="3724275"/>
          </a:xfrm>
        </p:spPr>
        <p:txBody>
          <a:bodyPr/>
          <a:lstStyle/>
          <a:p>
            <a:pPr indent="19050" eaLnBrk="1" hangingPunct="1">
              <a:buFont typeface="Wingdings" pitchFamily="2" charset="2"/>
              <a:buNone/>
              <a:defRPr/>
            </a:pPr>
            <a:r>
              <a:rPr lang="ru-RU" dirty="0" smtClean="0"/>
              <a:t>Показать  значимость железнодорожного транспорта в жизни человека</a:t>
            </a:r>
          </a:p>
          <a:p>
            <a:pPr indent="19050" eaLnBrk="1" hangingPunct="1">
              <a:buFont typeface="Wingdings" pitchFamily="2" charset="2"/>
              <a:buNone/>
              <a:defRPr/>
            </a:pPr>
            <a:r>
              <a:rPr lang="ru-RU" dirty="0" smtClean="0"/>
              <a:t>Задачи:</a:t>
            </a:r>
          </a:p>
          <a:p>
            <a:pPr eaLnBrk="1" hangingPunct="1">
              <a:defRPr/>
            </a:pPr>
            <a:r>
              <a:rPr lang="ru-RU" dirty="0" smtClean="0"/>
              <a:t>Познакомить с новым видом  транспорта.</a:t>
            </a:r>
          </a:p>
          <a:p>
            <a:pPr eaLnBrk="1" hangingPunct="1">
              <a:defRPr/>
            </a:pPr>
            <a:r>
              <a:rPr lang="ru-RU" dirty="0" smtClean="0"/>
              <a:t>Дать возможность учащимся осознать значение вокзалов для пассажиров.</a:t>
            </a:r>
          </a:p>
        </p:txBody>
      </p:sp>
      <p:graphicFrame>
        <p:nvGraphicFramePr>
          <p:cNvPr id="1026" name="Object 41"/>
          <p:cNvGraphicFramePr>
            <a:graphicFrameLocks/>
          </p:cNvGraphicFramePr>
          <p:nvPr/>
        </p:nvGraphicFramePr>
        <p:xfrm>
          <a:off x="7072313" y="3286125"/>
          <a:ext cx="998537" cy="1044575"/>
        </p:xfrm>
        <a:graphic>
          <a:graphicData uri="http://schemas.openxmlformats.org/presentationml/2006/ole">
            <p:oleObj spid="_x0000_s1026" name="ClipArt" r:id="rId3" imgW="2185920" imgH="2287440" progId="MS_ClipArt_Gallery.2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Сегодня на уроке: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00063" y="1357313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/>
              <a:t>Вспомним</a:t>
            </a:r>
            <a:r>
              <a:rPr lang="ru-RU" dirty="0" smtClean="0"/>
              <a:t>: виды транспорта, транспортных средств.</a:t>
            </a:r>
          </a:p>
          <a:p>
            <a:pPr eaLnBrk="1" hangingPunct="1">
              <a:defRPr/>
            </a:pPr>
            <a:r>
              <a:rPr lang="ru-RU" b="1" dirty="0" smtClean="0"/>
              <a:t>Узнаем:</a:t>
            </a:r>
            <a:r>
              <a:rPr lang="ru-RU" dirty="0" smtClean="0"/>
              <a:t> страницы истории железнодорожного транспорта, назначение вокзала, его основные службы.</a:t>
            </a:r>
          </a:p>
          <a:p>
            <a:pPr eaLnBrk="1" hangingPunct="1">
              <a:defRPr/>
            </a:pPr>
            <a:r>
              <a:rPr lang="ru-RU" b="1" dirty="0" smtClean="0"/>
              <a:t>Будем учиться</a:t>
            </a:r>
            <a:r>
              <a:rPr lang="ru-RU" dirty="0" smtClean="0"/>
              <a:t>: ориентироваться на вокзале, в расписании поездов дальнего следования.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 транспорта</a:t>
            </a:r>
          </a:p>
        </p:txBody>
      </p:sp>
      <p:pic>
        <p:nvPicPr>
          <p:cNvPr id="5123" name="Picture 5" descr="авто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0025" y="1981200"/>
            <a:ext cx="6203950" cy="41148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 транспорта</a:t>
            </a:r>
          </a:p>
        </p:txBody>
      </p:sp>
      <p:pic>
        <p:nvPicPr>
          <p:cNvPr id="6147" name="Picture 4" descr="автобус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98663" y="2265363"/>
            <a:ext cx="5146675" cy="3546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Вид транспорта</a:t>
            </a:r>
          </a:p>
        </p:txBody>
      </p:sp>
      <p:pic>
        <p:nvPicPr>
          <p:cNvPr id="7171" name="Picture 4" descr="гужевой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57313" y="1500188"/>
            <a:ext cx="6000750" cy="50339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 транспорта</a:t>
            </a:r>
          </a:p>
        </p:txBody>
      </p:sp>
      <p:pic>
        <p:nvPicPr>
          <p:cNvPr id="8195" name="Picture 8" descr="вертолет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82738" y="1981200"/>
            <a:ext cx="5976937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 транспорта</a:t>
            </a:r>
          </a:p>
        </p:txBody>
      </p:sp>
      <p:pic>
        <p:nvPicPr>
          <p:cNvPr id="9219" name="Picture 4" descr="корабль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2143125"/>
            <a:ext cx="6400800" cy="36337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 транспорта</a:t>
            </a:r>
          </a:p>
        </p:txBody>
      </p:sp>
      <p:pic>
        <p:nvPicPr>
          <p:cNvPr id="10243" name="Picture 8" descr="http://www.newzimbabwe.com/FCKEditor_Images/boeing-737-500-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71688"/>
            <a:ext cx="78057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 транспорта</a:t>
            </a:r>
          </a:p>
        </p:txBody>
      </p:sp>
      <p:pic>
        <p:nvPicPr>
          <p:cNvPr id="11267" name="Picture 4" descr="троллейбус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" y="1714500"/>
            <a:ext cx="3208338" cy="2201863"/>
          </a:xfrm>
          <a:noFill/>
        </p:spPr>
      </p:pic>
      <p:pic>
        <p:nvPicPr>
          <p:cNvPr id="11268" name="Picture 6" descr="сап-сан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29188" y="1857375"/>
            <a:ext cx="3354387" cy="2097088"/>
          </a:xfrm>
          <a:noFill/>
        </p:spPr>
      </p:pic>
      <p:pic>
        <p:nvPicPr>
          <p:cNvPr id="11269" name="Picture 8" descr="лимузин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428875" y="4071938"/>
            <a:ext cx="3714750" cy="2447925"/>
          </a:xfrm>
          <a:noFill/>
        </p:spPr>
      </p:pic>
      <p:graphicFrame>
        <p:nvGraphicFramePr>
          <p:cNvPr id="121893" name="Group 37"/>
          <p:cNvGraphicFramePr>
            <a:graphicFrameLocks noGrp="1"/>
          </p:cNvGraphicFramePr>
          <p:nvPr>
            <p:ph sz="quarter" idx="4"/>
          </p:nvPr>
        </p:nvGraphicFramePr>
        <p:xfrm>
          <a:off x="7235825" y="7077075"/>
          <a:ext cx="1393825" cy="1036320"/>
        </p:xfrm>
        <a:graphic>
          <a:graphicData uri="http://schemas.openxmlformats.org/drawingml/2006/table">
            <a:tbl>
              <a:tblPr/>
              <a:tblGrid>
                <a:gridCol w="696913"/>
                <a:gridCol w="696912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8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Что общего и чем отличаются эти транспортные средства? </a:t>
            </a:r>
          </a:p>
        </p:txBody>
      </p:sp>
      <p:pic>
        <p:nvPicPr>
          <p:cNvPr id="12291" name="Picture 4" descr="трамвай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2143125"/>
            <a:ext cx="4329112" cy="2951163"/>
          </a:xfrm>
          <a:noFill/>
        </p:spPr>
      </p:pic>
      <p:pic>
        <p:nvPicPr>
          <p:cNvPr id="12292" name="Picture 7" descr="сап-сан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>
          <a:xfrm>
            <a:off x="5000625" y="2571750"/>
            <a:ext cx="3754438" cy="39925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9" descr="модель2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25" y="1643063"/>
            <a:ext cx="2647950" cy="2133600"/>
          </a:xfrm>
          <a:noFill/>
        </p:spPr>
      </p:pic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827088" y="23495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ru-RU" sz="320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pic>
        <p:nvPicPr>
          <p:cNvPr id="13316" name="Рисунок 8" descr="Чере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188" y="3786188"/>
            <a:ext cx="3235325" cy="2465387"/>
          </a:xfrm>
          <a:noFill/>
        </p:spPr>
      </p:pic>
      <p:sp>
        <p:nvSpPr>
          <p:cNvPr id="59431" name="Прямоуг. 4"/>
          <p:cNvSpPr>
            <a:spLocks noChangeArrowheads="1"/>
          </p:cNvSpPr>
          <p:nvPr/>
        </p:nvSpPr>
        <p:spPr bwMode="auto">
          <a:xfrm>
            <a:off x="285750" y="1714500"/>
            <a:ext cx="43148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Два мастера – отец и сын Черепановы около 170 лет назад построили первый в России паровоз и первую железную дорогу. Длина этой дороги составляла всего 3,5 км.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.</a:t>
            </a:r>
          </a:p>
        </p:txBody>
      </p:sp>
      <p:sp>
        <p:nvSpPr>
          <p:cNvPr id="59432" name="Прямоуг. 4"/>
          <p:cNvSpPr>
            <a:spLocks noGrp="1" noChangeArrowheads="1"/>
          </p:cNvSpPr>
          <p:nvPr>
            <p:ph type="title"/>
          </p:nvPr>
        </p:nvSpPr>
        <p:spPr>
          <a:xfrm>
            <a:off x="642938" y="214313"/>
            <a:ext cx="7924800" cy="1431925"/>
          </a:xfrm>
        </p:spPr>
        <p:txBody>
          <a:bodyPr anchor="b"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4200" dirty="0" smtClean="0"/>
              <a:t>История </a:t>
            </a:r>
            <a:br>
              <a:rPr lang="ru-RU" sz="4200" dirty="0" smtClean="0"/>
            </a:br>
            <a:r>
              <a:rPr lang="ru-RU" sz="4200" dirty="0" smtClean="0"/>
              <a:t>железнодорожного транспорта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57625" y="3857625"/>
            <a:ext cx="4929188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А уже через несколько десятилетий железнодорожный транспорт стал в России основным видом транспорта. Тысячи км железных дорог было построено на территории страны. По ним перевозили торговые и промышленные грузы. Люди получили возможность быстро переезжать из одного города в другой</a:t>
            </a:r>
            <a:endParaRPr lang="ru-RU" sz="2000" dirty="0">
              <a:latin typeface="Tahom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Из  истории города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30 октября 1837года открылась первая в России  </a:t>
            </a:r>
            <a:r>
              <a:rPr lang="ru-RU" dirty="0" err="1" smtClean="0"/>
              <a:t>Царкосельская</a:t>
            </a:r>
            <a:r>
              <a:rPr lang="ru-RU" dirty="0" smtClean="0"/>
              <a:t> железная дорога длиной 27километра.</a:t>
            </a:r>
          </a:p>
          <a:p>
            <a:pPr eaLnBrk="1" hangingPunct="1">
              <a:defRPr/>
            </a:pPr>
            <a:r>
              <a:rPr lang="ru-RU" dirty="0" smtClean="0"/>
              <a:t>В 1851году строится  Николаевская железная дорога, которая соединяет Петербург  с  Москвой, протяженностью 664километра.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4313" y="285750"/>
            <a:ext cx="8429625" cy="928688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4200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+mj-cs"/>
              </a:rPr>
              <a:t>ГЕОГРАФИЯ ЖЕЛЕЗНЫХ ДОРОГ</a:t>
            </a:r>
            <a:endParaRPr lang="ru-RU" sz="4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3" name="Рисунок 4" descr="Безымянный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250825" y="1052513"/>
            <a:ext cx="8712200" cy="549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Прямоуг.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50" y="428625"/>
            <a:ext cx="8015288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sz="3800" dirty="0" smtClean="0"/>
              <a:t>Виды поездов дальнего следования</a:t>
            </a:r>
          </a:p>
        </p:txBody>
      </p:sp>
      <p:pic>
        <p:nvPicPr>
          <p:cNvPr id="16387" name="Рисунок 7" descr="пассажир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71813"/>
            <a:ext cx="4362450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6" descr="грузовой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650" y="1714500"/>
            <a:ext cx="4122738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Прямоуг. 2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142875"/>
            <a:ext cx="8229600" cy="1085850"/>
          </a:xfrm>
        </p:spPr>
        <p:txBody>
          <a:bodyPr/>
          <a:lstStyle/>
          <a:p>
            <a:pPr eaLnBrk="1" hangingPunct="1">
              <a:defRPr/>
            </a:pPr>
            <a:r>
              <a:rPr lang="ru-RU" sz="3800" dirty="0" smtClean="0"/>
              <a:t>Железнодорожный вокзал</a:t>
            </a:r>
          </a:p>
        </p:txBody>
      </p:sp>
      <p:sp>
        <p:nvSpPr>
          <p:cNvPr id="144387" name="Прямоуг.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0063" y="4214813"/>
            <a:ext cx="8258175" cy="250031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Вокзал – специальное здание, расположенное на больших железнодорожных станциях, предназначенное для обслуживания пассажиров, управления движением поездов и размещения служебного персонала.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pic>
        <p:nvPicPr>
          <p:cNvPr id="17412" name="Рисунок 7" descr="Перрон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1214438"/>
            <a:ext cx="4103688" cy="2757487"/>
          </a:xfrm>
          <a:noFill/>
        </p:spPr>
      </p:pic>
      <p:pic>
        <p:nvPicPr>
          <p:cNvPr id="17413" name="Рисунок 11" descr="ттт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50" y="1285875"/>
            <a:ext cx="4095750" cy="27146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15375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>Витебский вокзал </a:t>
            </a:r>
            <a:br>
              <a:rPr lang="ru-RU" sz="3600" dirty="0" smtClean="0"/>
            </a:br>
            <a:r>
              <a:rPr lang="ru-RU" sz="3600" dirty="0" smtClean="0"/>
              <a:t>(Украина, Белоруссия, Средняя полоса России)</a:t>
            </a:r>
          </a:p>
        </p:txBody>
      </p:sp>
      <p:pic>
        <p:nvPicPr>
          <p:cNvPr id="18435" name="Рисунок 2" descr="http://vlbulat.narod.ru/photo/stations/vit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 t="14038"/>
          <a:stretch>
            <a:fillRect/>
          </a:stretch>
        </p:blipFill>
        <p:spPr>
          <a:xfrm>
            <a:off x="1643063" y="1857375"/>
            <a:ext cx="5467350" cy="45974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Витебский вокзал - </a:t>
            </a:r>
            <a:br>
              <a:rPr lang="ru-RU" dirty="0" smtClean="0"/>
            </a:br>
            <a:r>
              <a:rPr lang="ru-RU" dirty="0" smtClean="0"/>
              <a:t>станция метро «Пушкинская»</a:t>
            </a:r>
          </a:p>
        </p:txBody>
      </p:sp>
      <p:pic>
        <p:nvPicPr>
          <p:cNvPr id="19459" name="Рисунок 1" descr="http://traditio-ru.org/images/5/53/Vitebsky_vokzal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1714500"/>
            <a:ext cx="7642225" cy="4546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Московский вокзал - станция метро «Площадь Восстания»</a:t>
            </a:r>
          </a:p>
        </p:txBody>
      </p:sp>
      <p:pic>
        <p:nvPicPr>
          <p:cNvPr id="20483" name="Рисунок 3" descr="http://www.stihi.ru/pics/2011/07/18/1306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9888" y="1928813"/>
            <a:ext cx="7559675" cy="45545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Балтийский вокзал – станция метро «Балтийская»</a:t>
            </a:r>
          </a:p>
        </p:txBody>
      </p:sp>
      <p:pic>
        <p:nvPicPr>
          <p:cNvPr id="21507" name="Рисунок 5" descr="http://www.ipetersburg.ru/content/images/essence/wysiwyg/m_e8540975592c23b3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1857375"/>
            <a:ext cx="6286500" cy="48926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Балтийский вокзал (Ленинградская область)</a:t>
            </a:r>
          </a:p>
        </p:txBody>
      </p:sp>
      <p:pic>
        <p:nvPicPr>
          <p:cNvPr id="22531" name="Рисунок 6" descr="http://img-fotki.yandex.ru/get/5306/22654705.3b/0_5f6eb_f23a538d_XL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>
          <a:xfrm>
            <a:off x="1143000" y="1928813"/>
            <a:ext cx="6534150" cy="47339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Варшавский вокзал</a:t>
            </a:r>
          </a:p>
        </p:txBody>
      </p:sp>
      <p:pic>
        <p:nvPicPr>
          <p:cNvPr id="23555" name="Рисунок 7" descr="http://img1.liveinternet.ru/images/attach/c/0/33/553/33553822_varshawsky_vokzal_1952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1563" y="1500188"/>
            <a:ext cx="7267575" cy="4953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Варшавский вокзал (музей железнодорожного транспорта)</a:t>
            </a:r>
          </a:p>
        </p:txBody>
      </p:sp>
      <p:pic>
        <p:nvPicPr>
          <p:cNvPr id="24579" name="Рисунок 8" descr="http://www.transportspb.com/map/moduls/catalog/userfiles/bigfoto/0stx2ne724wvlcpt3xkqvyroiwfz6vj9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00188" y="1714500"/>
            <a:ext cx="6000750" cy="47863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Финляндский вокзал – станция метро «Площадь Ленина»</a:t>
            </a:r>
          </a:p>
        </p:txBody>
      </p:sp>
      <p:pic>
        <p:nvPicPr>
          <p:cNvPr id="25603" name="Рисунок 10" descr="http://savok.name/uploads/leningrn/22.jpg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>
          <a:xfrm>
            <a:off x="1000125" y="2143125"/>
            <a:ext cx="6929438" cy="44275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Финляндский вокзал</a:t>
            </a:r>
            <a:br>
              <a:rPr lang="ru-RU" dirty="0" smtClean="0"/>
            </a:br>
            <a:r>
              <a:rPr lang="ru-RU" dirty="0" smtClean="0"/>
              <a:t>(Ленинградская область, Финляндия)</a:t>
            </a:r>
          </a:p>
        </p:txBody>
      </p:sp>
      <p:pic>
        <p:nvPicPr>
          <p:cNvPr id="26627" name="Рисунок 9" descr="http://www.nlr.ru/petersburg/spbpcards/photos/lo000000238_1_m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1563" y="2143125"/>
            <a:ext cx="7038975" cy="45037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Ладожский вокзал (Лен.область,северное,средняя полоса России)</a:t>
            </a:r>
          </a:p>
        </p:txBody>
      </p:sp>
      <p:pic>
        <p:nvPicPr>
          <p:cNvPr id="27651" name="Рисунок 11" descr="http://pitertut.ru/images/photos/medium/map32-3.jp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76388" y="1981200"/>
            <a:ext cx="599122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Прямоуг.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19188"/>
          </a:xfrm>
        </p:spPr>
        <p:txBody>
          <a:bodyPr/>
          <a:lstStyle/>
          <a:p>
            <a:pPr eaLnBrk="1" hangingPunct="1">
              <a:defRPr/>
            </a:pPr>
            <a:r>
              <a:rPr lang="ru-RU" sz="3800" dirty="0" smtClean="0"/>
              <a:t>Основные службы вокзала</a:t>
            </a:r>
          </a:p>
        </p:txBody>
      </p:sp>
      <p:sp>
        <p:nvSpPr>
          <p:cNvPr id="192515" name="Прямоуг. 2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5750" y="1714500"/>
            <a:ext cx="4035425" cy="15716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Расписание поездов дальнего следования</a:t>
            </a:r>
          </a:p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  <p:pic>
        <p:nvPicPr>
          <p:cNvPr id="28676" name="Рисунок 22" descr="image011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3000375"/>
            <a:ext cx="3813175" cy="2643188"/>
          </a:xfrm>
          <a:noFill/>
        </p:spPr>
      </p:pic>
      <p:pic>
        <p:nvPicPr>
          <p:cNvPr id="28677" name="Рисунок 18" descr="Продажа билетов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>
          <a:xfrm>
            <a:off x="4714875" y="3071813"/>
            <a:ext cx="3800475" cy="2487612"/>
          </a:xfrm>
          <a:noFill/>
        </p:spPr>
      </p:pic>
      <p:sp>
        <p:nvSpPr>
          <p:cNvPr id="9" name="Прямоуг. 25"/>
          <p:cNvSpPr txBox="1">
            <a:spLocks noChangeArrowheads="1"/>
          </p:cNvSpPr>
          <p:nvPr/>
        </p:nvSpPr>
        <p:spPr bwMode="auto">
          <a:xfrm>
            <a:off x="4572000" y="1500188"/>
            <a:ext cx="40354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ru-RU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Кассы по продаже билетов на поезда дальнего следования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ru-RU" sz="2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ru-RU" sz="2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Прямоуг. 2"/>
          <p:cNvSpPr>
            <a:spLocks noGrp="1" noChangeArrowheads="1"/>
          </p:cNvSpPr>
          <p:nvPr>
            <p:ph type="title" idx="4294967295"/>
          </p:nvPr>
        </p:nvSpPr>
        <p:spPr>
          <a:xfrm>
            <a:off x="428625" y="142875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3800" dirty="0" smtClean="0"/>
              <a:t>Основные службы вокзала</a:t>
            </a:r>
          </a:p>
        </p:txBody>
      </p:sp>
      <p:sp>
        <p:nvSpPr>
          <p:cNvPr id="194563" name="Прямоуг. 2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786063" y="4071938"/>
            <a:ext cx="4035425" cy="6619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Справочная</a:t>
            </a:r>
            <a:br>
              <a:rPr lang="ru-RU" sz="2400" dirty="0" smtClean="0"/>
            </a:br>
            <a:r>
              <a:rPr lang="ru-RU" sz="2400" dirty="0" smtClean="0"/>
              <a:t>служба</a:t>
            </a:r>
          </a:p>
        </p:txBody>
      </p:sp>
      <p:pic>
        <p:nvPicPr>
          <p:cNvPr id="29700" name="Рисунок 16" descr="Камера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643063"/>
            <a:ext cx="2000250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Рисунок 19" descr="зал ожидания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4357688"/>
            <a:ext cx="22860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Рисунок 30" descr="буфет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1643063"/>
            <a:ext cx="2714625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643438" y="6072188"/>
            <a:ext cx="271462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sz="24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Зал ожидания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875" y="4786313"/>
            <a:ext cx="300037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sz="20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Камера хранения ручной клади и багажа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58063" y="3929063"/>
            <a:ext cx="15525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sz="28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Буфет</a:t>
            </a:r>
          </a:p>
        </p:txBody>
      </p:sp>
      <p:pic>
        <p:nvPicPr>
          <p:cNvPr id="29706" name="Picture 8" descr="http://nashpoezd.narod.ru/2009/skzd2009/rostovzd/4/image139.jpg"/>
          <p:cNvPicPr>
            <a:picLocks noChangeAspect="1" noChangeArrowheads="1"/>
          </p:cNvPicPr>
          <p:nvPr/>
        </p:nvPicPr>
        <p:blipFill>
          <a:blip r:embed="rId5" cstate="print"/>
          <a:srcRect b="2484"/>
          <a:stretch>
            <a:fillRect/>
          </a:stretch>
        </p:blipFill>
        <p:spPr bwMode="auto">
          <a:xfrm>
            <a:off x="2571750" y="1571625"/>
            <a:ext cx="332263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Прямоуг.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3800" dirty="0" smtClean="0"/>
              <a:t>Службы вокзала</a:t>
            </a:r>
          </a:p>
        </p:txBody>
      </p:sp>
      <p:pic>
        <p:nvPicPr>
          <p:cNvPr id="30723" name="Рисунок 12" descr="носильщик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>
          <a:xfrm>
            <a:off x="4572000" y="2428875"/>
            <a:ext cx="4221163" cy="2706688"/>
          </a:xfrm>
          <a:noFill/>
        </p:spPr>
      </p:pic>
      <p:pic>
        <p:nvPicPr>
          <p:cNvPr id="30724" name="Рисунок 13" descr="радио"/>
          <p:cNvPicPr>
            <a:picLocks noChangeAspect="1" noChangeArrowheads="1"/>
          </p:cNvPicPr>
          <p:nvPr>
            <p:ph sz="half" idx="4294967295"/>
          </p:nvPr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>
          <a:xfrm>
            <a:off x="428625" y="1428750"/>
            <a:ext cx="4083050" cy="2679700"/>
          </a:xfrm>
          <a:noFill/>
        </p:spPr>
      </p:pic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785813" y="4786313"/>
            <a:ext cx="3429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Диспетчер вокзала</a:t>
            </a:r>
          </a:p>
        </p:txBody>
      </p:sp>
      <p:sp>
        <p:nvSpPr>
          <p:cNvPr id="30726" name="TextBox 7"/>
          <p:cNvSpPr txBox="1">
            <a:spLocks noChangeArrowheads="1"/>
          </p:cNvSpPr>
          <p:nvPr/>
        </p:nvSpPr>
        <p:spPr bwMode="auto">
          <a:xfrm>
            <a:off x="5500688" y="557212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Носильщик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737" name="Group 33"/>
          <p:cNvGraphicFramePr>
            <a:graphicFrameLocks noGrp="1"/>
          </p:cNvGraphicFramePr>
          <p:nvPr>
            <p:ph idx="4294967295"/>
          </p:nvPr>
        </p:nvGraphicFramePr>
        <p:xfrm>
          <a:off x="533400" y="381000"/>
          <a:ext cx="8229600" cy="6389689"/>
        </p:xfrm>
        <a:graphic>
          <a:graphicData uri="http://schemas.openxmlformats.org/drawingml/2006/table">
            <a:tbl>
              <a:tblPr/>
              <a:tblGrid>
                <a:gridCol w="3824286"/>
                <a:gridCol w="214314"/>
                <a:gridCol w="4191000"/>
              </a:tblGrid>
              <a:tr h="1176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Служба вокзала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Назначение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1. Касса продажи билетов на поезда дальнего следования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а) Для хранения вещей пассажиров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2. Справочная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б)  Для отдыха и ожидания пассажиров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3. Камера хранения ручной клади и багажа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в) Дает справки о направлении движения и времени отправления поездов, стоимости билетов, об их наличии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4. Зал ожидания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г)  Продает билеты на поезда дальнего следования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Прямоуг.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800" smtClean="0"/>
              <a:t>Найди ошибки </a:t>
            </a:r>
            <a:br>
              <a:rPr lang="ru-RU" sz="3800" smtClean="0"/>
            </a:br>
            <a:r>
              <a:rPr lang="ru-RU" sz="3800" smtClean="0"/>
              <a:t>в действиях пассажира</a:t>
            </a:r>
          </a:p>
        </p:txBody>
      </p:sp>
      <p:pic>
        <p:nvPicPr>
          <p:cNvPr id="32771" name="Рисунок 3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>
          <a:xfrm>
            <a:off x="414338" y="1981200"/>
            <a:ext cx="3943350" cy="4572000"/>
          </a:xfrm>
          <a:noFill/>
        </p:spPr>
      </p:pic>
      <p:pic>
        <p:nvPicPr>
          <p:cNvPr id="32772" name="Рисунок 4"/>
          <p:cNvPicPr>
            <a:picLocks noChangeAspect="1" noChangeArrowheads="1"/>
          </p:cNvPicPr>
          <p:nvPr>
            <p:ph sz="half" idx="4294967295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>
          <a:xfrm>
            <a:off x="4572000" y="1981200"/>
            <a:ext cx="4071938" cy="45577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Прямоуг.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800" smtClean="0"/>
              <a:t>Разгадай кроссворд</a:t>
            </a:r>
          </a:p>
        </p:txBody>
      </p:sp>
      <p:sp>
        <p:nvSpPr>
          <p:cNvPr id="210947" name="Прямоуг.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4213" y="1341438"/>
            <a:ext cx="3889375" cy="2495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1. Как называется железнодорожная колея?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2. Что надо купить для проезда в поезде?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3. Как называется состав железнодорожных вагонов?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4. Как называют чемоданы, сумки, взятые с собой в дорогу?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5. Что входит в состав пассажирского поезда, кроме локомотива?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6. Отдельное помещение в пассажирском вагоне.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smtClean="0"/>
              <a:t>7. Место, где останавливается поезд.</a:t>
            </a:r>
          </a:p>
        </p:txBody>
      </p:sp>
      <p:pic>
        <p:nvPicPr>
          <p:cNvPr id="33796" name="Рисунок 4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7538" y="1412875"/>
            <a:ext cx="4114800" cy="4565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007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C</a:t>
            </a:r>
            <a:r>
              <a:rPr lang="ru-RU" sz="2800" smtClean="0"/>
              <a:t>писок вокзалов</a:t>
            </a:r>
          </a:p>
        </p:txBody>
      </p:sp>
      <p:graphicFrame>
        <p:nvGraphicFramePr>
          <p:cNvPr id="36000" name="Group 160"/>
          <p:cNvGraphicFramePr>
            <a:graphicFrameLocks noGrp="1"/>
          </p:cNvGraphicFramePr>
          <p:nvPr/>
        </p:nvGraphicFramePr>
        <p:xfrm>
          <a:off x="1187450" y="1176338"/>
          <a:ext cx="6424613" cy="4511675"/>
        </p:xfrm>
        <a:graphic>
          <a:graphicData uri="http://schemas.openxmlformats.org/drawingml/2006/table">
            <a:tbl>
              <a:tblPr/>
              <a:tblGrid>
                <a:gridCol w="774700"/>
                <a:gridCol w="1981200"/>
                <a:gridCol w="1890713"/>
                <a:gridCol w="1778000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Название вокзала.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Ближайшая станция метро.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Направление.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Витебский.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Пушкинская.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Украина, Белорусия.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Московский.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Площадь Восстания.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Москва, юг страны.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Балтийский.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Балтийская.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Лен.область.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Финляндский.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Площадь Ленина.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Финляндия, Лен.область.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Ладожский.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Ладожская.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Север страны, средняя полоса страны.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500" b="1" smtClean="0">
                <a:latin typeface="Times New Roman" pitchFamily="18" charset="0"/>
                <a:cs typeface="Times New Roman" pitchFamily="18" charset="0"/>
              </a:rPr>
              <a:t>СПАСИБО</a:t>
            </a:r>
            <a:br>
              <a:rPr lang="ru-RU" sz="45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b="1" smtClean="0">
                <a:latin typeface="Times New Roman" pitchFamily="18" charset="0"/>
                <a:cs typeface="Times New Roman" pitchFamily="18" charset="0"/>
              </a:rPr>
              <a:t>ЗА РАБОТУ НА УРОКЕ!</a:t>
            </a:r>
            <a:endParaRPr lang="ru-RU" smtClean="0"/>
          </a:p>
        </p:txBody>
      </p:sp>
      <p:pic>
        <p:nvPicPr>
          <p:cNvPr id="12" name="j0075009.wav">
            <a:hlinkClick r:id="" action="ppaction://media"/>
          </p:cNvPr>
          <p:cNvPicPr>
            <a:picLocks noGrp="1" noRot="1" noChangeAspect="1"/>
          </p:cNvPicPr>
          <p:nvPr>
            <p:ph idx="4294967295"/>
            <a:wavAudioFile r:embed="rId1" name="j0075009.wav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281988" y="566738"/>
            <a:ext cx="304800" cy="304800"/>
          </a:xfrm>
        </p:spPr>
      </p:pic>
      <p:pic>
        <p:nvPicPr>
          <p:cNvPr id="29698" name="Picture 2" descr="C:\Documents and Settings\Катя\Мои документы\флешка 8 гб\Office Xp Media Content\FILES\PFILES\MSOFFICE\MEDIA\CNTCD1\Animated\j0336328.gif"/>
          <p:cNvPicPr>
            <a:picLocks noChangeAspect="1" noChangeArrowheads="1" noCrop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1000125" y="1928813"/>
            <a:ext cx="7539038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396"/>
                            </p:stCondLst>
                            <p:childTnLst>
                              <p:par>
                                <p:cTn id="8" presetID="2" presetClass="exit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563</TotalTime>
  <Words>524</Words>
  <Application>Microsoft Office PowerPoint</Application>
  <PresentationFormat>Экран (4:3)</PresentationFormat>
  <Paragraphs>97</Paragraphs>
  <Slides>34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Tahoma</vt:lpstr>
      <vt:lpstr>Arial</vt:lpstr>
      <vt:lpstr>Wingdings</vt:lpstr>
      <vt:lpstr>Times New Roman</vt:lpstr>
      <vt:lpstr>Calibri</vt:lpstr>
      <vt:lpstr>Текстура</vt:lpstr>
      <vt:lpstr>ClipArt</vt:lpstr>
      <vt:lpstr>Междугородный железнодорожный  транспорт.  Вокзал.</vt:lpstr>
      <vt:lpstr>Цель урока:</vt:lpstr>
      <vt:lpstr>Сегодня на уроке: </vt:lpstr>
      <vt:lpstr>Вид транспорта</vt:lpstr>
      <vt:lpstr>Вид транспорта</vt:lpstr>
      <vt:lpstr>Вид транспорта</vt:lpstr>
      <vt:lpstr>Вид транспорта</vt:lpstr>
      <vt:lpstr>Вид транспорта</vt:lpstr>
      <vt:lpstr>Вид транспорта</vt:lpstr>
      <vt:lpstr>Вид транспорта</vt:lpstr>
      <vt:lpstr>Что общего и чем отличаются эти транспортные средства? </vt:lpstr>
      <vt:lpstr>История  железнодорожного транспорта</vt:lpstr>
      <vt:lpstr>Из  истории города</vt:lpstr>
      <vt:lpstr>Слайд 14</vt:lpstr>
      <vt:lpstr>Виды поездов дальнего следования</vt:lpstr>
      <vt:lpstr>Железнодорожный вокзал</vt:lpstr>
      <vt:lpstr>Витебский вокзал  (Украина, Белоруссия, Средняя полоса России)</vt:lpstr>
      <vt:lpstr>Витебский вокзал -  станция метро «Пушкинская»</vt:lpstr>
      <vt:lpstr>Московский вокзал - станция метро «Площадь Восстания»</vt:lpstr>
      <vt:lpstr>Балтийский вокзал – станция метро «Балтийская»</vt:lpstr>
      <vt:lpstr>Балтийский вокзал (Ленинградская область)</vt:lpstr>
      <vt:lpstr>Варшавский вокзал</vt:lpstr>
      <vt:lpstr>Варшавский вокзал (музей железнодорожного транспорта)</vt:lpstr>
      <vt:lpstr>Финляндский вокзал – станция метро «Площадь Ленина»</vt:lpstr>
      <vt:lpstr>Финляндский вокзал (Ленинградская область, Финляндия)</vt:lpstr>
      <vt:lpstr>Ладожский вокзал (Лен.область,северное,средняя полоса России)</vt:lpstr>
      <vt:lpstr>Основные службы вокзала</vt:lpstr>
      <vt:lpstr>Основные службы вокзала</vt:lpstr>
      <vt:lpstr>Службы вокзала</vt:lpstr>
      <vt:lpstr>Слайд 30</vt:lpstr>
      <vt:lpstr>Найди ошибки  в действиях пассажира</vt:lpstr>
      <vt:lpstr>Разгадай кроссворд</vt:lpstr>
      <vt:lpstr>Cписок вокзалов</vt:lpstr>
      <vt:lpstr>СПАСИБО ЗА РАБОТУ НА УРОКЕ!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Междугородный железнодорожный  транспорт. Вокзал.</dc:title>
  <dc:creator>Admin</dc:creator>
  <cp:lastModifiedBy>Светлана</cp:lastModifiedBy>
  <cp:revision>34</cp:revision>
  <dcterms:created xsi:type="dcterms:W3CDTF">2013-01-06T11:31:17Z</dcterms:created>
  <dcterms:modified xsi:type="dcterms:W3CDTF">2013-12-21T13:38:40Z</dcterms:modified>
</cp:coreProperties>
</file>