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57" r:id="rId9"/>
    <p:sldId id="272" r:id="rId10"/>
    <p:sldId id="258" r:id="rId11"/>
    <p:sldId id="269" r:id="rId12"/>
    <p:sldId id="270" r:id="rId13"/>
    <p:sldId id="271" r:id="rId14"/>
    <p:sldId id="273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000000"/>
    <a:srgbClr val="003300"/>
    <a:srgbClr val="800000"/>
    <a:srgbClr val="BFFDD8"/>
    <a:srgbClr val="FF111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28" autoAdjust="0"/>
    <p:restoredTop sz="94503" autoAdjust="0"/>
  </p:normalViewPr>
  <p:slideViewPr>
    <p:cSldViewPr>
      <p:cViewPr>
        <p:scale>
          <a:sx n="66" d="100"/>
          <a:sy n="66" d="100"/>
        </p:scale>
        <p:origin x="-76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47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5937F24B-076F-4D5D-AE68-3FAAB55315F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467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6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6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46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43A370E2-0DD4-45B6-9C9E-39A8451D99B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370E2-0DD4-45B6-9C9E-39A8451D99B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07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25907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907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907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07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07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08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90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59082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59083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9084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9085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BC4124A-BA00-4391-A91F-924E8190F9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DDDC7-46CA-4E03-8F8B-280A14DEE1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93CE6-91D7-4D10-8841-3B8F0B9797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F5005-D293-4A76-9DA3-D2CA8C15E1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13C0CD-78D0-48BB-8212-F53F72AC34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D16FE-180F-4DDF-8B60-F091846286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99519A-4F2B-41B2-918E-FA495474D1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DA2CF0-AD20-4C7B-8C69-AC0103BE4B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EB8CEF-32BB-4607-970C-AF2D65EE0D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4BCA6-7AB7-4ED5-8558-B29C8040BA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AB18A-9ADD-4A1C-8DB0-05858B8268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050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58051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8052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8053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8054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55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56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57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58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805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5806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580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fld id="{1539BCD2-D071-4AAB-BC6F-6186790E234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58062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8063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905000"/>
            <a:ext cx="7772400" cy="2819400"/>
          </a:xfrm>
        </p:spPr>
        <p:txBody>
          <a:bodyPr/>
          <a:lstStyle/>
          <a:p>
            <a:pPr algn="ctr"/>
            <a:r>
              <a:rPr lang="ru-RU" sz="6000" i="1" dirty="0">
                <a:solidFill>
                  <a:srgbClr val="FF1111"/>
                </a:solidFill>
              </a:rPr>
              <a:t>Математика</a:t>
            </a:r>
            <a:r>
              <a:rPr lang="en-US" sz="6000" i="1" dirty="0">
                <a:solidFill>
                  <a:srgbClr val="FF1111"/>
                </a:solidFill>
              </a:rPr>
              <a:t> </a:t>
            </a:r>
            <a:r>
              <a:rPr lang="ru-RU" sz="6000" i="1" dirty="0">
                <a:solidFill>
                  <a:srgbClr val="FF1111"/>
                </a:solidFill>
              </a:rPr>
              <a:t>и</a:t>
            </a:r>
            <a:br>
              <a:rPr lang="ru-RU" sz="6000" i="1" dirty="0">
                <a:solidFill>
                  <a:srgbClr val="FF1111"/>
                </a:solidFill>
              </a:rPr>
            </a:br>
            <a:r>
              <a:rPr lang="ru-RU" sz="6000" i="1" dirty="0">
                <a:solidFill>
                  <a:srgbClr val="FF1111"/>
                </a:solidFill>
              </a:rPr>
              <a:t>«Красная книга»</a:t>
            </a:r>
            <a:r>
              <a:rPr lang="ru-RU" sz="6000" dirty="0"/>
              <a:t> 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23728" y="4724401"/>
            <a:ext cx="5740747" cy="86484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Задачи составлены учащимися Кузьминой Елены Александровны</a:t>
            </a:r>
            <a:endParaRPr lang="ru-RU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488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79712" y="404664"/>
            <a:ext cx="5795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МАОУ «Гимназия»</a:t>
            </a:r>
          </a:p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г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ород Старая Русса Новгородской области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0825" y="260350"/>
            <a:ext cx="8569325" cy="1431925"/>
          </a:xfrm>
        </p:spPr>
        <p:txBody>
          <a:bodyPr/>
          <a:lstStyle/>
          <a:p>
            <a:pPr marL="838200" indent="-838200" algn="ctr"/>
            <a:r>
              <a:rPr lang="ru-RU">
                <a:solidFill>
                  <a:srgbClr val="800000"/>
                </a:solidFill>
              </a:rPr>
              <a:t>Что такое </a:t>
            </a:r>
            <a:br>
              <a:rPr lang="ru-RU">
                <a:solidFill>
                  <a:srgbClr val="800000"/>
                </a:solidFill>
              </a:rPr>
            </a:br>
            <a:r>
              <a:rPr lang="ru-RU">
                <a:solidFill>
                  <a:srgbClr val="800000"/>
                </a:solidFill>
              </a:rPr>
              <a:t>«Красная книга» ? </a:t>
            </a:r>
          </a:p>
        </p:txBody>
      </p:sp>
      <p:sp>
        <p:nvSpPr>
          <p:cNvPr id="2611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27088" y="1916113"/>
            <a:ext cx="7920037" cy="1308100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3600">
                <a:solidFill>
                  <a:srgbClr val="800000"/>
                </a:solidFill>
              </a:rPr>
              <a:t>		Красная книга - это не закон об охране природы, это лишь факты, собранные учеными о животных и растениях.</a:t>
            </a:r>
          </a:p>
        </p:txBody>
      </p:sp>
      <p:pic>
        <p:nvPicPr>
          <p:cNvPr id="261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4005263"/>
            <a:ext cx="2592388" cy="2195512"/>
          </a:xfrm>
          <a:prstGeom prst="rect">
            <a:avLst/>
          </a:prstGeom>
          <a:noFill/>
        </p:spPr>
      </p:pic>
      <p:pic>
        <p:nvPicPr>
          <p:cNvPr id="2611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5900" y="765175"/>
            <a:ext cx="8928100" cy="1584325"/>
          </a:xfrm>
        </p:spPr>
        <p:txBody>
          <a:bodyPr/>
          <a:lstStyle/>
          <a:p>
            <a:pPr algn="ctr"/>
            <a:r>
              <a:rPr lang="ru-RU" sz="4000">
                <a:solidFill>
                  <a:srgbClr val="800000"/>
                </a:solidFill>
              </a:rPr>
              <a:t> </a:t>
            </a:r>
            <a:r>
              <a:rPr lang="ru-RU">
                <a:solidFill>
                  <a:srgbClr val="800000"/>
                </a:solidFill>
              </a:rPr>
              <a:t>Классификация </a:t>
            </a:r>
            <a:br>
              <a:rPr lang="ru-RU">
                <a:solidFill>
                  <a:srgbClr val="800000"/>
                </a:solidFill>
              </a:rPr>
            </a:br>
            <a:r>
              <a:rPr lang="ru-RU">
                <a:solidFill>
                  <a:srgbClr val="800000"/>
                </a:solidFill>
              </a:rPr>
              <a:t>растений и животных  «Красной книги»</a:t>
            </a:r>
          </a:p>
        </p:txBody>
      </p:sp>
      <p:sp>
        <p:nvSpPr>
          <p:cNvPr id="262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331913" y="3098800"/>
            <a:ext cx="7215187" cy="2994025"/>
          </a:xfrm>
        </p:spPr>
        <p:txBody>
          <a:bodyPr/>
          <a:lstStyle/>
          <a:p>
            <a:pPr marL="1371600" lvl="2" indent="-457200">
              <a:buFont typeface="Wingdings" pitchFamily="2" charset="2"/>
              <a:buNone/>
            </a:pPr>
            <a:r>
              <a:rPr lang="ru-RU" sz="2800">
                <a:solidFill>
                  <a:srgbClr val="800000"/>
                </a:solidFill>
              </a:rPr>
              <a:t>1. Исчезающие виды </a:t>
            </a:r>
          </a:p>
          <a:p>
            <a:pPr marL="1371600" lvl="2" indent="-457200">
              <a:buFont typeface="Wingdings" pitchFamily="2" charset="2"/>
              <a:buNone/>
            </a:pPr>
            <a:r>
              <a:rPr lang="ru-RU" sz="2800">
                <a:solidFill>
                  <a:srgbClr val="800000"/>
                </a:solidFill>
              </a:rPr>
              <a:t>2. Сокращающие виды </a:t>
            </a:r>
          </a:p>
          <a:p>
            <a:pPr marL="1371600" lvl="2" indent="-457200">
              <a:buFont typeface="Wingdings" pitchFamily="2" charset="2"/>
              <a:buNone/>
            </a:pPr>
            <a:r>
              <a:rPr lang="ru-RU" sz="2800">
                <a:solidFill>
                  <a:srgbClr val="800000"/>
                </a:solidFill>
              </a:rPr>
              <a:t>3. Редкие виды </a:t>
            </a:r>
          </a:p>
          <a:p>
            <a:pPr marL="1371600" lvl="2" indent="-457200">
              <a:buFont typeface="Wingdings" pitchFamily="2" charset="2"/>
              <a:buNone/>
            </a:pPr>
            <a:r>
              <a:rPr lang="ru-RU" sz="2800">
                <a:solidFill>
                  <a:srgbClr val="800000"/>
                </a:solidFill>
              </a:rPr>
              <a:t>4. Неопределенные виды </a:t>
            </a:r>
          </a:p>
          <a:p>
            <a:pPr marL="1371600" lvl="2" indent="-457200">
              <a:buFont typeface="Wingdings" pitchFamily="2" charset="2"/>
              <a:buNone/>
            </a:pPr>
            <a:r>
              <a:rPr lang="ru-RU" sz="2800">
                <a:solidFill>
                  <a:srgbClr val="800000"/>
                </a:solidFill>
              </a:rPr>
              <a:t>5. Восстанавливающиеся виды</a:t>
            </a:r>
            <a:endParaRPr lang="ru-RU" sz="2000">
              <a:solidFill>
                <a:srgbClr val="800000"/>
              </a:solidFill>
            </a:endParaRPr>
          </a:p>
        </p:txBody>
      </p:sp>
      <p:pic>
        <p:nvPicPr>
          <p:cNvPr id="2621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520" y="2420888"/>
            <a:ext cx="8713787" cy="1871662"/>
          </a:xfrm>
        </p:spPr>
        <p:txBody>
          <a:bodyPr/>
          <a:lstStyle/>
          <a:p>
            <a:pPr marL="838200" indent="-838200" algn="ctr"/>
            <a:r>
              <a:rPr lang="ru-RU" dirty="0">
                <a:solidFill>
                  <a:srgbClr val="800000"/>
                </a:solidFill>
              </a:rPr>
              <a:t>   </a:t>
            </a:r>
            <a:r>
              <a:rPr lang="ru-RU" dirty="0" smtClean="0">
                <a:solidFill>
                  <a:srgbClr val="800000"/>
                </a:solidFill>
              </a:rPr>
              <a:t>Задачи</a:t>
            </a:r>
            <a:br>
              <a:rPr lang="ru-RU" dirty="0" smtClean="0">
                <a:solidFill>
                  <a:srgbClr val="800000"/>
                </a:solidFill>
              </a:rPr>
            </a:br>
            <a:r>
              <a:rPr lang="ru-RU" dirty="0" smtClean="0">
                <a:solidFill>
                  <a:srgbClr val="800000"/>
                </a:solidFill>
              </a:rPr>
              <a:t>о животных</a:t>
            </a:r>
            <a:br>
              <a:rPr lang="ru-RU" dirty="0" smtClean="0">
                <a:solidFill>
                  <a:srgbClr val="800000"/>
                </a:solidFill>
              </a:rPr>
            </a:br>
            <a:r>
              <a:rPr lang="ru-RU" dirty="0" smtClean="0">
                <a:solidFill>
                  <a:srgbClr val="800000"/>
                </a:solidFill>
              </a:rPr>
              <a:t>и</a:t>
            </a:r>
            <a:r>
              <a:rPr lang="ru-RU" dirty="0">
                <a:solidFill>
                  <a:srgbClr val="800000"/>
                </a:solidFill>
              </a:rPr>
              <a:t/>
            </a:r>
            <a:br>
              <a:rPr lang="ru-RU" dirty="0">
                <a:solidFill>
                  <a:srgbClr val="800000"/>
                </a:solidFill>
              </a:rPr>
            </a:br>
            <a:r>
              <a:rPr lang="ru-RU" dirty="0" smtClean="0">
                <a:solidFill>
                  <a:srgbClr val="800000"/>
                </a:solidFill>
              </a:rPr>
              <a:t>растениях,</a:t>
            </a:r>
            <a:br>
              <a:rPr lang="ru-RU" dirty="0" smtClean="0">
                <a:solidFill>
                  <a:srgbClr val="800000"/>
                </a:solidFill>
              </a:rPr>
            </a:br>
            <a:r>
              <a:rPr lang="ru-RU" dirty="0" smtClean="0">
                <a:solidFill>
                  <a:srgbClr val="800000"/>
                </a:solidFill>
              </a:rPr>
              <a:t>занесенных </a:t>
            </a:r>
            <a:r>
              <a:rPr lang="ru-RU" dirty="0">
                <a:solidFill>
                  <a:srgbClr val="800000"/>
                </a:solidFill>
              </a:rPr>
              <a:t>в «Красную книгу»</a:t>
            </a:r>
          </a:p>
        </p:txBody>
      </p:sp>
      <p:sp>
        <p:nvSpPr>
          <p:cNvPr id="263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00113" y="3860800"/>
            <a:ext cx="8007350" cy="15128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rgbClr val="800000"/>
                </a:solidFill>
              </a:rPr>
              <a:t>		</a:t>
            </a:r>
          </a:p>
        </p:txBody>
      </p:sp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71550" y="476250"/>
            <a:ext cx="5976938" cy="1096963"/>
          </a:xfrm>
        </p:spPr>
        <p:txBody>
          <a:bodyPr/>
          <a:lstStyle/>
          <a:p>
            <a:pPr algn="ctr"/>
            <a:r>
              <a:rPr lang="ru-RU" sz="4000">
                <a:solidFill>
                  <a:srgbClr val="800000"/>
                </a:solidFill>
              </a:rPr>
              <a:t>Атлантический </a:t>
            </a:r>
            <a:br>
              <a:rPr lang="ru-RU" sz="4000">
                <a:solidFill>
                  <a:srgbClr val="800000"/>
                </a:solidFill>
              </a:rPr>
            </a:br>
            <a:r>
              <a:rPr lang="ru-RU" sz="4000">
                <a:solidFill>
                  <a:srgbClr val="800000"/>
                </a:solidFill>
              </a:rPr>
              <a:t>осетр</a:t>
            </a:r>
          </a:p>
        </p:txBody>
      </p:sp>
      <p:sp>
        <p:nvSpPr>
          <p:cNvPr id="264197" name="Rectangle 5"/>
          <p:cNvSpPr>
            <a:spLocks noChangeArrowheads="1"/>
          </p:cNvSpPr>
          <p:nvPr/>
        </p:nvSpPr>
        <p:spPr bwMode="auto">
          <a:xfrm>
            <a:off x="971550" y="2205038"/>
            <a:ext cx="29083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>
                <a:latin typeface="Arial" charset="0"/>
              </a:rPr>
              <a:t>Атлантический осетр</a:t>
            </a:r>
            <a:endParaRPr lang="ru-RU">
              <a:latin typeface="Arial" charset="0"/>
            </a:endParaRPr>
          </a:p>
          <a:p>
            <a:pPr algn="ctr"/>
            <a:r>
              <a:rPr lang="ru-RU" b="1" u="sng">
                <a:latin typeface="Arial" charset="0"/>
              </a:rPr>
              <a:t>Отряд:</a:t>
            </a:r>
            <a:r>
              <a:rPr lang="ru-RU" u="sng">
                <a:latin typeface="Arial" charset="0"/>
              </a:rPr>
              <a:t> Осетрообразные </a:t>
            </a:r>
            <a:r>
              <a:rPr lang="ru-RU">
                <a:latin typeface="Arial" charset="0"/>
              </a:rPr>
              <a:t/>
            </a:r>
            <a:br>
              <a:rPr lang="ru-RU">
                <a:latin typeface="Arial" charset="0"/>
              </a:rPr>
            </a:br>
            <a:r>
              <a:rPr lang="ru-RU" b="1" u="sng">
                <a:latin typeface="Arial" charset="0"/>
              </a:rPr>
              <a:t>Семейство:</a:t>
            </a:r>
            <a:r>
              <a:rPr lang="ru-RU" u="sng">
                <a:latin typeface="Arial" charset="0"/>
              </a:rPr>
              <a:t> Осетровые</a:t>
            </a:r>
            <a:r>
              <a:rPr lang="ru-RU">
                <a:latin typeface="Arial" charset="0"/>
              </a:rPr>
              <a:t>  </a:t>
            </a:r>
          </a:p>
        </p:txBody>
      </p:sp>
      <p:pic>
        <p:nvPicPr>
          <p:cNvPr id="264198" name="Picture 6" descr="Атлантический Осет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1363" y="0"/>
            <a:ext cx="2052637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199" name="Rectangle 7"/>
          <p:cNvSpPr>
            <a:spLocks noChangeArrowheads="1"/>
          </p:cNvSpPr>
          <p:nvPr/>
        </p:nvSpPr>
        <p:spPr bwMode="auto">
          <a:xfrm>
            <a:off x="827088" y="1620838"/>
            <a:ext cx="7921625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800" b="1">
                <a:solidFill>
                  <a:srgbClr val="800000"/>
                </a:solidFill>
                <a:latin typeface="Arial" charset="0"/>
              </a:rPr>
              <a:t>Самка атлантического осетра, выловленная в июне 1951 г., имела вес 113 кг, возраст 29 лет и длину 2.86 м. По костным остаткам, взятым из поселений VII-X вв., линейный рост у семи рыб оказался следующим: в возрасте 22 лет абсолютная длина их составила 202 см, в возрасте 24 лет – на 50,7 см больше, 27 лет – на 103,64 см длиннее, 48 лет – на 157,9см длиннее, чем 22-летний осетр.    Вычислите длины этих рыб.</a:t>
            </a:r>
          </a:p>
        </p:txBody>
      </p:sp>
      <p:pic>
        <p:nvPicPr>
          <p:cNvPr id="26420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220" name="Picture 4" descr="Волховский сиг, или сигол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333375"/>
            <a:ext cx="19240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5222" name="Picture 6" descr="Кумжа (ручьевая форель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005263"/>
            <a:ext cx="1581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5230" name="Rectangle 14"/>
          <p:cNvSpPr>
            <a:spLocks noChangeArrowheads="1"/>
          </p:cNvSpPr>
          <p:nvPr/>
        </p:nvSpPr>
        <p:spPr bwMode="auto">
          <a:xfrm>
            <a:off x="1771650" y="2593975"/>
            <a:ext cx="6334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449263"/>
            <a:endParaRPr lang="ru-RU" sz="1400">
              <a:latin typeface="Arial" charset="0"/>
              <a:cs typeface="Times New Roman" pitchFamily="18" charset="0"/>
            </a:endParaRPr>
          </a:p>
          <a:p>
            <a:pPr indent="449263" eaLnBrk="0" hangingPunct="0"/>
            <a:r>
              <a:rPr lang="ru-RU" sz="1400" b="1">
                <a:latin typeface="Arial" charset="0"/>
                <a:cs typeface="Times New Roman" pitchFamily="18" charset="0"/>
              </a:rPr>
              <a:t/>
            </a:r>
            <a:br>
              <a:rPr lang="ru-RU" sz="1400" b="1">
                <a:latin typeface="Arial" charset="0"/>
                <a:cs typeface="Times New Roman" pitchFamily="18" charset="0"/>
              </a:rPr>
            </a:br>
            <a:endParaRPr lang="ru-RU" sz="1400">
              <a:latin typeface="Arial" charset="0"/>
            </a:endParaRPr>
          </a:p>
        </p:txBody>
      </p:sp>
      <p:pic>
        <p:nvPicPr>
          <p:cNvPr id="265229" name="Picture 13" descr="Кумжа (черноморский подвид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5589588"/>
            <a:ext cx="2843212" cy="1068387"/>
          </a:xfrm>
          <a:prstGeom prst="rect">
            <a:avLst/>
          </a:prstGeom>
          <a:noFill/>
        </p:spPr>
      </p:pic>
      <p:sp>
        <p:nvSpPr>
          <p:cNvPr id="265231" name="Rectangle 15"/>
          <p:cNvSpPr>
            <a:spLocks noChangeArrowheads="1"/>
          </p:cNvSpPr>
          <p:nvPr/>
        </p:nvSpPr>
        <p:spPr bwMode="auto">
          <a:xfrm>
            <a:off x="179388" y="5516563"/>
            <a:ext cx="31686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 u="sng">
                <a:latin typeface="Arial" charset="0"/>
                <a:cs typeface="Times New Roman" pitchFamily="18" charset="0"/>
              </a:rPr>
              <a:t>Класс</a:t>
            </a:r>
            <a:r>
              <a:rPr lang="ru-RU" u="sng">
                <a:latin typeface="Arial" charset="0"/>
                <a:cs typeface="Times New Roman" pitchFamily="18" charset="0"/>
              </a:rPr>
              <a:t> ·Костные рыбы </a:t>
            </a:r>
            <a:r>
              <a:rPr lang="ru-RU">
                <a:latin typeface="Arial" charset="0"/>
                <a:cs typeface="Times New Roman" pitchFamily="18" charset="0"/>
              </a:rPr>
              <a:t/>
            </a:r>
            <a:br>
              <a:rPr lang="ru-RU">
                <a:latin typeface="Arial" charset="0"/>
                <a:cs typeface="Times New Roman" pitchFamily="18" charset="0"/>
              </a:rPr>
            </a:br>
            <a:r>
              <a:rPr lang="ru-RU">
                <a:latin typeface="Arial" charset="0"/>
              </a:rPr>
              <a:t>      </a:t>
            </a:r>
            <a:r>
              <a:rPr lang="ru-RU" b="1" u="sng">
                <a:latin typeface="Arial" charset="0"/>
                <a:cs typeface="Times New Roman" pitchFamily="18" charset="0"/>
              </a:rPr>
              <a:t>Отряд</a:t>
            </a:r>
            <a:r>
              <a:rPr lang="ru-RU" u="sng">
                <a:latin typeface="Arial" charset="0"/>
                <a:cs typeface="Times New Roman" pitchFamily="18" charset="0"/>
              </a:rPr>
              <a:t> ·Лососеобразные </a:t>
            </a:r>
            <a:r>
              <a:rPr lang="ru-RU">
                <a:latin typeface="Arial" charset="0"/>
                <a:cs typeface="Times New Roman" pitchFamily="18" charset="0"/>
              </a:rPr>
              <a:t/>
            </a:r>
            <a:br>
              <a:rPr lang="ru-RU">
                <a:latin typeface="Arial" charset="0"/>
                <a:cs typeface="Times New Roman" pitchFamily="18" charset="0"/>
              </a:rPr>
            </a:br>
            <a:r>
              <a:rPr lang="ru-RU">
                <a:latin typeface="Arial" charset="0"/>
              </a:rPr>
              <a:t>      </a:t>
            </a:r>
            <a:r>
              <a:rPr lang="ru-RU" b="1" u="sng">
                <a:latin typeface="Arial" charset="0"/>
                <a:cs typeface="Times New Roman" pitchFamily="18" charset="0"/>
              </a:rPr>
              <a:t>Семейство</a:t>
            </a:r>
            <a:r>
              <a:rPr lang="ru-RU" u="sng">
                <a:latin typeface="Arial" charset="0"/>
                <a:cs typeface="Times New Roman" pitchFamily="18" charset="0"/>
              </a:rPr>
              <a:t> ·Лососевые</a:t>
            </a:r>
            <a:endParaRPr lang="ru-RU">
              <a:latin typeface="Arial" charset="0"/>
            </a:endParaRPr>
          </a:p>
        </p:txBody>
      </p:sp>
      <p:sp>
        <p:nvSpPr>
          <p:cNvPr id="265232" name="Rectangle 16"/>
          <p:cNvSpPr>
            <a:spLocks noChangeArrowheads="1"/>
          </p:cNvSpPr>
          <p:nvPr/>
        </p:nvSpPr>
        <p:spPr bwMode="auto">
          <a:xfrm>
            <a:off x="0" y="5084763"/>
            <a:ext cx="3689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latin typeface="Arial" charset="0"/>
              </a:rPr>
              <a:t>Кумжа (черноморский подвид)</a:t>
            </a:r>
          </a:p>
        </p:txBody>
      </p:sp>
      <p:sp>
        <p:nvSpPr>
          <p:cNvPr id="265233" name="Rectangle 17"/>
          <p:cNvSpPr>
            <a:spLocks noChangeArrowheads="1"/>
          </p:cNvSpPr>
          <p:nvPr/>
        </p:nvSpPr>
        <p:spPr bwMode="auto">
          <a:xfrm>
            <a:off x="971550" y="1841500"/>
            <a:ext cx="5688013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800" b="1">
                <a:solidFill>
                  <a:srgbClr val="800000"/>
                </a:solidFill>
                <a:latin typeface="Arial" charset="0"/>
              </a:rPr>
              <a:t> Вес 4-х рыб равен 140,5 кг. Известно, что волховский сиг весит в 6 раз больше, чем ручьёвая форель и составляет 1 восьмую часть от веса кумжи. Атлантический осетр весит на 85,5 кг больше, чем 3 вышеперечисленные рыбы вместе взятые. Найдите вес каждой рыбы.</a:t>
            </a:r>
          </a:p>
        </p:txBody>
      </p:sp>
      <p:pic>
        <p:nvPicPr>
          <p:cNvPr id="265234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  <p:sp>
        <p:nvSpPr>
          <p:cNvPr id="265236" name="Rectangle 20"/>
          <p:cNvSpPr>
            <a:spLocks noGrp="1" noRot="1" noChangeArrowheads="1"/>
          </p:cNvSpPr>
          <p:nvPr>
            <p:ph type="title"/>
          </p:nvPr>
        </p:nvSpPr>
        <p:spPr>
          <a:xfrm>
            <a:off x="539750" y="260350"/>
            <a:ext cx="6732588" cy="1431925"/>
          </a:xfrm>
          <a:noFill/>
          <a:ln/>
        </p:spPr>
        <p:txBody>
          <a:bodyPr/>
          <a:lstStyle/>
          <a:p>
            <a:pPr algn="ctr"/>
            <a:r>
              <a:rPr lang="ru-RU" sz="4000">
                <a:solidFill>
                  <a:srgbClr val="800000"/>
                </a:solidFill>
              </a:rPr>
              <a:t>Волховский сиг</a:t>
            </a:r>
            <a:br>
              <a:rPr lang="ru-RU" sz="4000">
                <a:solidFill>
                  <a:srgbClr val="800000"/>
                </a:solidFill>
              </a:rPr>
            </a:br>
            <a:r>
              <a:rPr lang="ru-RU" sz="4000">
                <a:solidFill>
                  <a:srgbClr val="800000"/>
                </a:solidFill>
              </a:rPr>
              <a:t>ручьевая форель</a:t>
            </a:r>
            <a:br>
              <a:rPr lang="ru-RU" sz="4000">
                <a:solidFill>
                  <a:srgbClr val="800000"/>
                </a:solidFill>
              </a:rPr>
            </a:br>
            <a:r>
              <a:rPr lang="ru-RU" sz="4000">
                <a:solidFill>
                  <a:srgbClr val="800000"/>
                </a:solidFill>
              </a:rPr>
              <a:t>кумжа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4" name="Picture 4" descr="Речная минога"/>
          <p:cNvPicPr>
            <a:picLocks noChangeAspect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333375"/>
            <a:ext cx="1506537" cy="2016125"/>
          </a:xfrm>
          <a:noFill/>
          <a:ln/>
        </p:spPr>
      </p:pic>
      <p:sp>
        <p:nvSpPr>
          <p:cNvPr id="266246" name="Rectangle 6"/>
          <p:cNvSpPr>
            <a:spLocks noChangeArrowheads="1"/>
          </p:cNvSpPr>
          <p:nvPr/>
        </p:nvSpPr>
        <p:spPr bwMode="auto">
          <a:xfrm>
            <a:off x="0" y="252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66245" name="Picture 5" descr="Обыкновенный подкаменщи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5218113"/>
            <a:ext cx="1757362" cy="1492250"/>
          </a:xfrm>
          <a:prstGeom prst="rect">
            <a:avLst/>
          </a:prstGeom>
          <a:noFill/>
        </p:spPr>
      </p:pic>
      <p:sp>
        <p:nvSpPr>
          <p:cNvPr id="266248" name="Rectangle 8"/>
          <p:cNvSpPr>
            <a:spLocks noChangeArrowheads="1"/>
          </p:cNvSpPr>
          <p:nvPr/>
        </p:nvSpPr>
        <p:spPr bwMode="auto">
          <a:xfrm>
            <a:off x="1187450" y="2352675"/>
            <a:ext cx="72009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800" b="1">
                <a:solidFill>
                  <a:srgbClr val="800000"/>
                </a:solidFill>
                <a:latin typeface="Arial" charset="0"/>
              </a:rPr>
              <a:t>Длина речной миноги составляет одну девятую часть от длины атлантического осетра. А обыкновенный подкаменщик  - в 30 раз, а кумжа – на 250 см короче атлантического осетра. Какова длина каждой рыбы, если сумма длин всех рыб 522 см? </a:t>
            </a:r>
          </a:p>
        </p:txBody>
      </p:sp>
      <p:pic>
        <p:nvPicPr>
          <p:cNvPr id="26624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  <p:sp>
        <p:nvSpPr>
          <p:cNvPr id="266251" name="Text Box 11"/>
          <p:cNvSpPr txBox="1">
            <a:spLocks noChangeArrowheads="1"/>
          </p:cNvSpPr>
          <p:nvPr/>
        </p:nvSpPr>
        <p:spPr bwMode="auto">
          <a:xfrm>
            <a:off x="2484438" y="549275"/>
            <a:ext cx="637222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>
                <a:solidFill>
                  <a:srgbClr val="800000"/>
                </a:solidFill>
              </a:rPr>
              <a:t>Речная минога</a:t>
            </a:r>
          </a:p>
          <a:p>
            <a:r>
              <a:rPr lang="ru-RU" sz="4000">
                <a:solidFill>
                  <a:srgbClr val="800000"/>
                </a:solidFill>
              </a:rPr>
              <a:t>Обыкновенный </a:t>
            </a:r>
          </a:p>
          <a:p>
            <a:r>
              <a:rPr lang="ru-RU" sz="4000">
                <a:solidFill>
                  <a:srgbClr val="800000"/>
                </a:solidFill>
              </a:rPr>
              <a:t>             подкаменщик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59113" y="836613"/>
            <a:ext cx="6378575" cy="647700"/>
          </a:xfrm>
        </p:spPr>
        <p:txBody>
          <a:bodyPr/>
          <a:lstStyle/>
          <a:p>
            <a:pPr algn="ctr"/>
            <a:r>
              <a:rPr lang="ru-RU" sz="4000">
                <a:solidFill>
                  <a:srgbClr val="800000"/>
                </a:solidFill>
                <a:effectLst/>
              </a:rPr>
              <a:t>Обыкновенная жемчужница</a:t>
            </a:r>
            <a:r>
              <a:rPr lang="ru-RU" sz="4000" b="0">
                <a:solidFill>
                  <a:srgbClr val="800000"/>
                </a:solidFill>
              </a:rPr>
              <a:t> </a:t>
            </a:r>
            <a:br>
              <a:rPr lang="ru-RU" sz="4000" b="0">
                <a:solidFill>
                  <a:srgbClr val="800000"/>
                </a:solidFill>
              </a:rPr>
            </a:br>
            <a:endParaRPr lang="ru-RU" sz="4000" b="0">
              <a:solidFill>
                <a:srgbClr val="800000"/>
              </a:solidFill>
            </a:endParaRPr>
          </a:p>
        </p:txBody>
      </p:sp>
      <p:pic>
        <p:nvPicPr>
          <p:cNvPr id="251908" name="Picture 4" descr="Обыкновенная жемчужниц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9700" y="255588"/>
            <a:ext cx="193357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1909" name="Rectangle 5"/>
          <p:cNvSpPr>
            <a:spLocks noChangeArrowheads="1"/>
          </p:cNvSpPr>
          <p:nvPr/>
        </p:nvSpPr>
        <p:spPr bwMode="auto">
          <a:xfrm>
            <a:off x="1476375" y="2420938"/>
            <a:ext cx="6913563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400" b="1">
                <a:solidFill>
                  <a:srgbClr val="800000"/>
                </a:solidFill>
                <a:latin typeface="Arial" charset="0"/>
              </a:rPr>
              <a:t>Обыкновенная жемчужница предпочитает чистую воду с быстрым течением. Грунт - галька с подложкой из песка. Взрослые моллюски располагаются на дне, зарывшись в грунт. Биофильтраторы - отцеживают микроскопические зеленые и диатомовые водоросли. </a:t>
            </a:r>
          </a:p>
          <a:p>
            <a:pPr algn="just"/>
            <a:r>
              <a:rPr lang="ru-RU" sz="2400" b="1">
                <a:solidFill>
                  <a:srgbClr val="800000"/>
                </a:solidFill>
                <a:latin typeface="Arial" charset="0"/>
              </a:rPr>
              <a:t>	В XX в. численность сократилась более, чем на 90%. </a:t>
            </a:r>
          </a:p>
          <a:p>
            <a:pPr algn="just"/>
            <a:r>
              <a:rPr lang="ru-RU" sz="2400" b="1">
                <a:solidFill>
                  <a:srgbClr val="800000"/>
                </a:solidFill>
                <a:latin typeface="Arial" charset="0"/>
              </a:rPr>
              <a:t>	Вычислите, сколько лет может прожить жемчужница: (981,746 + 1,054):7,56</a:t>
            </a:r>
          </a:p>
        </p:txBody>
      </p:sp>
      <p:pic>
        <p:nvPicPr>
          <p:cNvPr id="2519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1239838"/>
          </a:xfrm>
        </p:spPr>
        <p:txBody>
          <a:bodyPr/>
          <a:lstStyle/>
          <a:p>
            <a:pPr algn="ctr"/>
            <a:r>
              <a:rPr lang="ru-RU" sz="4000">
                <a:solidFill>
                  <a:srgbClr val="800000"/>
                </a:solidFill>
              </a:rPr>
              <a:t> Венерин башмачок</a:t>
            </a:r>
            <a:br>
              <a:rPr lang="ru-RU" sz="4000">
                <a:solidFill>
                  <a:srgbClr val="800000"/>
                </a:solidFill>
              </a:rPr>
            </a:br>
            <a:r>
              <a:rPr lang="ru-RU" sz="4000">
                <a:solidFill>
                  <a:srgbClr val="800000"/>
                </a:solidFill>
              </a:rPr>
              <a:t>Ветреница лесная</a:t>
            </a:r>
          </a:p>
        </p:txBody>
      </p:sp>
      <p:sp>
        <p:nvSpPr>
          <p:cNvPr id="270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27088" y="1773238"/>
            <a:ext cx="8007350" cy="4319587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400" b="1">
                <a:solidFill>
                  <a:srgbClr val="800000"/>
                </a:solidFill>
              </a:rPr>
              <a:t>		Диаметр цветка раффлезии больше диаметров цветков кирказона, венерина башмачка и ветреницы лесной вместе взятых на 58% собственного диаметра. Известно, что диаметр цветка венерина башмачка в 12,5 раз меньше диаметра цветка раффлезии. Отношение диаметра цветка кирказона к диаметру цветка венерина башмачка равно 3,375. Найдите диаметр каждого цветка, если известно, что диаметр венерина башмачка равен 8 см.</a:t>
            </a:r>
          </a:p>
        </p:txBody>
      </p:sp>
      <p:pic>
        <p:nvPicPr>
          <p:cNvPr id="27034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  <p:pic>
        <p:nvPicPr>
          <p:cNvPr id="270343" name="Picture 7" descr="rose_open-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88913"/>
            <a:ext cx="1584325" cy="1479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362950" cy="936625"/>
          </a:xfrm>
        </p:spPr>
        <p:txBody>
          <a:bodyPr/>
          <a:lstStyle/>
          <a:p>
            <a:pPr algn="ctr"/>
            <a:r>
              <a:rPr lang="ru-RU" sz="4000">
                <a:solidFill>
                  <a:srgbClr val="800000"/>
                </a:solidFill>
                <a:effectLst/>
              </a:rPr>
              <a:t> Мнемозина</a:t>
            </a:r>
          </a:p>
        </p:txBody>
      </p:sp>
      <p:sp>
        <p:nvSpPr>
          <p:cNvPr id="2529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endParaRPr lang="ru-RU" sz="2400"/>
          </a:p>
        </p:txBody>
      </p:sp>
      <p:pic>
        <p:nvPicPr>
          <p:cNvPr id="252932" name="Picture 4" descr="Мнемоз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268413"/>
            <a:ext cx="255746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2934" name="Rectangle 6"/>
          <p:cNvSpPr>
            <a:spLocks noChangeArrowheads="1"/>
          </p:cNvSpPr>
          <p:nvPr/>
        </p:nvSpPr>
        <p:spPr bwMode="auto">
          <a:xfrm>
            <a:off x="3419475" y="908050"/>
            <a:ext cx="5184775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800" b="1">
                <a:solidFill>
                  <a:srgbClr val="800000"/>
                </a:solidFill>
                <a:latin typeface="Arial" charset="0"/>
              </a:rPr>
              <a:t>Мнемозина предпочитает сырые луга и большие поляны в тенистых лесах. Бабочки летают с конца апреля до середины июля. В году одно поколение. Днем она прячется на земле, а ночью питается. Мнемозину в горах залетает на высоту до 2 000 000 мм над уровнем моря. Переведите эту величину в метры и километры</a:t>
            </a:r>
          </a:p>
        </p:txBody>
      </p:sp>
      <p:pic>
        <p:nvPicPr>
          <p:cNvPr id="25293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71550" y="404813"/>
            <a:ext cx="5364163" cy="1431925"/>
          </a:xfrm>
        </p:spPr>
        <p:txBody>
          <a:bodyPr/>
          <a:lstStyle/>
          <a:p>
            <a:pPr algn="ctr"/>
            <a:r>
              <a:rPr lang="ru-RU">
                <a:solidFill>
                  <a:srgbClr val="800000"/>
                </a:solidFill>
                <a:effectLst/>
              </a:rPr>
              <a:t> Черный аист</a:t>
            </a:r>
          </a:p>
        </p:txBody>
      </p:sp>
      <p:pic>
        <p:nvPicPr>
          <p:cNvPr id="267268" name="Picture 4" descr="Черный аи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549275"/>
            <a:ext cx="20145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7269" name="Rectangle 5"/>
          <p:cNvSpPr>
            <a:spLocks noChangeArrowheads="1"/>
          </p:cNvSpPr>
          <p:nvPr/>
        </p:nvSpPr>
        <p:spPr bwMode="auto">
          <a:xfrm>
            <a:off x="1187450" y="3552825"/>
            <a:ext cx="7345363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49263"/>
            <a:r>
              <a:rPr lang="ru-RU" sz="2800" b="1">
                <a:solidFill>
                  <a:srgbClr val="800000"/>
                </a:solidFill>
                <a:latin typeface="Arial" charset="0"/>
              </a:rPr>
              <a:t>Черный аист - некрупный аист, длина до 1,2 м, масса до 3 кг. Собирают корм за 5-10 км от гнезда. Вычислите размах крыльев аиста, если он превышает длину птицы в 1,58 раза. </a:t>
            </a:r>
          </a:p>
        </p:txBody>
      </p:sp>
      <p:pic>
        <p:nvPicPr>
          <p:cNvPr id="2672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2" name="Picture 4" descr="Малая крачка"/>
          <p:cNvPicPr>
            <a:picLocks noChangeAspect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5157788"/>
            <a:ext cx="1800225" cy="1354137"/>
          </a:xfrm>
          <a:noFill/>
          <a:ln/>
        </p:spPr>
      </p:pic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5148263" y="333375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b="1">
                <a:latin typeface="Arial" charset="0"/>
              </a:rPr>
              <a:t>Южная золотистая ржанка</a:t>
            </a:r>
          </a:p>
        </p:txBody>
      </p:sp>
      <p:pic>
        <p:nvPicPr>
          <p:cNvPr id="268294" name="Picture 6" descr="Южная золотистая ржа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5229225"/>
            <a:ext cx="17145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8296" name="Rectangle 8"/>
          <p:cNvSpPr>
            <a:spLocks noChangeArrowheads="1"/>
          </p:cNvSpPr>
          <p:nvPr/>
        </p:nvSpPr>
        <p:spPr bwMode="auto">
          <a:xfrm>
            <a:off x="179388" y="2520950"/>
            <a:ext cx="20843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latin typeface="Arial" charset="0"/>
                <a:cs typeface="Times New Roman" pitchFamily="18" charset="0"/>
              </a:rPr>
              <a:t>Кулик-сорока</a:t>
            </a:r>
            <a:endParaRPr lang="ru-RU">
              <a:latin typeface="Arial" charset="0"/>
            </a:endParaRPr>
          </a:p>
          <a:p>
            <a:pPr eaLnBrk="0" hangingPunct="0"/>
            <a:endParaRPr lang="ru-RU">
              <a:latin typeface="Arial" charset="0"/>
            </a:endParaRPr>
          </a:p>
        </p:txBody>
      </p:sp>
      <p:pic>
        <p:nvPicPr>
          <p:cNvPr id="268295" name="Picture 7" descr="Кулик-соро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4868863"/>
            <a:ext cx="1498600" cy="1198562"/>
          </a:xfrm>
          <a:prstGeom prst="rect">
            <a:avLst/>
          </a:prstGeom>
          <a:noFill/>
        </p:spPr>
      </p:pic>
      <p:sp>
        <p:nvSpPr>
          <p:cNvPr id="268297" name="Rectangle 9"/>
          <p:cNvSpPr>
            <a:spLocks noChangeArrowheads="1"/>
          </p:cNvSpPr>
          <p:nvPr/>
        </p:nvSpPr>
        <p:spPr bwMode="auto">
          <a:xfrm>
            <a:off x="250825" y="2852738"/>
            <a:ext cx="26797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 u="sng">
                <a:latin typeface="Arial" charset="0"/>
                <a:cs typeface="Times New Roman" pitchFamily="18" charset="0"/>
              </a:rPr>
              <a:t>Класс</a:t>
            </a:r>
            <a:r>
              <a:rPr lang="ru-RU" u="sng">
                <a:latin typeface="Arial" charset="0"/>
                <a:cs typeface="Times New Roman" pitchFamily="18" charset="0"/>
              </a:rPr>
              <a:t> ·Птицы </a:t>
            </a:r>
            <a:r>
              <a:rPr lang="ru-RU">
                <a:latin typeface="Arial" charset="0"/>
                <a:cs typeface="Times New Roman" pitchFamily="18" charset="0"/>
              </a:rPr>
              <a:t/>
            </a:r>
            <a:br>
              <a:rPr lang="ru-RU">
                <a:latin typeface="Arial" charset="0"/>
                <a:cs typeface="Times New Roman" pitchFamily="18" charset="0"/>
              </a:rPr>
            </a:br>
            <a:r>
              <a:rPr lang="ru-RU" b="1" u="sng">
                <a:latin typeface="Arial" charset="0"/>
                <a:cs typeface="Times New Roman" pitchFamily="18" charset="0"/>
              </a:rPr>
              <a:t>Отряд</a:t>
            </a:r>
            <a:r>
              <a:rPr lang="ru-RU" u="sng">
                <a:latin typeface="Arial" charset="0"/>
                <a:cs typeface="Times New Roman" pitchFamily="18" charset="0"/>
              </a:rPr>
              <a:t> ·Ржанкообразные </a:t>
            </a:r>
            <a:r>
              <a:rPr lang="ru-RU">
                <a:latin typeface="Arial" charset="0"/>
                <a:cs typeface="Times New Roman" pitchFamily="18" charset="0"/>
              </a:rPr>
              <a:t/>
            </a:r>
            <a:br>
              <a:rPr lang="ru-RU">
                <a:latin typeface="Arial" charset="0"/>
                <a:cs typeface="Times New Roman" pitchFamily="18" charset="0"/>
              </a:rPr>
            </a:br>
            <a:r>
              <a:rPr lang="ru-RU" b="1" u="sng">
                <a:latin typeface="Arial" charset="0"/>
                <a:cs typeface="Times New Roman" pitchFamily="18" charset="0"/>
              </a:rPr>
              <a:t>Семейство</a:t>
            </a:r>
            <a:r>
              <a:rPr lang="ru-RU" u="sng">
                <a:latin typeface="Arial" charset="0"/>
                <a:cs typeface="Times New Roman" pitchFamily="18" charset="0"/>
              </a:rPr>
              <a:t> ·Ржанковые</a:t>
            </a:r>
            <a:endParaRPr lang="ru-RU">
              <a:latin typeface="Arial" charset="0"/>
            </a:endParaRPr>
          </a:p>
        </p:txBody>
      </p:sp>
      <p:sp>
        <p:nvSpPr>
          <p:cNvPr id="268299" name="Rectangle 11"/>
          <p:cNvSpPr>
            <a:spLocks noChangeArrowheads="1"/>
          </p:cNvSpPr>
          <p:nvPr/>
        </p:nvSpPr>
        <p:spPr bwMode="auto">
          <a:xfrm>
            <a:off x="0" y="2462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68298" name="Picture 10" descr="Фили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113" y="5157788"/>
            <a:ext cx="1098550" cy="1495425"/>
          </a:xfrm>
          <a:prstGeom prst="rect">
            <a:avLst/>
          </a:prstGeom>
          <a:noFill/>
        </p:spPr>
      </p:pic>
      <p:sp>
        <p:nvSpPr>
          <p:cNvPr id="268301" name="Rectangle 13"/>
          <p:cNvSpPr>
            <a:spLocks noChangeArrowheads="1"/>
          </p:cNvSpPr>
          <p:nvPr/>
        </p:nvSpPr>
        <p:spPr bwMode="auto">
          <a:xfrm>
            <a:off x="755650" y="325438"/>
            <a:ext cx="799306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600" b="1">
                <a:solidFill>
                  <a:srgbClr val="800000"/>
                </a:solidFill>
                <a:latin typeface="Arial" charset="0"/>
              </a:rPr>
              <a:t> Максимальная продолжительность жизни малой крачки 21 год. Этот возраст больше продолжительности жизни южной золотистой ржанки на 10 лет и больше на 13 лет среднего арифметического возраста кулика-сороки и южной золотистой ржанки. Это среднее арифметическое на 13,5 лет меньше, чем среднее арифметическое возраста черного аиста и филина. Найдите продолжительность жизни каждой птицы, если известно, что филин может прожить 25 лет.</a:t>
            </a:r>
          </a:p>
        </p:txBody>
      </p:sp>
      <p:pic>
        <p:nvPicPr>
          <p:cNvPr id="268302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619250" y="260350"/>
            <a:ext cx="3816350" cy="1431925"/>
          </a:xfrm>
        </p:spPr>
        <p:txBody>
          <a:bodyPr/>
          <a:lstStyle/>
          <a:p>
            <a:r>
              <a:rPr lang="ru-RU">
                <a:solidFill>
                  <a:srgbClr val="800000"/>
                </a:solidFill>
              </a:rPr>
              <a:t> Беркут</a:t>
            </a:r>
          </a:p>
        </p:txBody>
      </p:sp>
      <p:pic>
        <p:nvPicPr>
          <p:cNvPr id="269316" name="Picture 4" descr="Берку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333375"/>
            <a:ext cx="14398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684213" y="2205038"/>
            <a:ext cx="7489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>
                <a:latin typeface="Arial" charset="0"/>
              </a:rPr>
              <a:t>Вычисли размах крыльев беркута, если он превышает размах  крыльев  аиста на 0,304 м.     </a:t>
            </a:r>
          </a:p>
        </p:txBody>
      </p:sp>
      <p:sp>
        <p:nvSpPr>
          <p:cNvPr id="269318" name="Rectangle 6"/>
          <p:cNvSpPr>
            <a:spLocks noChangeArrowheads="1"/>
          </p:cNvSpPr>
          <p:nvPr/>
        </p:nvSpPr>
        <p:spPr bwMode="auto">
          <a:xfrm>
            <a:off x="971550" y="2133600"/>
            <a:ext cx="777557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800000"/>
                </a:solidFill>
                <a:latin typeface="Arial" charset="0"/>
              </a:rPr>
              <a:t>Шесть птиц одновременно должны пролететь определенное расстояние, при этом они должны лететь со своей средней скоростью. Через час после начала соревнования к финишу прилетел стриж. Скворец за это время пролетел половину пути, а утке до финиша осталось 40 км. Чайка же пролетела за час половину того расстояния, которое пролетела утка. Ворона пролетела 9 шестнадцатых частей всего расстояния за 1 час, а беркут оказался дальше утки на 10 км. Найдите среднюю скорость каждой птицы, если известно, что скорость беркута равна 130 км/ч.</a:t>
            </a:r>
          </a:p>
        </p:txBody>
      </p:sp>
      <p:pic>
        <p:nvPicPr>
          <p:cNvPr id="26931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952500"/>
          </a:xfrm>
        </p:spPr>
        <p:txBody>
          <a:bodyPr/>
          <a:lstStyle/>
          <a:p>
            <a:pPr algn="ctr"/>
            <a:r>
              <a:rPr lang="ru-RU">
                <a:solidFill>
                  <a:srgbClr val="800000"/>
                </a:solidFill>
              </a:rPr>
              <a:t> Вымирание птиц</a:t>
            </a:r>
          </a:p>
        </p:txBody>
      </p:sp>
      <p:pic>
        <p:nvPicPr>
          <p:cNvPr id="272391" name="Picture 7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27613" y="1268413"/>
            <a:ext cx="3792537" cy="5256212"/>
          </a:xfrm>
          <a:noFill/>
          <a:ln/>
        </p:spPr>
      </p:pic>
      <p:sp>
        <p:nvSpPr>
          <p:cNvPr id="272392" name="Rectangle 8"/>
          <p:cNvSpPr>
            <a:spLocks noChangeArrowheads="1"/>
          </p:cNvSpPr>
          <p:nvPr/>
        </p:nvSpPr>
        <p:spPr bwMode="auto">
          <a:xfrm>
            <a:off x="1042988" y="1465263"/>
            <a:ext cx="4033837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49263"/>
            <a:r>
              <a:rPr lang="ru-RU" sz="2400" b="1">
                <a:solidFill>
                  <a:srgbClr val="800000"/>
                </a:solidFill>
                <a:latin typeface="Arial" charset="0"/>
              </a:rPr>
              <a:t>Вымирание одних и появление других видов птиц неизбежно и закономерно. Человек ускорил гибель многих видов.</a:t>
            </a:r>
            <a:endParaRPr lang="ru-RU" sz="2400">
              <a:solidFill>
                <a:srgbClr val="800000"/>
              </a:solidFill>
              <a:latin typeface="Arial" charset="0"/>
            </a:endParaRPr>
          </a:p>
          <a:p>
            <a:pPr indent="449263"/>
            <a:r>
              <a:rPr lang="ru-RU" sz="2400" b="1">
                <a:solidFill>
                  <a:srgbClr val="800000"/>
                </a:solidFill>
                <a:latin typeface="Arial" charset="0"/>
              </a:rPr>
              <a:t>По графику определи,  какое количество видов вымерло в период  с1600 по 1700 гг., с 1800 по 1900 гг., с 1900 по 2000гг.? Сравните их величины.</a:t>
            </a:r>
          </a:p>
        </p:txBody>
      </p:sp>
      <p:pic>
        <p:nvPicPr>
          <p:cNvPr id="27239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18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7">
      <a:dk1>
        <a:srgbClr val="573F8B"/>
      </a:dk1>
      <a:lt1>
        <a:srgbClr val="FFFFFF"/>
      </a:lt1>
      <a:dk2>
        <a:srgbClr val="666699"/>
      </a:dk2>
      <a:lt2>
        <a:srgbClr val="D9D9FF"/>
      </a:lt2>
      <a:accent1>
        <a:srgbClr val="CC99FF"/>
      </a:accent1>
      <a:accent2>
        <a:srgbClr val="9933FF"/>
      </a:accent2>
      <a:accent3>
        <a:srgbClr val="B8B8CA"/>
      </a:accent3>
      <a:accent4>
        <a:srgbClr val="DADADA"/>
      </a:accent4>
      <a:accent5>
        <a:srgbClr val="E2CAFF"/>
      </a:accent5>
      <a:accent6>
        <a:srgbClr val="8A2DE7"/>
      </a:accent6>
      <a:hlink>
        <a:srgbClr val="99F3FF"/>
      </a:hlink>
      <a:folHlink>
        <a:srgbClr val="CCCCFF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406</TotalTime>
  <Words>621</Words>
  <Application>Microsoft Office PowerPoint</Application>
  <PresentationFormat>Экран (4:3)</PresentationFormat>
  <Paragraphs>51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Times New Roman</vt:lpstr>
      <vt:lpstr>Wingdings</vt:lpstr>
      <vt:lpstr>Трава</vt:lpstr>
      <vt:lpstr>Математика и «Красная книга» </vt:lpstr>
      <vt:lpstr>Что такое  «Красная книга» ? </vt:lpstr>
      <vt:lpstr> Классификация  растений и животных  «Красной книги»</vt:lpstr>
      <vt:lpstr>   Задачи о животных и растениях, занесенных в «Красную книгу»</vt:lpstr>
      <vt:lpstr>Атлантический  осетр</vt:lpstr>
      <vt:lpstr>Волховский сиг ручьевая форель кумжа</vt:lpstr>
      <vt:lpstr>Слайд 7</vt:lpstr>
      <vt:lpstr>Обыкновенная жемчужница  </vt:lpstr>
      <vt:lpstr> Венерин башмачок Ветреница лесная</vt:lpstr>
      <vt:lpstr> Мнемозина</vt:lpstr>
      <vt:lpstr> Черный аист</vt:lpstr>
      <vt:lpstr>Слайд 12</vt:lpstr>
      <vt:lpstr> Беркут</vt:lpstr>
      <vt:lpstr> Вымирание птиц</vt:lpstr>
    </vt:vector>
  </TitlesOfParts>
  <Company>NovGU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Гимназия</dc:creator>
  <cp:lastModifiedBy>к класс</cp:lastModifiedBy>
  <cp:revision>13</cp:revision>
  <cp:lastPrinted>1601-01-01T00:00:00Z</cp:lastPrinted>
  <dcterms:created xsi:type="dcterms:W3CDTF">2009-04-01T09:56:23Z</dcterms:created>
  <dcterms:modified xsi:type="dcterms:W3CDTF">2015-02-16T12:21:18Z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