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87" r:id="rId19"/>
    <p:sldId id="305" r:id="rId20"/>
    <p:sldId id="306" r:id="rId21"/>
    <p:sldId id="307" r:id="rId22"/>
    <p:sldId id="308" r:id="rId23"/>
    <p:sldId id="309" r:id="rId24"/>
    <p:sldId id="311" r:id="rId25"/>
    <p:sldId id="312" r:id="rId26"/>
    <p:sldId id="333" r:id="rId27"/>
    <p:sldId id="275" r:id="rId28"/>
    <p:sldId id="276" r:id="rId29"/>
    <p:sldId id="317" r:id="rId30"/>
    <p:sldId id="314" r:id="rId31"/>
    <p:sldId id="313" r:id="rId32"/>
    <p:sldId id="315" r:id="rId33"/>
    <p:sldId id="318" r:id="rId34"/>
    <p:sldId id="316" r:id="rId35"/>
    <p:sldId id="277" r:id="rId36"/>
    <p:sldId id="319" r:id="rId37"/>
    <p:sldId id="263" r:id="rId38"/>
    <p:sldId id="323" r:id="rId39"/>
    <p:sldId id="320" r:id="rId40"/>
    <p:sldId id="284" r:id="rId41"/>
    <p:sldId id="299" r:id="rId42"/>
    <p:sldId id="322" r:id="rId43"/>
    <p:sldId id="324" r:id="rId44"/>
    <p:sldId id="325" r:id="rId45"/>
    <p:sldId id="326" r:id="rId46"/>
    <p:sldId id="327" r:id="rId47"/>
    <p:sldId id="330" r:id="rId48"/>
    <p:sldId id="300" r:id="rId49"/>
    <p:sldId id="329" r:id="rId50"/>
    <p:sldId id="296" r:id="rId51"/>
    <p:sldId id="292" r:id="rId52"/>
    <p:sldId id="302" r:id="rId53"/>
    <p:sldId id="332" r:id="rId54"/>
    <p:sldId id="304" r:id="rId55"/>
    <p:sldId id="293" r:id="rId5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653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056BF-2AE4-44B9-98FE-8D01E78B5166}" type="datetimeFigureOut">
              <a:rPr lang="ru-RU" smtClean="0"/>
              <a:pPr/>
              <a:t>06.06.2014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FFD6B-CB2A-4DCD-B568-161A53EED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78C7D1-8331-4626-8724-15267DEE9E3F}" type="slidenum">
              <a:rPr lang="ru-RU" smtClean="0">
                <a:latin typeface="Arial" pitchFamily="34" charset="0"/>
              </a:rPr>
              <a:pPr/>
              <a:t>3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1B7ABE-A4E2-4785-8DE7-441B292BF35A}" type="slidenum">
              <a:rPr lang="ru-RU" smtClean="0">
                <a:latin typeface="Arial" pitchFamily="34" charset="0"/>
              </a:rPr>
              <a:pPr/>
              <a:t>4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73E46F-2236-402F-8215-99DC5AEB0320}" type="slidenum">
              <a:rPr lang="ru-RU" smtClean="0">
                <a:latin typeface="Arial" pitchFamily="34" charset="0"/>
              </a:rPr>
              <a:pPr/>
              <a:t>5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73E46F-2236-402F-8215-99DC5AEB0320}" type="slidenum">
              <a:rPr lang="ru-RU" smtClean="0">
                <a:latin typeface="Arial" pitchFamily="34" charset="0"/>
              </a:rPr>
              <a:pPr/>
              <a:t>7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9DAEE0-4766-43E2-98E5-8C01156943A2}" type="slidenum">
              <a:rPr lang="ru-RU" smtClean="0">
                <a:latin typeface="Arial" pitchFamily="34" charset="0"/>
              </a:rPr>
              <a:pPr/>
              <a:t>54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fisika\Desktop\&#1088;&#1072;&#1073;&#1086;&#1095;&#1080;&#1081;%20&#1089;&#1090;&#1086;&#1083;\&#1082;&#1086;&#1085;&#1082;&#1091;&#1088;&#1089;%20&#1087;&#1088;&#1077;&#1079;&#1077;&#1085;&#1090;&#1072;&#1094;&#1080;&#1081;%20&#1072;&#1087;&#1088;&#1077;&#1083;&#1100;\golosa_ptic_i_zverei_-_zhavoronok1%20(2).mp3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infrazvuk.info/istochniki-ultrazvuka/attachment/022/" TargetMode="External"/><Relationship Id="rId3" Type="http://schemas.openxmlformats.org/officeDocument/2006/relationships/image" Target="../media/image11.gif"/><Relationship Id="rId7" Type="http://schemas.openxmlformats.org/officeDocument/2006/relationships/image" Target="../media/image13.gif"/><Relationship Id="rId2" Type="http://schemas.openxmlformats.org/officeDocument/2006/relationships/hyperlink" Target="http://oksanavorobieva.ucoz.ru/_si/0/96640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on75196.narod.ru/an1/05.gif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gif"/><Relationship Id="rId10" Type="http://schemas.openxmlformats.org/officeDocument/2006/relationships/hyperlink" Target="http://infrazvuk.info/istochniki-ultrazvuka/ultrazvukovoy_svistok_dlya_dresirovki_28430561_1_f/" TargetMode="External"/><Relationship Id="rId4" Type="http://schemas.openxmlformats.org/officeDocument/2006/relationships/hyperlink" Target="http://www.nivagold.ru/raznoe/dogi6/chien68.gif" TargetMode="External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fisika\Desktop\&#1088;&#1072;&#1073;&#1086;&#1095;&#1080;&#1081;%20&#1089;&#1090;&#1086;&#1083;\&#1082;&#1086;&#1085;&#1082;&#1091;&#1088;&#1089;%20&#1087;&#1088;&#1077;&#1079;&#1077;&#1085;&#1090;&#1072;&#1094;&#1080;&#1081;%20&#1072;&#1087;&#1088;&#1077;&#1083;&#1100;\&#1059;&#1083;&#1100;&#1090;&#1088;&#1072;&#1079;&#1074;&#1091;&#1082;%20&#1076;&#1083;&#1103;%20&#1092;&#1086;&#1088;&#1084;&#1080;&#1088;&#1086;&#1074;&#1072;&#1085;&#1080;&#1103;%20&#1072;&#1101;&#1088;&#1086;&#1079;&#1086;&#1083;&#1077;&#1081;%20&#1087;&#1088;&#1080;%20&#1080;&#1085;&#1075;&#1072;&#1083;&#1103;&#1094;&#1080;&#1080;.wmv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hyperlink" Target="http://infrazvuk.info/primenenie-ultrazvuka-dlya-chistki-forsunok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www.mosmetro.ru/files/195973348842ef4b18ab29e/def_ruch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hyperlink" Target="http://www.1520mm.ru/superTrain/Images/strain0038.jpg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gi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fisika\Desktop\&#1088;&#1072;&#1073;&#1086;&#1095;&#1080;&#1081;%20&#1089;&#1090;&#1086;&#1083;\&#1082;&#1086;&#1085;&#1082;&#1091;&#1088;&#1089;%20&#1087;&#1088;&#1077;&#1079;&#1077;&#1085;&#1090;&#1072;&#1094;&#1080;&#1081;%20&#1072;&#1087;&#1088;&#1077;&#1083;&#1100;\1.avi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fisika\Desktop\&#1088;&#1072;&#1073;&#1086;&#1095;&#1080;&#1081;%20&#1089;&#1090;&#1086;&#1083;\&#1082;&#1086;&#1085;&#1082;&#1091;&#1088;&#1089;%20&#1087;&#1088;&#1077;&#1079;&#1077;&#1085;&#1090;&#1072;&#1094;&#1080;&#1081;%20&#1072;&#1087;&#1088;&#1077;&#1083;&#1100;\Slow%20Motion%20Bat%20Flying_WMV%20V9.wmv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://www.chiroptera.ru/uploads/photos/vidy-letuchikh-myshejj/thumb/big-RGB_2772s.jpg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hyperlink" Target="http://hotimg15.fotki.com/a/91_203/164_69/1004.jpg" TargetMode="Externa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fisika\Desktop\&#1088;&#1072;&#1073;&#1086;&#1095;&#1080;&#1081;%20&#1089;&#1090;&#1086;&#1083;\&#1082;&#1086;&#1085;&#1082;&#1091;&#1088;&#1089;%20&#1087;&#1088;&#1077;&#1079;&#1077;&#1085;&#1090;&#1072;&#1094;&#1080;&#1081;%20&#1072;&#1087;&#1088;&#1077;&#1083;&#1100;\&#1047;&#1074;&#1091;&#1082;&#1080;%20&#1083;&#1077;&#1090;&#1091;&#1095;&#1080;&#1093;%20&#1084;&#1099;&#1096;&#1077;&#1081;.mp3" TargetMode="External"/><Relationship Id="rId4" Type="http://schemas.openxmlformats.org/officeDocument/2006/relationships/image" Target="../media/image6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image" Target="../media/image80.jpe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fisika\Desktop\&#1088;&#1072;&#1073;&#1086;&#1095;&#1080;&#1081;%20&#1089;&#1090;&#1086;&#1083;\&#1082;&#1086;&#1085;&#1082;&#1091;&#1088;&#1089;%20&#1087;&#1088;&#1077;&#1079;&#1077;&#1085;&#1090;&#1072;&#1094;&#1080;&#1081;%20&#1072;&#1087;&#1088;&#1077;&#1083;&#1100;\&#1043;&#1088;&#1077;&#1085;&#1083;&#1072;&#1085;&#1076;&#1089;&#1082;&#1080;&#1081;%20&#1082;&#1080;&#1090;.mp3" TargetMode="External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fisika\Desktop\&#1088;&#1072;&#1073;&#1086;&#1095;&#1080;&#1081;%20&#1089;&#1090;&#1086;&#1083;\&#1082;&#1086;&#1085;&#1082;&#1091;&#1088;&#1089;%20&#1087;&#1088;&#1077;&#1079;&#1077;&#1085;&#1090;&#1072;&#1094;&#1080;&#1081;%20&#1072;&#1087;&#1088;&#1077;&#1083;&#1100;\&#1082;&#1080;&#1090;.avi" TargetMode="External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okean.ru/" TargetMode="External"/><Relationship Id="rId3" Type="http://schemas.openxmlformats.org/officeDocument/2006/relationships/hyperlink" Target="http://video.mail.ru/mail/iguetoun/1833/1920.html" TargetMode="External"/><Relationship Id="rId7" Type="http://schemas.openxmlformats.org/officeDocument/2006/relationships/hyperlink" Target="http://ru.wikipedia.org/" TargetMode="External"/><Relationship Id="rId12" Type="http://schemas.openxmlformats.org/officeDocument/2006/relationships/hyperlink" Target="http://www.raznyestrany.com/krylatye_eholokatory.html" TargetMode="External"/><Relationship Id="rId2" Type="http://schemas.openxmlformats.org/officeDocument/2006/relationships/hyperlink" Target="http://yandex.ru/yandsearch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duplsosh.narod.ru/uroki/mast_pr.doc" TargetMode="External"/><Relationship Id="rId11" Type="http://schemas.openxmlformats.org/officeDocument/2006/relationships/hyperlink" Target="http://www.raznyestrany.com/" TargetMode="External"/><Relationship Id="rId5" Type="http://schemas.openxmlformats.org/officeDocument/2006/relationships/hyperlink" Target="http://www.modernlib.ru/" TargetMode="External"/><Relationship Id="rId10" Type="http://schemas.openxmlformats.org/officeDocument/2006/relationships/hyperlink" Target="http://www.zooeco.com/0-dom/0-dom-pt12-110-2.html" TargetMode="External"/><Relationship Id="rId4" Type="http://schemas.openxmlformats.org/officeDocument/2006/relationships/hyperlink" Target="http://bio-nica.narod.ru/" TargetMode="External"/><Relationship Id="rId9" Type="http://schemas.openxmlformats.org/officeDocument/2006/relationships/hyperlink" Target="http://www.inokean.ru/animal/milk/8-siniy-k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194430" cy="2362200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Министерство образования и науки Хабаровского края</a:t>
            </a:r>
            <a:b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Краевое государственное бюджетное образовательное учреждение</a:t>
            </a:r>
            <a:b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СРЕДНЕГО профессионального образования</a:t>
            </a:r>
            <a:b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«КОМСОМОЛЬСКИЙ-НА-АМУРЕ СУДОМЕХАНИЧЕСКИЙ ТЕХНИКУМ»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495800"/>
            <a:ext cx="8153400" cy="1752600"/>
          </a:xfrm>
        </p:spPr>
        <p:txBody>
          <a:bodyPr/>
          <a:lstStyle/>
          <a:p>
            <a:r>
              <a:rPr lang="ru-RU" dirty="0" smtClean="0"/>
              <a:t>	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ПРЕПОДАВАТЕЛЬ ФИЗИКИ:  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МЕЛЕШИНА АЛЕКСАНДРА ФЕДОРОВНА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одзаголовок 6"/>
          <p:cNvSpPr>
            <a:spLocks noGrp="1"/>
          </p:cNvSpPr>
          <p:nvPr>
            <p:ph type="subTitle" idx="4294967295"/>
          </p:nvPr>
        </p:nvSpPr>
        <p:spPr>
          <a:xfrm>
            <a:off x="304800" y="228600"/>
            <a:ext cx="8458200" cy="60198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b="1" dirty="0" smtClean="0"/>
              <a:t>		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природе нет ничего случайного, а если нам что-то кажется случайным, то это лишь результат нашего неполного знания.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А.Эйнштейн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9"/>
          <p:cNvSpPr txBox="1">
            <a:spLocks noChangeArrowheads="1"/>
          </p:cNvSpPr>
          <p:nvPr/>
        </p:nvSpPr>
        <p:spPr bwMode="auto">
          <a:xfrm>
            <a:off x="2362200" y="610137"/>
            <a:ext cx="6781800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Китае лягушки одного из видов (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Odorrana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tormota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живут рядом с горными реками. Шум от этих рек столь силен, что заглушает все звуки. </a:t>
            </a:r>
          </a:p>
          <a:p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лягушки научились общаться даже в таком шуме. Они подают сигналы и легко находят друг друга. </a:t>
            </a:r>
          </a:p>
          <a:p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сигналы используют лягушки? 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Учтите, что видят лягушки плохо, да и нюх у них неважный.</a:t>
            </a:r>
          </a:p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00" name="Text Box 10"/>
          <p:cNvSpPr txBox="1">
            <a:spLocks noChangeArrowheads="1"/>
          </p:cNvSpPr>
          <p:nvPr/>
        </p:nvSpPr>
        <p:spPr bwMode="auto">
          <a:xfrm>
            <a:off x="2362200" y="0"/>
            <a:ext cx="6019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Находчивые 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лягушки</a:t>
            </a:r>
          </a:p>
        </p:txBody>
      </p:sp>
      <p:pic>
        <p:nvPicPr>
          <p:cNvPr id="5" name="Picture 6" descr="http://mirgif.com/1/zhivotnye8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4724400"/>
            <a:ext cx="2743200" cy="1752600"/>
          </a:xfrm>
          <a:prstGeom prst="rect">
            <a:avLst/>
          </a:prstGeom>
          <a:noFill/>
        </p:spPr>
      </p:pic>
      <p:pic>
        <p:nvPicPr>
          <p:cNvPr id="6" name="Рисунок 5" descr="горная река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685800"/>
            <a:ext cx="2057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3886200" y="228600"/>
            <a:ext cx="51054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Лягушки активно квакают, но… значительная часть их песен лежит в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ультра-звуковом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диапазоне.</a:t>
            </a:r>
          </a:p>
          <a:p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Эти лягушки реагируют на звук с частотой вплоть до 34 кГц. </a:t>
            </a:r>
          </a:p>
          <a:p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речном шуме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ультра-звуковые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составляющие практически отсутствуют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6" name="Picture 2" descr="отдых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057650" cy="33813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2BE0FBC-883F-4A95-B7FC-79EB6CB6DE21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6148" name="Содержимое 4"/>
          <p:cNvSpPr>
            <a:spLocks noGrp="1"/>
          </p:cNvSpPr>
          <p:nvPr>
            <p:ph idx="1"/>
          </p:nvPr>
        </p:nvSpPr>
        <p:spPr>
          <a:xfrm>
            <a:off x="457200" y="304801"/>
            <a:ext cx="8153400" cy="41910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ru-RU" sz="3500" b="1" dirty="0" smtClean="0">
                <a:solidFill>
                  <a:srgbClr val="FF0000"/>
                </a:solidFill>
              </a:rPr>
              <a:t>Кстати</a:t>
            </a:r>
            <a:endParaRPr lang="ru-RU" sz="35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Исследователей удивила точность, с которой ультразвуковые лягушки определяли направление — около 0,7°. Обычно амфибии могут определить направление на источник звука лишь с точностью до 15–20 градусов.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5" name="Picture 6" descr="гиф картинка лягушка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257800"/>
            <a:ext cx="1362075" cy="1295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5.55556E-6 C -0.01719 -0.02546 -0.03437 -0.05069 -0.04757 -0.06967 C -0.06076 -0.08865 -0.06042 -0.11411 -0.07969 -0.11411 C -0.09896 -0.11411 -0.13837 -0.09351 -0.16302 -0.06967 C -0.18767 -0.04583 -0.2 0.01297 -0.22743 0.02871 C -0.25503 0.04445 -0.28802 0.04399 -0.32865 0.02547 C -0.36944 0.00695 -0.42378 -0.05949 -0.47257 -0.0824 C -0.52135 -0.10532 -0.57292 -0.12384 -0.62135 -0.11249 C -0.66979 -0.10115 -0.71649 -0.05763 -0.76302 -0.01411 " pathEditMode="relative" ptsTypes="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www.hullumaja.com/files/pictures/2008/11/06/3NF0AMK9P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57200"/>
            <a:ext cx="3614734" cy="594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343400" y="457200"/>
            <a:ext cx="457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Кстати</a:t>
            </a:r>
            <a:endParaRPr lang="ru-RU" sz="40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Нечто похожее наблюдается и у больших синиц, поселившихся в шумных городах, — их голоса становятся тоньше.</a:t>
            </a:r>
          </a:p>
        </p:txBody>
      </p:sp>
      <p:pic>
        <p:nvPicPr>
          <p:cNvPr id="4" name="golosa_ptic_i_zverei_-_zhavoronok1 (2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381000" y="5959476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2BE0FBC-883F-4A95-B7FC-79EB6CB6DE21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6148" name="Содержимое 4"/>
          <p:cNvSpPr>
            <a:spLocks noGrp="1"/>
          </p:cNvSpPr>
          <p:nvPr>
            <p:ph idx="1"/>
          </p:nvPr>
        </p:nvSpPr>
        <p:spPr>
          <a:xfrm>
            <a:off x="457200" y="381001"/>
            <a:ext cx="8305800" cy="32766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Кстати</a:t>
            </a:r>
            <a:endParaRPr lang="ru-RU" sz="32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Ранее способность издавать и воспринимать звуки с частотой более 20 кГц была известна только у млекопитающих, например, у дельфинов, собак, кошек, летучих мышей.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 l="5882" t="7992" r="5882" b="4084"/>
          <a:stretch>
            <a:fillRect/>
          </a:stretch>
        </p:blipFill>
        <p:spPr>
          <a:xfrm>
            <a:off x="457200" y="3352800"/>
            <a:ext cx="4578493" cy="3357562"/>
          </a:xfrm>
          <a:prstGeom prst="rect">
            <a:avLst/>
          </a:prstGeom>
          <a:ln>
            <a:noFill/>
          </a:ln>
          <a:effectLst>
            <a:softEdge rad="393700"/>
          </a:effectLst>
        </p:spPr>
      </p:pic>
      <p:pic>
        <p:nvPicPr>
          <p:cNvPr id="7" name="Рисунок 6" descr="H:\Анимация\101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4800600" y="5181600"/>
            <a:ext cx="1357322" cy="11327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35833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18288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         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Собаки слышат ультразвуки, этим пользуется дрессировщик, чтобы подавать команды, неслышимые человеком.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16387" name="Picture 10" descr="Картинка 97 из 332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4857750"/>
            <a:ext cx="2120900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12" descr="Картинка 107 из 332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63" y="4838700"/>
            <a:ext cx="1928812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2" descr="Картинка 535 из 1036">
            <a:hlinkClick r:id="rId6"/>
          </p:cNvPr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75" y="2143125"/>
            <a:ext cx="3403600" cy="370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022">
            <a:hlinkClick r:id="rId8" tooltip="&quot;022&quot;"/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4800" y="2209800"/>
            <a:ext cx="2362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ultrazvukovoy_svistok_dlya_dresirovki_28430561_1_f">
            <a:hlinkClick r:id="rId10" tooltip="&quot;ultrazvukovoy_svistok_dlya_dresirovki_28430561_1_f&quot;"/>
          </p:cNvPr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477000" y="2286000"/>
            <a:ext cx="2438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381001"/>
            <a:ext cx="861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Механические колебания, происходящие с частотой более </a:t>
            </a:r>
          </a:p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20 000 Гц, называются </a:t>
            </a: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ультразвуковыми</a:t>
            </a:r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+mn-lt"/>
                <a:cs typeface="Tunga" pitchFamily="34" charset="0"/>
              </a:rPr>
              <a:t>Свойства ультразвука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8229600" cy="16764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spcAft>
                <a:spcPct val="0"/>
              </a:spcAft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1. Ультразвуковые волны могут образовывать строго </a:t>
            </a:r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направ-ленные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пучки.</a:t>
            </a:r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495800" y="2283400"/>
            <a:ext cx="4127500" cy="40570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+mn-lt"/>
                <a:cs typeface="Tunga" pitchFamily="34" charset="0"/>
              </a:rPr>
              <a:t>Свойства ультразвука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143000"/>
            <a:ext cx="8229600" cy="12192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spcAft>
                <a:spcPct val="0"/>
              </a:spcAft>
            </a:pPr>
            <a:r>
              <a:rPr lang="ru-RU" sz="4000" b="1" dirty="0" smtClean="0">
                <a:solidFill>
                  <a:srgbClr val="7030A0"/>
                </a:solidFill>
              </a:rPr>
              <a:t>2. Сильно поглощается газами и слабо – жидкостями.</a:t>
            </a:r>
          </a:p>
        </p:txBody>
      </p:sp>
      <p:pic>
        <p:nvPicPr>
          <p:cNvPr id="4" name="Picture 2" descr="C:\Users\Маша\Pictures\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3400" y="2209800"/>
            <a:ext cx="4279900" cy="41148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105400" y="2133600"/>
            <a:ext cx="3733800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0"/>
              </a:spcAft>
            </a:pPr>
            <a:r>
              <a:rPr lang="ru-RU" sz="3200" b="1" dirty="0" smtClean="0">
                <a:solidFill>
                  <a:srgbClr val="7030A0"/>
                </a:solidFill>
              </a:rPr>
              <a:t>Под воздействием ультразвука в жидкостях образуются пустоты в виде мельчайших пузырьков с кратковременным возрастанием давления внутри них.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+mn-lt"/>
                <a:cs typeface="Tunga" pitchFamily="34" charset="0"/>
              </a:rPr>
              <a:t>Свойства ультразвука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16002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spcAft>
                <a:spcPct val="0"/>
              </a:spcAft>
            </a:pPr>
            <a:r>
              <a:rPr lang="ru-RU" sz="4000" b="1" dirty="0" smtClean="0">
                <a:solidFill>
                  <a:srgbClr val="7030A0"/>
                </a:solidFill>
              </a:rPr>
              <a:t>3. Ультразвуковые волны ускоряют протекание процессов диффузии.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+mn-lt"/>
                <a:cs typeface="Tunga" pitchFamily="34" charset="0"/>
              </a:rPr>
              <a:t>Свойства ультразвука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066801"/>
            <a:ext cx="8229600" cy="2286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spcAft>
                <a:spcPct val="0"/>
              </a:spcAft>
            </a:pPr>
            <a:r>
              <a:rPr lang="ru-RU" sz="4000" b="1" dirty="0" smtClean="0">
                <a:solidFill>
                  <a:srgbClr val="7030A0"/>
                </a:solidFill>
              </a:rPr>
              <a:t>4. Ультразвуковые волны </a:t>
            </a:r>
            <a:r>
              <a:rPr lang="ru-RU" sz="4000" b="1" dirty="0" err="1" smtClean="0">
                <a:solidFill>
                  <a:srgbClr val="7030A0"/>
                </a:solidFill>
              </a:rPr>
              <a:t>влия-ют</a:t>
            </a:r>
            <a:r>
              <a:rPr lang="ru-RU" sz="4000" b="1" dirty="0" smtClean="0">
                <a:solidFill>
                  <a:srgbClr val="7030A0"/>
                </a:solidFill>
              </a:rPr>
              <a:t> на растворимость вещества и в целом на ход химических реакций.</a:t>
            </a:r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2590800"/>
            <a:ext cx="31686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50825" y="260350"/>
            <a:ext cx="8435975" cy="1492250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rgbClr val="FF0000"/>
                </a:solidFill>
                <a:effectLst/>
                <a:latin typeface="+mn-lt"/>
                <a:cs typeface="Tunga" pitchFamily="34" charset="0"/>
              </a:rPr>
              <a:t>Ультразвук оказывает влияние на человека. Характер изменений, возникших в организме под действием ультразвука, зависит от дозы воздействия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95288" y="1905000"/>
            <a:ext cx="8353425" cy="46910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endParaRPr lang="ru-RU" dirty="0" smtClean="0">
              <a:solidFill>
                <a:srgbClr val="404040"/>
              </a:solidFill>
            </a:endParaRPr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533400" y="1981200"/>
            <a:ext cx="3809999" cy="426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dirty="0"/>
              <a:t> </a:t>
            </a:r>
            <a:r>
              <a:rPr lang="ru-RU" sz="3200" b="1" i="1" dirty="0">
                <a:solidFill>
                  <a:srgbClr val="FF0066"/>
                </a:solidFill>
              </a:rPr>
              <a:t>Малые дозы –</a:t>
            </a:r>
            <a:r>
              <a:rPr lang="ru-RU" sz="3200" dirty="0"/>
              <a:t>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уровень звука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80 – 90 дБ дают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стимулирующий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эффект – </a:t>
            </a:r>
          </a:p>
          <a:p>
            <a:pPr algn="ctr"/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</a:rPr>
              <a:t>микромассаж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,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ускорение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обменных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процессов</a:t>
            </a:r>
          </a:p>
        </p:txBody>
      </p: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4648200" y="1981200"/>
            <a:ext cx="4038600" cy="426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 dirty="0">
                <a:solidFill>
                  <a:srgbClr val="FF0066"/>
                </a:solidFill>
              </a:rPr>
              <a:t>Большие дозы –</a:t>
            </a:r>
            <a:r>
              <a:rPr lang="ru-RU" sz="3200" dirty="0"/>
              <a:t>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уровень звука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120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дБ и более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дают поражающий </a:t>
            </a:r>
          </a:p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эффект</a:t>
            </a: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7813"/>
            <a:ext cx="8291512" cy="17795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+mn-lt"/>
                <a:cs typeface="Tunga" pitchFamily="34" charset="0"/>
              </a:rPr>
              <a:t>Ультразвук в небольших дозах оказывает положительное действие на организм человека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209800"/>
            <a:ext cx="8302625" cy="41148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400" dirty="0" smtClean="0">
                <a:solidFill>
                  <a:srgbClr val="002060"/>
                </a:solidFill>
              </a:rPr>
              <a:t>Обезболивающее действие.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400" dirty="0" smtClean="0">
                <a:solidFill>
                  <a:srgbClr val="002060"/>
                </a:solidFill>
              </a:rPr>
              <a:t>Спазмолитическое действие.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400" dirty="0" smtClean="0">
                <a:solidFill>
                  <a:srgbClr val="002060"/>
                </a:solidFill>
              </a:rPr>
              <a:t>Противовоспалительное действие.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400" dirty="0" smtClean="0">
                <a:solidFill>
                  <a:srgbClr val="002060"/>
                </a:solidFill>
              </a:rPr>
              <a:t>Общетонизирующее действие.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7813"/>
            <a:ext cx="8291512" cy="26177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>
                <a:solidFill>
                  <a:srgbClr val="FF0000"/>
                </a:solidFill>
                <a:effectLst/>
                <a:latin typeface="+mn-lt"/>
                <a:cs typeface="Tunga" pitchFamily="34" charset="0"/>
              </a:rPr>
              <a:t>При длительном и систематическом воздействии на человека ультразвука, распространяющегося воздушным путем, в организме человека </a:t>
            </a:r>
            <a:br>
              <a:rPr lang="ru-RU" sz="3600" b="1" dirty="0" smtClean="0">
                <a:solidFill>
                  <a:srgbClr val="FF0000"/>
                </a:solidFill>
                <a:effectLst/>
                <a:latin typeface="+mn-lt"/>
                <a:cs typeface="Tunga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effectLst/>
                <a:latin typeface="+mn-lt"/>
                <a:cs typeface="Tunga" pitchFamily="34" charset="0"/>
              </a:rPr>
              <a:t>возникают  изменения в: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743200"/>
            <a:ext cx="8305800" cy="3733800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Нервной системе.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Сердечно – сосудистой системе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Эндокринной системе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Изменения слухового аппарата.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Изменения вестибулярного аппарата.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+mn-lt"/>
                <a:cs typeface="Tunga" pitchFamily="34" charset="0"/>
              </a:rPr>
              <a:t>Применение ультразвука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8218487" cy="482441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Медицина.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Получение смесей.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Косметология.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Удаление ржавчины.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Стерилизация.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Бытовое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использование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( </a:t>
            </a: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ультразвуковые стиральные машины,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дальномеры)</a:t>
            </a:r>
            <a:endParaRPr lang="ru-RU" sz="40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endParaRPr lang="ru-RU" sz="40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62400" y="928670"/>
            <a:ext cx="480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50" dirty="0" smtClean="0">
                <a:ln w="13500">
                  <a:solidFill>
                    <a:schemeClr val="bg1">
                      <a:alpha val="65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Французский физик </a:t>
            </a:r>
            <a:r>
              <a:rPr lang="ru-RU" sz="2400" i="1" u="sng" spc="50" dirty="0" smtClean="0">
                <a:ln w="13500">
                  <a:solidFill>
                    <a:schemeClr val="bg1"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 Ланжевен</a:t>
            </a:r>
            <a:r>
              <a:rPr lang="ru-RU" sz="2400" spc="50" dirty="0" smtClean="0">
                <a:ln w="13500">
                  <a:solidFill>
                    <a:schemeClr val="bg1"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ru-RU" sz="2400" spc="50" dirty="0" smtClean="0">
                <a:ln w="13500">
                  <a:solidFill>
                    <a:schemeClr val="bg1">
                      <a:alpha val="65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впервые заметил повреждающее действие ультразвукового излучения на живые организмы. Результаты его наблюдений, а также сведения о том, что ультразвуковые волны могут проникать сквозь мягкие ткани человеческого организма, привели к тому, что с начала 1930-х г. возник большой интерес к проблеме применения ультразвука для терапии различных заболеваний. </a:t>
            </a:r>
            <a:endParaRPr lang="ru-RU" sz="2400" spc="50" dirty="0">
              <a:ln w="13500">
                <a:solidFill>
                  <a:schemeClr val="bg1">
                    <a:alpha val="65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142852"/>
            <a:ext cx="61774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900" cmpd="sng">
                  <a:solidFill>
                    <a:srgbClr val="FFFF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Ультразвук в медицине</a:t>
            </a:r>
            <a:endParaRPr lang="ru-RU" sz="4400" b="1" dirty="0">
              <a:ln w="900" cmpd="sng">
                <a:solidFill>
                  <a:srgbClr val="FFFF00">
                    <a:alpha val="55000"/>
                  </a:srgb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3571900" cy="533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7315200" cy="419576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600" dirty="0" smtClean="0">
                <a:solidFill>
                  <a:srgbClr val="660066"/>
                </a:solidFill>
              </a:rPr>
              <a:t>   </a:t>
            </a:r>
            <a:r>
              <a:rPr lang="ru-RU" sz="3200" dirty="0" smtClean="0">
                <a:solidFill>
                  <a:srgbClr val="500050"/>
                </a:solidFill>
              </a:rPr>
              <a:t>Современная медицина немыслима без ультразвуковых диагностических аппаратов. Ультразвук лежит в основе принципиально новых методик в хирургии и особенно микрохирургии. Физиотерапевтическая ультразвуковая техника успешно применяется при лечении различных заболеваний.  </a:t>
            </a:r>
          </a:p>
          <a:p>
            <a:pPr algn="ctr">
              <a:buNone/>
            </a:pPr>
            <a:endParaRPr lang="ru-RU" sz="2800" dirty="0" smtClean="0">
              <a:solidFill>
                <a:srgbClr val="500050"/>
              </a:solidFill>
              <a:hlinkClick r:id="rId2" action="ppaction://hlinksldjump"/>
            </a:endParaRPr>
          </a:p>
        </p:txBody>
      </p:sp>
      <p:pic>
        <p:nvPicPr>
          <p:cNvPr id="5" name="Рисунок 4" descr="bowl_hygei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00968" y="142852"/>
            <a:ext cx="1443032" cy="1619303"/>
          </a:xfrm>
          <a:prstGeom prst="rect">
            <a:avLst/>
          </a:prstGeom>
        </p:spPr>
      </p:pic>
      <p:pic>
        <p:nvPicPr>
          <p:cNvPr id="7" name="Рисунок 6" descr="pic_big_4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4114800"/>
            <a:ext cx="2714644" cy="223332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 descr="dd1db7a054b5f161eba82ac383ae3b0fcenter_nad_men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3886200"/>
            <a:ext cx="3857652" cy="2516222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57166"/>
            <a:ext cx="8839200" cy="619603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rgbClr val="FF0000"/>
                </a:solidFill>
              </a:rPr>
              <a:t>Ультразвук</a:t>
            </a:r>
            <a:endParaRPr lang="ru-RU" sz="6000" b="1" dirty="0">
              <a:solidFill>
                <a:srgbClr val="FF0000"/>
              </a:solidFill>
            </a:endParaRPr>
          </a:p>
        </p:txBody>
      </p:sp>
      <p:grpSp>
        <p:nvGrpSpPr>
          <p:cNvPr id="2" name="Группа 8"/>
          <p:cNvGrpSpPr/>
          <p:nvPr/>
        </p:nvGrpSpPr>
        <p:grpSpPr>
          <a:xfrm>
            <a:off x="2667000" y="1274946"/>
            <a:ext cx="3783390" cy="1143009"/>
            <a:chOff x="2693610" y="1274946"/>
            <a:chExt cx="3756780" cy="1143009"/>
          </a:xfrm>
        </p:grpSpPr>
        <p:sp>
          <p:nvSpPr>
            <p:cNvPr id="4" name="Стрелка вправо 3"/>
            <p:cNvSpPr/>
            <p:nvPr/>
          </p:nvSpPr>
          <p:spPr>
            <a:xfrm rot="8031334">
              <a:off x="2336420" y="1632137"/>
              <a:ext cx="1143008" cy="428628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Стрелка вправо 5"/>
            <p:cNvSpPr/>
            <p:nvPr/>
          </p:nvSpPr>
          <p:spPr>
            <a:xfrm rot="13568666" flipH="1">
              <a:off x="5664572" y="1632136"/>
              <a:ext cx="1143008" cy="428628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85720" y="2643182"/>
            <a:ext cx="39290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Импульсный</a:t>
            </a:r>
            <a:r>
              <a:rPr lang="ru-RU" sz="2400" b="1" dirty="0" smtClean="0">
                <a:solidFill>
                  <a:srgbClr val="660066"/>
                </a:solidFill>
              </a:rPr>
              <a:t> </a:t>
            </a:r>
            <a:r>
              <a:rPr lang="ru-RU" sz="2400" dirty="0" smtClean="0">
                <a:solidFill>
                  <a:srgbClr val="660066"/>
                </a:solidFill>
              </a:rPr>
              <a:t>(прерывистое излучение).  </a:t>
            </a:r>
          </a:p>
          <a:p>
            <a:endParaRPr lang="ru-RU" dirty="0">
              <a:solidFill>
                <a:srgbClr val="66006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9190" y="2643183"/>
            <a:ext cx="385765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Непрерывный</a:t>
            </a:r>
            <a:r>
              <a:rPr lang="ru-RU" sz="2400" dirty="0" smtClean="0">
                <a:solidFill>
                  <a:srgbClr val="660066"/>
                </a:solidFill>
              </a:rPr>
              <a:t> </a:t>
            </a:r>
          </a:p>
          <a:p>
            <a:pPr algn="ctr"/>
            <a:r>
              <a:rPr lang="ru-RU" sz="2400" dirty="0" smtClean="0">
                <a:solidFill>
                  <a:srgbClr val="660066"/>
                </a:solidFill>
              </a:rPr>
              <a:t>(постоянный </a:t>
            </a:r>
            <a:r>
              <a:rPr lang="ru-RU" sz="2400" dirty="0">
                <a:solidFill>
                  <a:srgbClr val="660066"/>
                </a:solidFill>
              </a:rPr>
              <a:t>поток ультразвуковых </a:t>
            </a:r>
            <a:r>
              <a:rPr lang="ru-RU" sz="2400" dirty="0" smtClean="0">
                <a:solidFill>
                  <a:srgbClr val="660066"/>
                </a:solidFill>
              </a:rPr>
              <a:t>волн). </a:t>
            </a:r>
          </a:p>
        </p:txBody>
      </p:sp>
      <p:grpSp>
        <p:nvGrpSpPr>
          <p:cNvPr id="5" name="Группа 13"/>
          <p:cNvGrpSpPr/>
          <p:nvPr/>
        </p:nvGrpSpPr>
        <p:grpSpPr>
          <a:xfrm>
            <a:off x="381000" y="3714753"/>
            <a:ext cx="8458200" cy="3143248"/>
            <a:chOff x="881063" y="3706789"/>
            <a:chExt cx="8262937" cy="3365549"/>
          </a:xfrm>
        </p:grpSpPr>
        <p:pic>
          <p:nvPicPr>
            <p:cNvPr id="10" name="Рисунок 9" descr="uz201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1063" y="4857780"/>
              <a:ext cx="2762243" cy="2071682"/>
            </a:xfrm>
            <a:prstGeom prst="rect">
              <a:avLst/>
            </a:prstGeom>
            <a:effectLst>
              <a:softEdge rad="127000"/>
            </a:effectLst>
          </p:spPr>
        </p:pic>
        <p:pic>
          <p:nvPicPr>
            <p:cNvPr id="12" name="Рисунок 11" descr="40B710E5E3D145CFB44DBA9AFAB8D81F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57950" y="3706789"/>
              <a:ext cx="2786050" cy="3365549"/>
            </a:xfrm>
            <a:prstGeom prst="rect">
              <a:avLst/>
            </a:prstGeom>
            <a:effectLst>
              <a:softEdge rad="635000"/>
            </a:effectLst>
          </p:spPr>
        </p:pic>
        <p:pic>
          <p:nvPicPr>
            <p:cNvPr id="13" name="Рисунок 12" descr="64a63e343b9f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4678" y="3867482"/>
              <a:ext cx="3771825" cy="2990518"/>
            </a:xfrm>
            <a:prstGeom prst="rect">
              <a:avLst/>
            </a:prstGeom>
            <a:effectLst>
              <a:softEdge rad="317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+mn-lt"/>
              </a:rPr>
              <a:t>Методы диагностики и исследований</a:t>
            </a:r>
            <a:endParaRPr lang="ru-RU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9006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i="1" dirty="0">
                <a:solidFill>
                  <a:srgbClr val="660066"/>
                </a:solidFill>
              </a:rPr>
              <a:t>Э</a:t>
            </a:r>
            <a:r>
              <a:rPr lang="ru-RU" sz="3200" i="1" dirty="0" smtClean="0">
                <a:solidFill>
                  <a:srgbClr val="660066"/>
                </a:solidFill>
              </a:rPr>
              <a:t>нцефалография</a:t>
            </a:r>
            <a:r>
              <a:rPr lang="ru-RU" sz="3200" dirty="0" smtClean="0">
                <a:solidFill>
                  <a:srgbClr val="660066"/>
                </a:solidFill>
              </a:rPr>
              <a:t> – метод определения опухолей и отека головного мозга. </a:t>
            </a:r>
          </a:p>
          <a:p>
            <a:pPr>
              <a:buNone/>
            </a:pPr>
            <a:r>
              <a:rPr lang="ru-RU" sz="3200" i="1" dirty="0" smtClean="0">
                <a:solidFill>
                  <a:srgbClr val="660066"/>
                </a:solidFill>
              </a:rPr>
              <a:t>Ультразвуковая кардиография </a:t>
            </a:r>
            <a:r>
              <a:rPr lang="ru-RU" sz="3200" dirty="0" smtClean="0">
                <a:solidFill>
                  <a:srgbClr val="660066"/>
                </a:solidFill>
              </a:rPr>
              <a:t>– измерение объёмов сердца в динамике.</a:t>
            </a:r>
          </a:p>
          <a:p>
            <a:pPr>
              <a:buNone/>
            </a:pPr>
            <a:r>
              <a:rPr lang="ru-RU" sz="3200" i="1" dirty="0" smtClean="0">
                <a:solidFill>
                  <a:srgbClr val="660066"/>
                </a:solidFill>
              </a:rPr>
              <a:t>Ультразвуковая локация </a:t>
            </a:r>
            <a:r>
              <a:rPr lang="ru-RU" sz="3200" dirty="0" smtClean="0">
                <a:solidFill>
                  <a:srgbClr val="660066"/>
                </a:solidFill>
              </a:rPr>
              <a:t>(в офтальмологии) – определение размеров глазных сред.</a:t>
            </a:r>
          </a:p>
          <a:p>
            <a:pPr>
              <a:buNone/>
            </a:pPr>
            <a:r>
              <a:rPr lang="ru-RU" sz="3200" dirty="0" smtClean="0">
                <a:solidFill>
                  <a:srgbClr val="660066"/>
                </a:solidFill>
              </a:rPr>
              <a:t>УЗИ плода </a:t>
            </a:r>
          </a:p>
          <a:p>
            <a:pPr>
              <a:buNone/>
            </a:pPr>
            <a:r>
              <a:rPr lang="ru-RU" sz="3200" dirty="0" smtClean="0">
                <a:solidFill>
                  <a:srgbClr val="660066"/>
                </a:solidFill>
              </a:rPr>
              <a:t>УЗИ брюшной полости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381000"/>
            <a:ext cx="8305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 smtClean="0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ea typeface="Times New Roman" pitchFamily="18" charset="0"/>
              </a:rPr>
              <a:t>ОФТАЛЬМОЛОГИЯ</a:t>
            </a:r>
            <a:endParaRPr lang="ru-RU" sz="3600" b="1" dirty="0" smtClean="0">
              <a:ln w="90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Область позади глаза – орбита – доступна ультразвуковому обследованию через глаз, поэтому ультразвук вместе с компьютерной томографией стал одним из основных методов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неинвазивного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исследования патологий этой области.</a:t>
            </a:r>
            <a:endParaRPr lang="ru-RU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800600"/>
            <a:ext cx="3962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990600"/>
            <a:ext cx="8153400" cy="1752600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Ультразвуковые методы применяются при обследовании сердца и прилегающих сосудов. Это позволило быстро получить пространственную информацию и обнаружения распознавания аномалий, движения клапанов сердца.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381000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ea typeface="Times New Roman" pitchFamily="18" charset="0"/>
                <a:cs typeface="Microsoft Sans Serif" pitchFamily="34" charset="0"/>
              </a:rPr>
              <a:t>КАРДИОЛОГИЯ</a:t>
            </a:r>
            <a:endParaRPr lang="ru-RU" sz="3600" b="1" dirty="0" smtClean="0">
              <a:ln w="90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ea typeface="Calibri" pitchFamily="34" charset="0"/>
              <a:cs typeface="Microsoft Sans Serif" pitchFamily="34" charset="0"/>
            </a:endParaRPr>
          </a:p>
        </p:txBody>
      </p:sp>
      <p:pic>
        <p:nvPicPr>
          <p:cNvPr id="5" name="Picture 2" descr="C:\Documents and Settings\admin\Local Settings\Temp\WPDNSE\Download\3d+gif+animation+free+blog....+beating+heart++doctor+cardiologist+heart+surgeon+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3429000"/>
            <a:ext cx="1714480" cy="2928958"/>
          </a:xfrm>
          <a:prstGeom prst="rect">
            <a:avLst/>
          </a:prstGeom>
          <a:noFill/>
        </p:spPr>
      </p:pic>
      <p:pic>
        <p:nvPicPr>
          <p:cNvPr id="6" name="Рисунок 5" descr="Apikal4D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964018"/>
            <a:ext cx="8305800" cy="5208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+mn-lt"/>
              </a:rPr>
              <a:t>УЗИ плода</a:t>
            </a:r>
            <a:endParaRPr lang="ru-RU" sz="48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4" name="Содержимое 3" descr="a430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371601"/>
            <a:ext cx="6858000" cy="495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8305800" cy="2819400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Щитовидная и молочная железы, хотя и легко доступны ультразвуковому обследованию, часто требуют использования водяного и ионного буфера, чтобы не повлияли  аномалии ближней зоны поля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      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381000"/>
            <a:ext cx="8229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ea typeface="Times New Roman" pitchFamily="18" charset="0"/>
              </a:rPr>
              <a:t>ПРИПОВЕРХНОСНЫЕ И НАРУЖНЫЕ ОРГАНЫ</a:t>
            </a:r>
            <a:endParaRPr lang="ru-RU" sz="2800" b="1" dirty="0" smtClean="0">
              <a:ln w="90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ea typeface="Calibri" pitchFamily="34" charset="0"/>
            </a:endParaRPr>
          </a:p>
        </p:txBody>
      </p:sp>
      <p:pic>
        <p:nvPicPr>
          <p:cNvPr id="5" name="Picture 10" descr="0014-027-Primenenie-ultrazvu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86400" y="3284538"/>
            <a:ext cx="3276599" cy="3116262"/>
          </a:xfrm>
          <a:prstGeom prst="rect">
            <a:avLst/>
          </a:prstGeom>
        </p:spPr>
      </p:pic>
      <p:pic>
        <p:nvPicPr>
          <p:cNvPr id="6" name="Содержимое 3" descr="3954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7200" y="3810000"/>
            <a:ext cx="3409950" cy="2667000"/>
          </a:xfrm>
          <a:prstGeom prst="rect">
            <a:avLst/>
          </a:prstGeom>
        </p:spPr>
      </p:pic>
      <p:pic>
        <p:nvPicPr>
          <p:cNvPr id="7" name="Содержимое 3" descr="ece83e1e7c68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6400" y="3276600"/>
            <a:ext cx="32766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Ультразвук для формирования аэрозолей при ингаляции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3400" y="533400"/>
            <a:ext cx="8001000" cy="556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5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152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33CC"/>
                </a:solidFill>
                <a:cs typeface="Trebuchet MS" pitchFamily="34" charset="0"/>
              </a:rPr>
              <a:t>           </a:t>
            </a:r>
            <a:r>
              <a:rPr lang="ru-RU" b="1" dirty="0" smtClean="0">
                <a:solidFill>
                  <a:srgbClr val="FF0000"/>
                </a:solidFill>
                <a:latin typeface="+mn-lt"/>
                <a:cs typeface="Trebuchet MS" pitchFamily="34" charset="0"/>
              </a:rPr>
              <a:t>Получения смеси</a:t>
            </a:r>
          </a:p>
        </p:txBody>
      </p:sp>
      <p:pic>
        <p:nvPicPr>
          <p:cNvPr id="25603" name="Рисунок 3" descr="images (5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4495800"/>
            <a:ext cx="24669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267200"/>
            <a:ext cx="2057400" cy="216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Прямоугольник 4"/>
          <p:cNvSpPr>
            <a:spLocks noChangeArrowheads="1"/>
          </p:cNvSpPr>
          <p:nvPr/>
        </p:nvSpPr>
        <p:spPr bwMode="auto">
          <a:xfrm>
            <a:off x="533400" y="1447800"/>
            <a:ext cx="8229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66"/>
                </a:solidFill>
              </a:rPr>
              <a:t>Еще в 1927 году американские </a:t>
            </a:r>
            <a:r>
              <a:rPr lang="ru-RU" sz="2400" dirty="0" smtClean="0">
                <a:solidFill>
                  <a:srgbClr val="000066"/>
                </a:solidFill>
              </a:rPr>
              <a:t>ученые </a:t>
            </a:r>
            <a:r>
              <a:rPr lang="ru-RU" sz="2400" dirty="0" err="1">
                <a:solidFill>
                  <a:srgbClr val="000066"/>
                </a:solidFill>
              </a:rPr>
              <a:t>Лимус</a:t>
            </a:r>
            <a:r>
              <a:rPr lang="ru-RU" sz="2400" dirty="0">
                <a:solidFill>
                  <a:srgbClr val="000066"/>
                </a:solidFill>
              </a:rPr>
              <a:t> и Вуд </a:t>
            </a:r>
            <a:r>
              <a:rPr lang="ru-RU" sz="2400" dirty="0" err="1" smtClean="0">
                <a:solidFill>
                  <a:srgbClr val="000066"/>
                </a:solidFill>
              </a:rPr>
              <a:t>обнаружили,что</a:t>
            </a:r>
            <a:r>
              <a:rPr lang="ru-RU" sz="2400" dirty="0" smtClean="0">
                <a:solidFill>
                  <a:srgbClr val="000066"/>
                </a:solidFill>
              </a:rPr>
              <a:t> </a:t>
            </a:r>
            <a:r>
              <a:rPr lang="ru-RU" sz="2400" dirty="0">
                <a:solidFill>
                  <a:srgbClr val="000066"/>
                </a:solidFill>
              </a:rPr>
              <a:t>если две несмешивающиеся 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solidFill>
                  <a:srgbClr val="000066"/>
                </a:solidFill>
              </a:rPr>
              <a:t>жидкости (например, масло и воду) </a:t>
            </a:r>
            <a:r>
              <a:rPr lang="ru-RU" sz="2400" dirty="0" smtClean="0">
                <a:solidFill>
                  <a:srgbClr val="000066"/>
                </a:solidFill>
              </a:rPr>
              <a:t>слить </a:t>
            </a:r>
            <a:r>
              <a:rPr lang="ru-RU" sz="2400" dirty="0">
                <a:solidFill>
                  <a:srgbClr val="000066"/>
                </a:solidFill>
              </a:rPr>
              <a:t>в одну мензурку и подвергнуть облучению ультразвуком, то в мензурке образуется эмульсия, то есть мелкая взвесь масла в воде. Подобные эмульсии играют большую роль в промышленности: </a:t>
            </a:r>
            <a:r>
              <a:rPr lang="ru-RU" sz="2400" dirty="0" smtClean="0">
                <a:solidFill>
                  <a:srgbClr val="000066"/>
                </a:solidFill>
              </a:rPr>
              <a:t>это </a:t>
            </a:r>
            <a:r>
              <a:rPr lang="ru-RU" sz="2400" dirty="0">
                <a:solidFill>
                  <a:srgbClr val="000066"/>
                </a:solidFill>
              </a:rPr>
              <a:t>лаки, краски, фармацевтические </a:t>
            </a:r>
            <a:r>
              <a:rPr lang="ru-RU" sz="2400" dirty="0" smtClean="0">
                <a:solidFill>
                  <a:srgbClr val="000066"/>
                </a:solidFill>
              </a:rPr>
              <a:t>изделия</a:t>
            </a:r>
            <a:r>
              <a:rPr lang="ru-RU" sz="2400" dirty="0">
                <a:solidFill>
                  <a:srgbClr val="000066"/>
                </a:solidFill>
              </a:rPr>
              <a:t>, косметика</a:t>
            </a:r>
            <a:r>
              <a:rPr lang="ru-RU" sz="1800" b="1" dirty="0">
                <a:solidFill>
                  <a:srgbClr val="000066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29400" cy="1143000"/>
          </a:xfrm>
        </p:spPr>
        <p:txBody>
          <a:bodyPr/>
          <a:lstStyle/>
          <a:p>
            <a:r>
              <a:rPr lang="ru-RU" b="1" dirty="0" smtClean="0">
                <a:cs typeface="Trebuchet MS" pitchFamily="34" charset="0"/>
              </a:rPr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+mn-lt"/>
                <a:cs typeface="Trebuchet MS" pitchFamily="34" charset="0"/>
              </a:rPr>
              <a:t>Косметология</a:t>
            </a:r>
          </a:p>
        </p:txBody>
      </p:sp>
      <p:pic>
        <p:nvPicPr>
          <p:cNvPr id="26627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219200"/>
            <a:ext cx="4968875" cy="3671888"/>
          </a:xfrm>
        </p:spPr>
      </p:pic>
      <p:pic>
        <p:nvPicPr>
          <p:cNvPr id="4" name="Рисунок 3" descr="d183d0bbd18cd182d180d0b0d0b7d0b2d183d0ba-d0b2-d0bad0bed181d0bcd0b5d182d0bed0bbd0bed0b3d0b8d0b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2438400"/>
            <a:ext cx="4800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228600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Массаж ультразвуком от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целлюлита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ages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762000"/>
            <a:ext cx="2621280" cy="173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efault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762000"/>
            <a:ext cx="148336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1277753519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2133600"/>
            <a:ext cx="5943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58674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мио стимуляции (вывода излишка жидкости)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45720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Наращивание волос с помощью ультразвука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d0b0d0bfd0bfd0b0d180d0b0d182-d0b4d0bbd18f-d183d0bbd18cd182d180d0b0d0b7d0b2d183d0bad0bed0b2d0bed0b3d0be-d0bdd0b0d180d0b0d189d0b8d0b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620520"/>
            <a:ext cx="6477000" cy="44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228600"/>
            <a:ext cx="8382000" cy="89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Применение ультразвука в стоматологии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Аппарат для ультразвуковой очистки зубов &quot;Вектор&quot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200"/>
            <a:ext cx="3581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Эффект после применения аппарата &quot;Вектор&quot; 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286000"/>
            <a:ext cx="3962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04800"/>
            <a:ext cx="861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Применение ультразвука для коррекции фигуры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d0bfd0bed181d0bbd0b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0"/>
            <a:ext cx="5562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28600" y="5410200"/>
            <a:ext cx="6019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"Эффект кавитации до и после</a:t>
            </a:r>
            <a:r>
              <a:rPr lang="ru-RU" dirty="0" smtClean="0"/>
              <a:t>"</a:t>
            </a:r>
            <a:endParaRPr lang="ru-RU" dirty="0"/>
          </a:p>
        </p:txBody>
      </p:sp>
      <p:pic>
        <p:nvPicPr>
          <p:cNvPr id="5" name="Рисунок 4" descr="Аппарат для создания эффекта кавитаци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1524000"/>
            <a:ext cx="2133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3400" y="38100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Применение ультразвука для чистки форсунок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0bfd18cd0b5d0b7d0bed18dd0bbd0b5d0bad182d180d0b8d187d0b5d181d0bad0b8d0b9-d0b8d0b7d0bbd183d187d0b0d182d0b5d0bbd18c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1600"/>
            <a:ext cx="3942080" cy="358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websonic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438400"/>
            <a:ext cx="4191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228600"/>
            <a:ext cx="8553450" cy="2057400"/>
          </a:xfrm>
        </p:spPr>
        <p:txBody>
          <a:bodyPr>
            <a:normAutofit fontScale="85000"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4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Звуковые волны используют в дефектоскопии, акустоэлектронике, работы звуковым волнам хватает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21507" name="Picture 2" descr="Картинка 9 из 181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67000"/>
            <a:ext cx="419100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Картинка 38 из 1816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2786062"/>
            <a:ext cx="4419599" cy="361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01000" cy="1727200"/>
          </a:xfrm>
        </p:spPr>
        <p:txBody>
          <a:bodyPr>
            <a:normAutofit/>
          </a:bodyPr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+mn-lt"/>
                <a:cs typeface="Tunga" pitchFamily="34" charset="0"/>
              </a:rPr>
              <a:t>Перспективы использования ультразвука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133600"/>
            <a:ext cx="8229600" cy="45735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Ультразвуковое оружие и системы защиты от них.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Ультразвуковой </a:t>
            </a:r>
            <a:r>
              <a:rPr lang="ru-RU" sz="4000" dirty="0" err="1" smtClean="0">
                <a:solidFill>
                  <a:schemeClr val="accent5">
                    <a:lumMod val="50000"/>
                  </a:schemeClr>
                </a:solidFill>
              </a:rPr>
              <a:t>пилинг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Широкое применение в быту.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8229600" cy="1828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+mn-lt"/>
              </a:rPr>
              <a:t>Ультразвук в живой природе</a:t>
            </a:r>
            <a:endParaRPr lang="ru-RU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2514600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50" dirty="0" err="1" smtClean="0">
                <a:ln w="11430"/>
                <a:solidFill>
                  <a:schemeClr val="accent5">
                    <a:lumMod val="50000"/>
                  </a:schemeClr>
                </a:solidFill>
              </a:rPr>
              <a:t>Эхолокация</a:t>
            </a:r>
            <a:r>
              <a:rPr lang="ru-RU" sz="2800" spc="50" dirty="0" smtClean="0">
                <a:ln w="11430"/>
                <a:solidFill>
                  <a:schemeClr val="accent5">
                    <a:lumMod val="50000"/>
                  </a:schemeClr>
                </a:solidFill>
              </a:rPr>
              <a:t>  (от греч. </a:t>
            </a:r>
            <a:r>
              <a:rPr lang="ru-RU" sz="2800" i="1" spc="50" dirty="0" smtClean="0">
                <a:ln w="11430"/>
                <a:solidFill>
                  <a:schemeClr val="accent5">
                    <a:lumMod val="50000"/>
                  </a:schemeClr>
                </a:solidFill>
              </a:rPr>
              <a:t>е</a:t>
            </a:r>
            <a:r>
              <a:rPr lang="en-US" sz="2800" i="1" spc="50" dirty="0" err="1" smtClean="0">
                <a:ln w="11430"/>
                <a:solidFill>
                  <a:schemeClr val="accent5">
                    <a:lumMod val="50000"/>
                  </a:schemeClr>
                </a:solidFill>
              </a:rPr>
              <a:t>cho</a:t>
            </a:r>
            <a:r>
              <a:rPr lang="en-US" sz="2800" i="1" spc="50" dirty="0" smtClean="0">
                <a:ln w="11430"/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spc="50" dirty="0" smtClean="0">
                <a:ln w="11430"/>
                <a:solidFill>
                  <a:schemeClr val="accent5">
                    <a:lumMod val="50000"/>
                  </a:schemeClr>
                </a:solidFill>
              </a:rPr>
              <a:t>–</a:t>
            </a:r>
            <a:r>
              <a:rPr lang="ru-RU" sz="2800" spc="50" dirty="0" smtClean="0">
                <a:ln w="11430"/>
                <a:solidFill>
                  <a:schemeClr val="accent5">
                    <a:lumMod val="50000"/>
                  </a:schemeClr>
                </a:solidFill>
              </a:rPr>
              <a:t>отголосок и от лат. </a:t>
            </a:r>
            <a:r>
              <a:rPr lang="en-US" sz="2800" i="1" spc="50" dirty="0" err="1" smtClean="0">
                <a:ln w="11430"/>
                <a:solidFill>
                  <a:schemeClr val="accent5">
                    <a:lumMod val="50000"/>
                  </a:schemeClr>
                </a:solidFill>
              </a:rPr>
              <a:t>locatio</a:t>
            </a:r>
            <a:r>
              <a:rPr lang="ru-RU" sz="2800" spc="50" dirty="0" smtClean="0">
                <a:ln w="11430"/>
                <a:solidFill>
                  <a:schemeClr val="accent5">
                    <a:lumMod val="50000"/>
                  </a:schemeClr>
                </a:solidFill>
              </a:rPr>
              <a:t> –</a:t>
            </a:r>
            <a:r>
              <a:rPr lang="en-US" sz="2800" spc="50" dirty="0" smtClean="0">
                <a:ln w="11430"/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spc="50" dirty="0" smtClean="0">
                <a:ln w="11430"/>
                <a:solidFill>
                  <a:schemeClr val="accent5">
                    <a:lumMod val="50000"/>
                  </a:schemeClr>
                </a:solidFill>
              </a:rPr>
              <a:t>положение, размещение) – способ определения расстояния до объекта, по средству излучения и восприятия  отраженных ультразвуковых сигналов. </a:t>
            </a:r>
            <a:r>
              <a:rPr lang="ru-RU" sz="2800" spc="50" dirty="0" err="1" smtClean="0">
                <a:ln w="11430"/>
                <a:solidFill>
                  <a:schemeClr val="accent5">
                    <a:lumMod val="50000"/>
                  </a:schemeClr>
                </a:solidFill>
              </a:rPr>
              <a:t>Эхолокация</a:t>
            </a:r>
            <a:r>
              <a:rPr lang="ru-RU" sz="2800" spc="50" dirty="0" smtClean="0">
                <a:ln w="11430"/>
                <a:solidFill>
                  <a:schemeClr val="accent5">
                    <a:lumMod val="50000"/>
                  </a:schemeClr>
                </a:solidFill>
              </a:rPr>
              <a:t> помогает некоторым животным ориентироваться в пространстве, обнаруживать объекты и охотиться в условиях абсолютной темноты: на глубинах океана, под землей, в пещерах. </a:t>
            </a:r>
            <a:endParaRPr lang="ru-RU" sz="2800" spc="50" dirty="0">
              <a:ln w="11430"/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28860" y="428604"/>
            <a:ext cx="5500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 ГЦ – 20000 Гц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752600" y="1524000"/>
            <a:ext cx="1752600" cy="9906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5720" y="3071810"/>
            <a:ext cx="45720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Частота меньше- инфразвук</a:t>
            </a:r>
            <a:endParaRPr lang="ru-RU" sz="4000" b="1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>
            <a:endCxn id="25604" idx="0"/>
          </p:cNvCxnSpPr>
          <p:nvPr/>
        </p:nvCxnSpPr>
        <p:spPr>
          <a:xfrm rot="16200000" flipH="1">
            <a:off x="5522119" y="1640681"/>
            <a:ext cx="1752600" cy="75723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29190" y="3071810"/>
            <a:ext cx="4000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Частота больше- ультразвук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25602" name="Picture 2" descr="Картинка 5 из 1555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895600"/>
            <a:ext cx="4381500" cy="3538542"/>
          </a:xfrm>
          <a:prstGeom prst="rect">
            <a:avLst/>
          </a:prstGeom>
          <a:noFill/>
        </p:spPr>
      </p:pic>
      <p:pic>
        <p:nvPicPr>
          <p:cNvPr id="25604" name="Picture 4" descr="Картинка 1 из 121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895600"/>
            <a:ext cx="4124324" cy="3505200"/>
          </a:xfrm>
          <a:prstGeom prst="rect">
            <a:avLst/>
          </a:prstGeom>
          <a:noFill/>
        </p:spPr>
      </p:pic>
      <p:pic>
        <p:nvPicPr>
          <p:cNvPr id="10" name="Picture 2" descr="http://mirgif.com/1/zhivotnye4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2895600"/>
            <a:ext cx="43434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Содержимое 2"/>
          <p:cNvSpPr>
            <a:spLocks noGrp="1"/>
          </p:cNvSpPr>
          <p:nvPr>
            <p:ph idx="1"/>
          </p:nvPr>
        </p:nvSpPr>
        <p:spPr bwMode="auto">
          <a:xfrm>
            <a:off x="4000500" y="381000"/>
            <a:ext cx="4762500" cy="6019800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buFont typeface="Wingdings" pitchFamily="2" charset="2"/>
              <a:buNone/>
            </a:pPr>
            <a:r>
              <a:rPr lang="ru-RU" sz="4000" dirty="0" smtClean="0">
                <a:solidFill>
                  <a:srgbClr val="7030A0"/>
                </a:solidFill>
                <a:cs typeface="Arial" charset="0"/>
              </a:rPr>
              <a:t>   </a:t>
            </a:r>
            <a:r>
              <a:rPr lang="ru-RU" sz="4000" b="1" dirty="0" smtClean="0">
                <a:solidFill>
                  <a:srgbClr val="FF0000"/>
                </a:solidFill>
                <a:cs typeface="Arial" charset="0"/>
              </a:rPr>
              <a:t>Когда господь Бог создал уши и крылья и начал их раздавать, звери встали в очередь. Летучие мыши отстояли очередь дважды.</a:t>
            </a:r>
          </a:p>
          <a:p>
            <a:pPr>
              <a:buFont typeface="Wingdings" pitchFamily="2" charset="2"/>
              <a:buNone/>
            </a:pPr>
            <a:endParaRPr lang="ru-RU" sz="4000" dirty="0" smtClean="0">
              <a:solidFill>
                <a:srgbClr val="7030A0"/>
              </a:solidFill>
              <a:cs typeface="Arial" charset="0"/>
            </a:endParaRPr>
          </a:p>
          <a:p>
            <a:pPr algn="r">
              <a:buFont typeface="Wingdings" pitchFamily="2" charset="2"/>
              <a:buNone/>
            </a:pPr>
            <a:r>
              <a:rPr lang="ru-RU" sz="4000" b="1" i="1" dirty="0" err="1" smtClean="0">
                <a:solidFill>
                  <a:srgbClr val="7030A0"/>
                </a:solidFill>
                <a:cs typeface="Arial" charset="0"/>
              </a:rPr>
              <a:t>Рамон</a:t>
            </a:r>
            <a:r>
              <a:rPr lang="ru-RU" sz="4000" b="1" i="1" dirty="0" smtClean="0">
                <a:solidFill>
                  <a:srgbClr val="7030A0"/>
                </a:solidFill>
                <a:cs typeface="Arial" charset="0"/>
              </a:rPr>
              <a:t> </a:t>
            </a:r>
            <a:r>
              <a:rPr lang="ru-RU" sz="4000" b="1" i="1" dirty="0" err="1" smtClean="0">
                <a:solidFill>
                  <a:srgbClr val="7030A0"/>
                </a:solidFill>
                <a:cs typeface="Arial" charset="0"/>
              </a:rPr>
              <a:t>Гомес</a:t>
            </a:r>
            <a:r>
              <a:rPr lang="ru-RU" sz="4000" b="1" i="1" dirty="0" smtClean="0">
                <a:solidFill>
                  <a:srgbClr val="7030A0"/>
                </a:solidFill>
                <a:cs typeface="Arial" charset="0"/>
              </a:rPr>
              <a:t> де </a:t>
            </a:r>
            <a:r>
              <a:rPr lang="ru-RU" sz="4000" b="1" i="1" dirty="0" err="1" smtClean="0">
                <a:solidFill>
                  <a:srgbClr val="7030A0"/>
                </a:solidFill>
                <a:cs typeface="Arial" charset="0"/>
              </a:rPr>
              <a:t>ла</a:t>
            </a:r>
            <a:r>
              <a:rPr lang="ru-RU" sz="4000" b="1" i="1" dirty="0" smtClean="0">
                <a:solidFill>
                  <a:srgbClr val="7030A0"/>
                </a:solidFill>
                <a:cs typeface="Arial" charset="0"/>
              </a:rPr>
              <a:t> </a:t>
            </a:r>
            <a:r>
              <a:rPr lang="ru-RU" sz="3900" b="1" i="1" dirty="0" smtClean="0">
                <a:solidFill>
                  <a:srgbClr val="7030A0"/>
                </a:solidFill>
                <a:cs typeface="Arial" charset="0"/>
              </a:rPr>
              <a:t>Серна</a:t>
            </a:r>
            <a:r>
              <a:rPr lang="ru-RU" sz="3200" b="1" i="1" dirty="0" smtClean="0">
                <a:solidFill>
                  <a:srgbClr val="7030A0"/>
                </a:solidFill>
                <a:cs typeface="Arial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200" y="533400"/>
            <a:ext cx="388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Журнал «Физика – Первое сентября» № 3/2012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214942" y="228600"/>
            <a:ext cx="3929058" cy="6248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Летучая мышь-рыболов питается мелкой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рыбёш-кой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. Но рыба на 90% состоит из воды и не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отра-жает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в воде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зву-ковые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волны. Что же "видит" в воде летучая мышь-рыболов? </a:t>
            </a:r>
          </a:p>
          <a:p>
            <a:pPr fontAlgn="auto">
              <a:spcAft>
                <a:spcPts val="0"/>
              </a:spcAft>
              <a:defRPr/>
            </a:pPr>
            <a:endParaRPr lang="ru-RU" sz="2800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/>
          </a:p>
        </p:txBody>
      </p:sp>
      <p:pic>
        <p:nvPicPr>
          <p:cNvPr id="6" name="1.avi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457200"/>
            <a:ext cx="5410200" cy="4206875"/>
          </a:xfrm>
        </p:spPr>
      </p:pic>
      <p:sp>
        <p:nvSpPr>
          <p:cNvPr id="5" name="Прямоугольник 4"/>
          <p:cNvSpPr/>
          <p:nvPr/>
        </p:nvSpPr>
        <p:spPr>
          <a:xfrm>
            <a:off x="381000" y="4724400"/>
            <a:ext cx="5181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cs typeface="Arial" pitchFamily="34" charset="0"/>
              </a:rPr>
              <a:t>Плавательный пузырь рыбы. Он заполнен </a:t>
            </a:r>
            <a:r>
              <a:rPr lang="ru-RU" sz="3600" dirty="0" err="1" smtClean="0">
                <a:solidFill>
                  <a:srgbClr val="FF0000"/>
                </a:solidFill>
                <a:cs typeface="Arial" pitchFamily="34" charset="0"/>
              </a:rPr>
              <a:t>воз-духом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abunda.ru/uploads/posts/2008-07/1217469227_022_66587.jpg"/>
          <p:cNvPicPr/>
          <p:nvPr/>
        </p:nvPicPr>
        <p:blipFill>
          <a:blip r:embed="rId2" cstate="print"/>
          <a:srcRect r="3571" b="4878"/>
          <a:stretch>
            <a:fillRect/>
          </a:stretch>
        </p:blipFill>
        <p:spPr bwMode="auto">
          <a:xfrm>
            <a:off x="3857588" y="214290"/>
            <a:ext cx="5286412" cy="32146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Рисунок 5" descr="http://compulenta.computerra.ru/upload/iblock/705/Z9150118-Pipistrelle_bat_ear,_SEM-SPL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286256"/>
            <a:ext cx="2714612" cy="257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81000" y="3357562"/>
            <a:ext cx="6096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n w="90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Глаза летучей мыши не имеют специальных приборов ночного видения, но летучие мыши развили у себя другой путь ориентации в темноте: они прослушивают темное пространство</a:t>
            </a:r>
            <a:r>
              <a:rPr lang="ru-RU" sz="2400" b="1" dirty="0" smtClean="0">
                <a:ln w="90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 </a:t>
            </a:r>
          </a:p>
        </p:txBody>
      </p:sp>
      <p:pic>
        <p:nvPicPr>
          <p:cNvPr id="7" name="Рисунок 6" descr="http://www.bugaga.ru/uploads/posts/2013-08/1375438997_letuchie-myshi-8.jpg"/>
          <p:cNvPicPr/>
          <p:nvPr/>
        </p:nvPicPr>
        <p:blipFill>
          <a:blip r:embed="rId4" cstate="print"/>
          <a:srcRect l="4092" t="7528" r="4499" b="4640"/>
          <a:stretch>
            <a:fillRect/>
          </a:stretch>
        </p:blipFill>
        <p:spPr bwMode="auto">
          <a:xfrm>
            <a:off x="0" y="357166"/>
            <a:ext cx="5000628" cy="26432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476250"/>
            <a:ext cx="5391150" cy="2192338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Летучие мыши- ничего не видят, но в темноте летают и ловят добычу.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17412" name="Picture 4" descr="нркеног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492375"/>
            <a:ext cx="5508625" cy="413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рврнагоег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4435475"/>
            <a:ext cx="2881312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8" descr="a119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1844675"/>
            <a:ext cx="23050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2" descr="Big-eared-townsend-fledermaus.jpg"/>
          <p:cNvPicPr>
            <a:picLocks noChangeAspect="1"/>
          </p:cNvPicPr>
          <p:nvPr/>
        </p:nvPicPr>
        <p:blipFill>
          <a:blip r:embed="rId5">
            <a:lum bright="-18000"/>
          </a:blip>
          <a:srcRect/>
          <a:stretch>
            <a:fillRect/>
          </a:stretch>
        </p:blipFill>
        <p:spPr>
          <a:xfrm>
            <a:off x="152401" y="2514600"/>
            <a:ext cx="5486400" cy="4105275"/>
          </a:xfrm>
          <a:prstGeom prst="rect">
            <a:avLst/>
          </a:prstGeom>
          <a:noFill/>
        </p:spPr>
      </p:pic>
      <p:pic>
        <p:nvPicPr>
          <p:cNvPr id="7" name="Рисунок 4" descr="21839593_Belobryuhiy_strelouh_Otonycteris_hemprichi__vzrosluyy_samec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3657600"/>
            <a:ext cx="3048000" cy="281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" name="Рисунок 1" descr="1278620468_15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10250" y="304800"/>
            <a:ext cx="30289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ow Motion Bat Flying_WMV V9.wmv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81000"/>
            <a:ext cx="5072063" cy="3803650"/>
          </a:xfrm>
        </p:spPr>
      </p:pic>
      <p:sp>
        <p:nvSpPr>
          <p:cNvPr id="8" name="Прямоугольник 7"/>
          <p:cNvSpPr/>
          <p:nvPr/>
        </p:nvSpPr>
        <p:spPr>
          <a:xfrm>
            <a:off x="457200" y="4272677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90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Эти млекопитающие очень необычны, об этом говорит только их способность использования </a:t>
            </a:r>
            <a:r>
              <a:rPr lang="ru-RU" sz="2400" dirty="0" err="1" smtClean="0">
                <a:ln w="90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эхолокации</a:t>
            </a:r>
            <a:r>
              <a:rPr lang="ru-RU" sz="2400" dirty="0" smtClean="0">
                <a:ln w="90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для обнаружения преграждающих предметов с помощью испускания неслышимых для человека ультразвуковых колебаний и улавливаний их отраженных сигналов, частота которых равна 20 - 120 кГц и продолжительностью 0,2 - 100 мс.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9" name="Rectangle 3"/>
          <p:cNvSpPr>
            <a:spLocks noGrp="1"/>
          </p:cNvSpPr>
          <p:nvPr>
            <p:ph type="body" idx="1"/>
          </p:nvPr>
        </p:nvSpPr>
        <p:spPr>
          <a:xfrm>
            <a:off x="5334000" y="914400"/>
            <a:ext cx="3428999" cy="5486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Открытие </a:t>
            </a:r>
            <a:r>
              <a:rPr lang="ru-RU" dirty="0" err="1" smtClean="0">
                <a:solidFill>
                  <a:srgbClr val="002060"/>
                </a:solidFill>
                <a:latin typeface="Cambria" pitchFamily="18" charset="0"/>
              </a:rPr>
              <a:t>эхоло-кации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связано с именем </a:t>
            </a:r>
            <a:r>
              <a:rPr lang="ru-RU" dirty="0" err="1" smtClean="0">
                <a:solidFill>
                  <a:srgbClr val="002060"/>
                </a:solidFill>
                <a:latin typeface="Cambria" pitchFamily="18" charset="0"/>
              </a:rPr>
              <a:t>итальян-ских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Cambria" pitchFamily="18" charset="0"/>
              </a:rPr>
              <a:t>естествоис-пытателей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Cambria" pitchFamily="18" charset="0"/>
              </a:rPr>
              <a:t>Лазаро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Cambria" pitchFamily="18" charset="0"/>
              </a:rPr>
              <a:t>Спаллан-цани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и Ж. </a:t>
            </a:r>
            <a:r>
              <a:rPr lang="ru-RU" dirty="0" err="1" smtClean="0">
                <a:solidFill>
                  <a:srgbClr val="002060"/>
                </a:solidFill>
                <a:latin typeface="Cambria" pitchFamily="18" charset="0"/>
              </a:rPr>
              <a:t>Жюри-на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.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В результате </a:t>
            </a:r>
            <a:r>
              <a:rPr lang="ru-RU" dirty="0" err="1" smtClean="0">
                <a:solidFill>
                  <a:srgbClr val="002060"/>
                </a:solidFill>
                <a:latin typeface="Cambria" pitchFamily="18" charset="0"/>
              </a:rPr>
              <a:t>много-численных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Cambria" pitchFamily="18" charset="0"/>
              </a:rPr>
              <a:t>опы-тов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ученые </a:t>
            </a:r>
            <a:r>
              <a:rPr lang="ru-RU" dirty="0" err="1" smtClean="0">
                <a:solidFill>
                  <a:srgbClr val="002060"/>
                </a:solidFill>
                <a:latin typeface="Cambria" pitchFamily="18" charset="0"/>
              </a:rPr>
              <a:t>сде-лали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вывод, что летучие мыши ориентируются по слуху. Однако эта идея была высмеяна современниками.</a:t>
            </a:r>
          </a:p>
          <a:p>
            <a:pPr>
              <a:lnSpc>
                <a:spcPct val="80000"/>
              </a:lnSpc>
            </a:pPr>
            <a:endParaRPr lang="ru-RU" dirty="0" smtClean="0"/>
          </a:p>
        </p:txBody>
      </p:sp>
      <p:pic>
        <p:nvPicPr>
          <p:cNvPr id="9" name="Picture 2" descr="Картинка 76 из 3882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066800"/>
            <a:ext cx="4859337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+mn-lt"/>
              </a:rPr>
              <a:t>Открытие </a:t>
            </a:r>
            <a:r>
              <a:rPr lang="ru-RU" dirty="0" err="1" smtClean="0">
                <a:solidFill>
                  <a:srgbClr val="FF0000"/>
                </a:solidFill>
                <a:latin typeface="+mn-lt"/>
              </a:rPr>
              <a:t>эхолокации</a:t>
            </a:r>
            <a:endParaRPr lang="ru-RU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1066800"/>
            <a:ext cx="4343400" cy="5362575"/>
          </a:xfrm>
        </p:spPr>
        <p:txBody>
          <a:bodyPr>
            <a:normAutofit fontScale="85000" lnSpcReduction="10000"/>
          </a:bodyPr>
          <a:lstStyle/>
          <a:p>
            <a:pPr marL="448056" indent="-38404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2200" kern="1200" dirty="0"/>
          </a:p>
          <a:p>
            <a:pPr marL="448056" indent="-38404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200" kern="1200" dirty="0">
                <a:latin typeface="Cambria" pitchFamily="18" charset="0"/>
              </a:rPr>
              <a:t>      </a:t>
            </a:r>
            <a:r>
              <a:rPr lang="ru-RU" sz="2200" kern="1200" dirty="0" smtClean="0">
                <a:latin typeface="Cambria" pitchFamily="18" charset="0"/>
              </a:rPr>
              <a:t> </a:t>
            </a:r>
            <a:r>
              <a:rPr lang="ru-RU" sz="3000" kern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Летучая </a:t>
            </a:r>
            <a:r>
              <a:rPr lang="ru-RU" sz="3000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мышь действует как радар.</a:t>
            </a:r>
          </a:p>
          <a:p>
            <a:pPr marL="448056" indent="-384048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3000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000" kern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000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Носом или ртом она издает неслышные для человека звуки в ультразвуковом диапазоне частот. Это короткие импульсы частотой 20-120 кГц и </a:t>
            </a:r>
            <a:r>
              <a:rPr lang="ru-RU" sz="3000" kern="12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продолжитель-ностью</a:t>
            </a:r>
            <a:r>
              <a:rPr lang="ru-RU" sz="3000" kern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0,2 до 100 мс, по своим параметрам сильно различающиеся у представителей разных семейств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200" kern="1200" dirty="0"/>
          </a:p>
        </p:txBody>
      </p:sp>
      <p:pic>
        <p:nvPicPr>
          <p:cNvPr id="34820" name="Picture 2" descr="Картинка 127 из 3882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524000"/>
            <a:ext cx="441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24000" y="304800"/>
            <a:ext cx="57481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Способность к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эхолокации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Текст 2"/>
          <p:cNvSpPr>
            <a:spLocks noGrp="1"/>
          </p:cNvSpPr>
          <p:nvPr>
            <p:ph type="body" idx="4294967295"/>
          </p:nvPr>
        </p:nvSpPr>
        <p:spPr>
          <a:xfrm>
            <a:off x="5257800" y="1196974"/>
            <a:ext cx="3886200" cy="5661025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различно у разных видов летучих мышей:</a:t>
            </a:r>
          </a:p>
          <a:p>
            <a:pPr marL="0" indent="0" eaLnBrk="1" hangingPunct="1">
              <a:buFont typeface="Wingdings" pitchFamily="2" charset="2"/>
              <a:buChar char="q"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остроухая ночница излучает ультразвуковые волны через рот,</a:t>
            </a:r>
          </a:p>
          <a:p>
            <a:pPr marL="0" indent="0" eaLnBrk="1" hangingPunct="1">
              <a:buFont typeface="Wingdings" pitchFamily="2" charset="2"/>
              <a:buChar char="q"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большой подковонос – через ноздри, которые окружены кожистыми выростами на подобии рупоров.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Отраженные от объектов ультразвуковые волны летучие мыши воспринимают ушами, имеющими сравнительно большие размеры</a:t>
            </a:r>
          </a:p>
          <a:p>
            <a:pPr marL="0" indent="0" algn="r" eaLnBrk="1" hangingPunct="1">
              <a:buFont typeface="Wingdings 2" pitchFamily="18" charset="2"/>
              <a:buNone/>
            </a:pPr>
            <a:endParaRPr lang="ru-RU" sz="1800" dirty="0" smtClean="0">
              <a:latin typeface="Cambria" pitchFamily="18" charset="0"/>
            </a:endParaRPr>
          </a:p>
        </p:txBody>
      </p:sp>
      <p:pic>
        <p:nvPicPr>
          <p:cNvPr id="37897" name="Звуки летучих мышей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19400" y="6281737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169469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4800" y="533400"/>
            <a:ext cx="4724400" cy="5715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105400" y="381000"/>
            <a:ext cx="36755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Устройство сонара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8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994" fill="hold"/>
                                        <p:tgtEl>
                                          <p:spTgt spid="378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7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897"/>
                </p:tgtEl>
              </p:cMediaNode>
            </p:audio>
          </p:childTnLst>
        </p:cTn>
      </p:par>
    </p:tnLst>
    <p:bldLst>
      <p:bldP spid="37891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4267200" y="1600200"/>
            <a:ext cx="46482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Летучие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мыши имеют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сла-бое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зрение, но их обоняние и невероятная способность издавать и слышать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отра-женный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 просто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захва-тывает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дальнейшем познания об </a:t>
            </a:r>
            <a:r>
              <a:rPr lang="ru-RU" sz="28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эхолокации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позволят и человеку иметь доступ к тому, чего не слышно. </a:t>
            </a:r>
          </a:p>
        </p:txBody>
      </p:sp>
      <p:pic>
        <p:nvPicPr>
          <p:cNvPr id="38916" name="Picture 4" descr="bats02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3960813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04800" y="152400"/>
            <a:ext cx="8610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Летучие мыши являются не только </a:t>
            </a:r>
            <a:r>
              <a:rPr lang="ru-RU" sz="30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высокооргани-зованными</a:t>
            </a:r>
            <a:r>
              <a:rPr lang="ru-RU" sz="3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млекопитающими, но и превосходными </a:t>
            </a:r>
            <a:r>
              <a:rPr lang="ru-RU" sz="30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эхорадарами</a:t>
            </a:r>
            <a:r>
              <a:rPr lang="ru-RU" sz="3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4633912" cy="13843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Дельфины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4294967295"/>
          </p:nvPr>
        </p:nvSpPr>
        <p:spPr>
          <a:xfrm>
            <a:off x="0" y="990600"/>
            <a:ext cx="4953000" cy="5867399"/>
          </a:xfrm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Char char="§"/>
              <a:defRPr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Дельфины - одни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из самых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 загадочных животных на нашей планете. Интеллект этих морских жителей считают настолько высоким, что их называют «людьми моря». 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  <a:defRPr/>
            </a:pPr>
            <a:endParaRPr lang="ru-RU" sz="28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Дельфины обитают в воде, но это не рыбы, а млекопитающие из отряда китообразных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ru-RU" sz="28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1" descr="C:\Users\Максим\Desktop\1261392095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476250"/>
            <a:ext cx="3744913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гнанг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581400"/>
            <a:ext cx="373221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/>
      <p:bldP spid="921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0"/>
            <a:ext cx="8229600" cy="4525963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Дельфины - благодаря ультразвуку ориентируются в мутной воде.</a:t>
            </a:r>
          </a:p>
        </p:txBody>
      </p:sp>
      <p:pic>
        <p:nvPicPr>
          <p:cNvPr id="11268" name="Picture 4" descr="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4437063"/>
            <a:ext cx="2951162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гемщгмг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4437063"/>
            <a:ext cx="3024187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9" descr="кеаншщевш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1613" y="4508500"/>
            <a:ext cx="2592387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12" descr="Дельфины-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371600"/>
            <a:ext cx="3832225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7" name="Picture 13" descr="дельф (13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801" y="1371600"/>
            <a:ext cx="3962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42988" y="0"/>
            <a:ext cx="6965950" cy="12874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Звук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эхолокации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410200" y="1066800"/>
            <a:ext cx="3505200" cy="5408613"/>
          </a:xfrm>
        </p:spPr>
        <p:txBody>
          <a:bodyPr>
            <a:noAutofit/>
          </a:bodyPr>
          <a:lstStyle/>
          <a:p>
            <a:pPr marL="0" indent="0" eaLnBrk="1" hangingPunct="1">
              <a:buFontTx/>
              <a:buNone/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Звуки, с помощью которых дельфины производят </a:t>
            </a:r>
            <a:r>
              <a:rPr lang="ru-RU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эхолокацию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представляют собой серии различных по длительности щелчков с частотой от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16 Гц до 170 кГц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422" y="1600200"/>
            <a:ext cx="4711028" cy="38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" grpId="0"/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8229600" cy="10350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Голос дельфинов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0825" y="1219200"/>
            <a:ext cx="4214813" cy="5089525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200" dirty="0">
                <a:solidFill>
                  <a:schemeClr val="accent5">
                    <a:lumMod val="50000"/>
                  </a:schemeClr>
                </a:solidFill>
              </a:rPr>
              <a:t>Дельфины могут издавать около десяти различных звуков. Звуки, которые издает дельфин – свист, щелканье, лай. Диапазон звуков дельфина лежит между 3000 Гц и 200000 Гц, то есть он может общаться как на обычных, так и на ультразвуковых волнах.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200" dirty="0">
                <a:solidFill>
                  <a:schemeClr val="accent5">
                    <a:lumMod val="50000"/>
                  </a:schemeClr>
                </a:solidFill>
              </a:rPr>
              <a:t>Особенно широкий диапазон звуков у дельфина- афалины. Это могут быть стоны, писки, скуление, визг, похрюкивание, лай, различной высоты скрипы, щелчки, мяуканье, чириканье…</a:t>
            </a:r>
          </a:p>
        </p:txBody>
      </p:sp>
      <p:pic>
        <p:nvPicPr>
          <p:cNvPr id="5" name="074.wav">
            <a:hlinkClick r:id="" action="ppaction://media"/>
          </p:cNvPr>
          <p:cNvPicPr>
            <a:picLocks noRot="1" noChangeAspect="1"/>
          </p:cNvPicPr>
          <p:nvPr>
            <a:wavAudioFile r:embed="rId1" name="074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300788" y="5661025"/>
            <a:ext cx="10128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021.wav">
            <a:hlinkClick r:id="" action="ppaction://media"/>
          </p:cNvPr>
          <p:cNvPicPr>
            <a:picLocks noRot="1" noChangeAspect="1"/>
          </p:cNvPicPr>
          <p:nvPr>
            <a:wavAudioFile r:embed="rId2" name="021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7740650" y="5661025"/>
            <a:ext cx="1100138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0_10a71_2bf6426a_X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5800" y="1447800"/>
            <a:ext cx="4365303" cy="3962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9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86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247" grpId="0"/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85750" y="357188"/>
            <a:ext cx="673417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Знаменитые песни китов, громкость которых достигает 188 децибел. Смысл этих песен до конца не понятен, однако ученые заметили, что "поют" киты в период размножения, так что возможно пение как то связано с семейными функциями животных. Длятся эти песни до получаса.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438400"/>
            <a:ext cx="8305800" cy="398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Гренландский кит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235825" y="1700213"/>
            <a:ext cx="7921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7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6673" fill="hold"/>
                                        <p:tgtEl>
                                          <p:spTgt spid="297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1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701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52401"/>
            <a:ext cx="8305800" cy="1295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4000" dirty="0" smtClean="0">
                <a:solidFill>
                  <a:srgbClr val="FF0000"/>
                </a:solidFill>
                <a:latin typeface="+mn-lt"/>
              </a:rPr>
              <a:t>Зубчатые киты – с помощью ультразвука охотятся на кальмаров.</a:t>
            </a:r>
          </a:p>
        </p:txBody>
      </p:sp>
      <p:pic>
        <p:nvPicPr>
          <p:cNvPr id="13318" name="Picture 6" descr="кит2"/>
          <p:cNvPicPr>
            <a:picLocks noChangeAspect="1" noChangeArrowheads="1"/>
          </p:cNvPicPr>
          <p:nvPr/>
        </p:nvPicPr>
        <p:blipFill>
          <a:blip r:embed="rId3"/>
          <a:srcRect l="37331" r="14456"/>
          <a:stretch>
            <a:fillRect/>
          </a:stretch>
        </p:blipFill>
        <p:spPr bwMode="auto">
          <a:xfrm>
            <a:off x="4495800" y="2074447"/>
            <a:ext cx="4267200" cy="425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 descr="кит3"/>
          <p:cNvPicPr>
            <a:picLocks noChangeAspect="1" noChangeArrowheads="1"/>
          </p:cNvPicPr>
          <p:nvPr/>
        </p:nvPicPr>
        <p:blipFill>
          <a:blip r:embed="rId4"/>
          <a:srcRect l="15508" r="17256" b="12654"/>
          <a:stretch>
            <a:fillRect/>
          </a:stretch>
        </p:blipFill>
        <p:spPr bwMode="auto">
          <a:xfrm>
            <a:off x="381000" y="2057400"/>
            <a:ext cx="3733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кит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81000" y="1600200"/>
            <a:ext cx="8382000" cy="4800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23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57200"/>
            <a:ext cx="8382000" cy="19812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 smtClean="0">
                <a:solidFill>
                  <a:srgbClr val="002060"/>
                </a:solidFill>
              </a:rPr>
              <a:t>Кстати</a:t>
            </a:r>
          </a:p>
          <a:p>
            <a:pPr algn="l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Как известно, «художников» граффити разрисовывают стены городских зданий краской из аэрозольных баллончиков.</a:t>
            </a:r>
            <a:r>
              <a:rPr lang="ru-RU" dirty="0" smtClean="0">
                <a:solidFill>
                  <a:srgbClr val="002060"/>
                </a:solidFill>
              </a:rPr>
              <a:t> Это вызывает недовольство многих горожан. Однако поймать нарушителей довольно сложно. </a:t>
            </a:r>
            <a:r>
              <a:rPr lang="ru-RU" b="1" dirty="0" smtClean="0">
                <a:solidFill>
                  <a:srgbClr val="002060"/>
                </a:solidFill>
              </a:rPr>
              <a:t>Как остановить нарушителей?</a:t>
            </a:r>
          </a:p>
          <a:p>
            <a:endParaRPr lang="ru-RU" dirty="0"/>
          </a:p>
        </p:txBody>
      </p:sp>
      <p:pic>
        <p:nvPicPr>
          <p:cNvPr id="4" name="Picture 6" descr="http://www.graffity.ws/photos/11/big/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362200"/>
            <a:ext cx="5181600" cy="3935681"/>
          </a:xfrm>
          <a:prstGeom prst="rect">
            <a:avLst/>
          </a:prstGeom>
          <a:noFill/>
        </p:spPr>
      </p:pic>
      <p:pic>
        <p:nvPicPr>
          <p:cNvPr id="80900" name="Picture 4" descr="http://www.graffity.ws/photos/14/big/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362200"/>
            <a:ext cx="5372100" cy="3886200"/>
          </a:xfrm>
          <a:prstGeom prst="rect">
            <a:avLst/>
          </a:prstGeom>
          <a:noFill/>
        </p:spPr>
      </p:pic>
      <p:pic>
        <p:nvPicPr>
          <p:cNvPr id="80902" name="Picture 6" descr="http://www.graffity.ws/photos/14/big/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362200"/>
            <a:ext cx="422910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500813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Кстати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Американская фирма, занимающаяся акустическими средствами слежения, разработала систему для выявления и пеленгации. «Художников» граффити разрисовывают стены городских зданий краской из аэрозольных баллончиков. Специалисты компании выяснили, что такой баллончик, выпуская струю краски, издает шипение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в ультразвуковом диапазоне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 Датчики, размещенные на фонарных столбах, улавливают этот звук даже на фоне интенсивного городского шума и позволяют запеленговать местоположение «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граффитчика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». К месту создания «шедевра» быстро прибывает наряд полиции. Ежегодные расходы на отмывание замаранных стен, заборов, вагонов метро и т.д. оцениваются только в США в 8–10 миллиардов долларов.  </a:t>
            </a:r>
          </a:p>
          <a:p>
            <a:pPr eaLnBrk="1" hangingPunct="1"/>
            <a:endParaRPr lang="ru-RU" dirty="0" smtClean="0"/>
          </a:p>
        </p:txBody>
      </p:sp>
      <p:sp>
        <p:nvSpPr>
          <p:cNvPr id="717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14FAAD-2E0A-4890-B04E-6591AEA51309}" type="slidenum">
              <a:rPr lang="ru-RU" smtClean="0"/>
              <a:pPr/>
              <a:t>54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8229600" cy="9144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+mn-lt"/>
              </a:rPr>
              <a:t>ИНТЕРНЕТ РЕСУРСЫ</a:t>
            </a:r>
            <a:endParaRPr lang="ru-RU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447800"/>
            <a:ext cx="8305800" cy="50292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hlinkClick r:id="rId2"/>
              </a:rPr>
              <a:t>http://yandex.ru/yandsearch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l"/>
            <a:r>
              <a:rPr lang="en-US" dirty="0" smtClean="0">
                <a:hlinkClick r:id="rId3"/>
              </a:rPr>
              <a:t>http://video.mail.ru/mail/iguetoun/1833/1920.html</a:t>
            </a:r>
            <a:endParaRPr lang="ru-RU" dirty="0" smtClean="0"/>
          </a:p>
          <a:p>
            <a:pPr algn="just"/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Nature.web.ru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.</a:t>
            </a:r>
          </a:p>
          <a:p>
            <a:pPr algn="l"/>
            <a:r>
              <a:rPr lang="en-US" u="sng" dirty="0" smtClean="0">
                <a:solidFill>
                  <a:schemeClr val="bg2"/>
                </a:solidFill>
                <a:latin typeface="Times New Roman" pitchFamily="18" charset="0"/>
                <a:hlinkClick r:id="rId4"/>
              </a:rPr>
              <a:t>bio</a:t>
            </a:r>
            <a:r>
              <a:rPr lang="ru-RU" u="sng" dirty="0" smtClean="0">
                <a:solidFill>
                  <a:schemeClr val="bg2"/>
                </a:solidFill>
                <a:latin typeface="Times New Roman" pitchFamily="18" charset="0"/>
                <a:hlinkClick r:id="rId4"/>
              </a:rPr>
              <a:t>-</a:t>
            </a:r>
            <a:r>
              <a:rPr lang="en-US" u="sng" dirty="0" err="1" smtClean="0">
                <a:solidFill>
                  <a:schemeClr val="bg2"/>
                </a:solidFill>
                <a:latin typeface="Times New Roman" pitchFamily="18" charset="0"/>
                <a:hlinkClick r:id="rId4"/>
              </a:rPr>
              <a:t>nica</a:t>
            </a:r>
            <a:r>
              <a:rPr lang="ru-RU" u="sng" dirty="0" smtClean="0">
                <a:solidFill>
                  <a:schemeClr val="bg2"/>
                </a:solidFill>
                <a:latin typeface="Times New Roman" pitchFamily="18" charset="0"/>
                <a:hlinkClick r:id="rId4"/>
              </a:rPr>
              <a:t>.</a:t>
            </a:r>
            <a:r>
              <a:rPr lang="en-US" u="sng" dirty="0" err="1" smtClean="0">
                <a:solidFill>
                  <a:schemeClr val="bg2"/>
                </a:solidFill>
                <a:latin typeface="Times New Roman" pitchFamily="18" charset="0"/>
                <a:hlinkClick r:id="rId4"/>
              </a:rPr>
              <a:t>narod</a:t>
            </a:r>
            <a:r>
              <a:rPr lang="ru-RU" u="sng" dirty="0" smtClean="0">
                <a:solidFill>
                  <a:schemeClr val="bg2"/>
                </a:solidFill>
                <a:latin typeface="Times New Roman" pitchFamily="18" charset="0"/>
                <a:hlinkClick r:id="rId4"/>
              </a:rPr>
              <a:t>.</a:t>
            </a:r>
            <a:r>
              <a:rPr lang="en-US" u="sng" dirty="0" err="1" smtClean="0">
                <a:solidFill>
                  <a:schemeClr val="bg2"/>
                </a:solidFill>
                <a:latin typeface="Times New Roman" pitchFamily="18" charset="0"/>
                <a:hlinkClick r:id="rId4"/>
              </a:rPr>
              <a:t>ru</a:t>
            </a: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</a:rPr>
              <a:t>    </a:t>
            </a:r>
          </a:p>
          <a:p>
            <a:pPr algn="l"/>
            <a:r>
              <a:rPr lang="en-US" u="sng" dirty="0" err="1" smtClean="0">
                <a:solidFill>
                  <a:schemeClr val="bg2"/>
                </a:solidFill>
                <a:latin typeface="Times New Roman" pitchFamily="18" charset="0"/>
                <a:hlinkClick r:id="rId5"/>
              </a:rPr>
              <a:t>ModernLib.ru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›</a:t>
            </a:r>
            <a:r>
              <a:rPr lang="en-US" u="sng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books</a:t>
            </a:r>
            <a:r>
              <a:rPr lang="en-US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/</a:t>
            </a:r>
            <a:r>
              <a:rPr lang="en-US" u="sng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klyukin</a:t>
            </a:r>
            <a:r>
              <a:rPr lang="en-US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…</a:t>
            </a:r>
            <a:r>
              <a:rPr lang="en-US" u="sng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udivitelniy</a:t>
            </a:r>
            <a:r>
              <a:rPr lang="en-US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…</a:t>
            </a:r>
            <a:r>
              <a:rPr lang="en-US" u="sng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zvuka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</a:t>
            </a:r>
          </a:p>
          <a:p>
            <a:pPr algn="l"/>
            <a:r>
              <a:rPr lang="en-US" u="sng" dirty="0" err="1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duplsosh</a:t>
            </a:r>
            <a:r>
              <a:rPr lang="ru-RU" u="sng" dirty="0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.</a:t>
            </a:r>
            <a:r>
              <a:rPr lang="en-US" u="sng" dirty="0" err="1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narod</a:t>
            </a:r>
            <a:r>
              <a:rPr lang="ru-RU" u="sng" dirty="0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.</a:t>
            </a:r>
            <a:r>
              <a:rPr lang="en-US" u="sng" dirty="0" err="1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ru</a:t>
            </a:r>
            <a:r>
              <a:rPr lang="ru-RU" u="sng" dirty="0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/</a:t>
            </a:r>
            <a:r>
              <a:rPr lang="en-US" u="sng" dirty="0" err="1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uroki</a:t>
            </a:r>
            <a:r>
              <a:rPr lang="ru-RU" u="sng" dirty="0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/</a:t>
            </a:r>
            <a:r>
              <a:rPr lang="en-US" u="sng" dirty="0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mast</a:t>
            </a:r>
            <a:r>
              <a:rPr lang="ru-RU" u="sng" dirty="0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_</a:t>
            </a:r>
            <a:r>
              <a:rPr lang="en-US" u="sng" dirty="0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pr</a:t>
            </a:r>
            <a:r>
              <a:rPr lang="ru-RU" u="sng" dirty="0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.</a:t>
            </a:r>
            <a:r>
              <a:rPr lang="en-US" u="sng" dirty="0" smtClean="0">
                <a:solidFill>
                  <a:schemeClr val="bg2"/>
                </a:solidFill>
                <a:latin typeface="Times New Roman" pitchFamily="18" charset="0"/>
                <a:hlinkClick r:id="rId6"/>
              </a:rPr>
              <a:t>doc</a:t>
            </a:r>
            <a:endParaRPr lang="ru-RU" dirty="0" smtClean="0">
              <a:solidFill>
                <a:schemeClr val="bg2"/>
              </a:solidFill>
              <a:latin typeface="Times New Roman" pitchFamily="18" charset="0"/>
            </a:endParaRPr>
          </a:p>
          <a:p>
            <a:pPr algn="l"/>
            <a:r>
              <a:rPr lang="ru-RU" u="sng" dirty="0" err="1" smtClean="0">
                <a:solidFill>
                  <a:schemeClr val="bg2"/>
                </a:solidFill>
                <a:latin typeface="Times New Roman" pitchFamily="18" charset="0"/>
                <a:hlinkClick r:id="rId7"/>
              </a:rPr>
              <a:t>ru.wikipedia.org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›</a:t>
            </a:r>
            <a:r>
              <a:rPr lang="ru-RU" u="sng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wiki</a:t>
            </a:r>
            <a:r>
              <a:rPr lang="ru-RU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/</a:t>
            </a:r>
            <a:r>
              <a:rPr lang="ru-RU" u="sng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Эхолокация</a:t>
            </a:r>
            <a:endParaRPr lang="ru-RU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  <a:p>
            <a:pPr algn="l"/>
            <a:r>
              <a:rPr lang="en-US" u="sng" dirty="0" err="1" smtClean="0">
                <a:solidFill>
                  <a:schemeClr val="bg2"/>
                </a:solidFill>
                <a:latin typeface="Times New Roman" pitchFamily="18" charset="0"/>
                <a:hlinkClick r:id="rId8"/>
              </a:rPr>
              <a:t>inokean.ru</a:t>
            </a:r>
            <a:r>
              <a:rPr lang="en-US" dirty="0" err="1" smtClean="0">
                <a:solidFill>
                  <a:schemeClr val="bg2"/>
                </a:solidFill>
                <a:latin typeface="Times New Roman" pitchFamily="18" charset="0"/>
              </a:rPr>
              <a:t>›</a:t>
            </a:r>
            <a:r>
              <a:rPr lang="en-US" u="sng" dirty="0" err="1" smtClean="0">
                <a:solidFill>
                  <a:schemeClr val="bg2"/>
                </a:solidFill>
                <a:latin typeface="Times New Roman" pitchFamily="18" charset="0"/>
                <a:hlinkClick r:id="rId9"/>
              </a:rPr>
              <a:t>animal</a:t>
            </a:r>
            <a:r>
              <a:rPr lang="en-US" u="sng" dirty="0" smtClean="0">
                <a:solidFill>
                  <a:schemeClr val="bg2"/>
                </a:solidFill>
                <a:latin typeface="Times New Roman" pitchFamily="18" charset="0"/>
                <a:hlinkClick r:id="rId9"/>
              </a:rPr>
              <a:t>/milk/8-siniy-kit</a:t>
            </a: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</a:rPr>
              <a:t> </a:t>
            </a:r>
          </a:p>
          <a:p>
            <a:pPr algn="l"/>
            <a:r>
              <a:rPr lang="en-US" u="sng" dirty="0" smtClean="0">
                <a:solidFill>
                  <a:schemeClr val="bg2"/>
                </a:solidFill>
                <a:latin typeface="Times New Roman" pitchFamily="18" charset="0"/>
                <a:hlinkClick r:id="rId10"/>
              </a:rPr>
              <a:t>www.zooeco.com/0-dom/0-dom-pt12-110-2.html</a:t>
            </a:r>
            <a:endParaRPr lang="ru-RU" dirty="0" smtClean="0">
              <a:solidFill>
                <a:schemeClr val="bg2"/>
              </a:solidFill>
              <a:latin typeface="Times New Roman" pitchFamily="18" charset="0"/>
            </a:endParaRPr>
          </a:p>
          <a:p>
            <a:pPr algn="l"/>
            <a:r>
              <a:rPr lang="en-US" u="sng" dirty="0" smtClean="0">
                <a:solidFill>
                  <a:schemeClr val="bg2"/>
                </a:solidFill>
                <a:latin typeface="Times New Roman" pitchFamily="18" charset="0"/>
                <a:hlinkClick r:id="rId11"/>
              </a:rPr>
              <a:t>raznyestrany.com</a:t>
            </a:r>
            <a:r>
              <a:rPr lang="ru-RU" u="sng" dirty="0" smtClean="0">
                <a:solidFill>
                  <a:schemeClr val="bg2"/>
                </a:solidFill>
                <a:latin typeface="Times New Roman" pitchFamily="18" charset="0"/>
              </a:rPr>
              <a:t> </a:t>
            </a:r>
            <a:r>
              <a:rPr lang="en-US" dirty="0" smtClean="0">
                <a:solidFill>
                  <a:schemeClr val="bg2"/>
                </a:solidFill>
                <a:latin typeface="Times New Roman" pitchFamily="18" charset="0"/>
              </a:rPr>
              <a:t>›</a:t>
            </a:r>
            <a:r>
              <a:rPr lang="en-US" u="sng" dirty="0" smtClean="0">
                <a:solidFill>
                  <a:schemeClr val="bg2"/>
                </a:solidFill>
                <a:latin typeface="Times New Roman" pitchFamily="18" charset="0"/>
                <a:hlinkClick r:id="rId12"/>
              </a:rPr>
              <a:t>krylatye_eholokatory.html</a:t>
            </a: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</a:rPr>
              <a:t> </a:t>
            </a:r>
          </a:p>
          <a:p>
            <a:pPr algn="l"/>
            <a:r>
              <a:rPr lang="en-US" u="sng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raznyestrany.com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›</a:t>
            </a:r>
            <a:r>
              <a:rPr lang="en-US" u="sng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migriruyushie_po_vozduhu.html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 </a:t>
            </a:r>
          </a:p>
          <a:p>
            <a:pPr algn="l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Физика в природе/ Л. В. Тарасов, М.: Просвещение,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1988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</a:t>
            </a:r>
            <a:endParaRPr lang="ru-RU" dirty="0" smtClean="0"/>
          </a:p>
          <a:p>
            <a:pPr algn="l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Журнал «Наука и жизнь» № 2, 2004, БИНТИ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3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360</TotalTime>
  <Words>1460</Words>
  <PresentationFormat>Экран (4:3)</PresentationFormat>
  <Paragraphs>174</Paragraphs>
  <Slides>55</Slides>
  <Notes>5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Тема3</vt:lpstr>
      <vt:lpstr>Министерство образования и науки Хабаровского края Краевое государственное бюджетное образовательное учреждение СРЕДНЕГО профессионального образования «КОМСОМОЛЬСКИЙ-НА-АМУРЕ СУДОМЕХАНИЧЕСКИЙ ТЕХНИКУМ»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Свойства ультразвука</vt:lpstr>
      <vt:lpstr>Свойства ультразвука</vt:lpstr>
      <vt:lpstr>Свойства ультразвука</vt:lpstr>
      <vt:lpstr>Свойства ультразвука</vt:lpstr>
      <vt:lpstr>Ультразвук оказывает влияние на человека. Характер изменений, возникших в организме под действием ультразвука, зависит от дозы воздействия</vt:lpstr>
      <vt:lpstr>Ультразвук в небольших дозах оказывает положительное действие на организм человека</vt:lpstr>
      <vt:lpstr>При длительном и систематическом воздействии на человека ультразвука, распространяющегося воздушным путем, в организме человека  возникают  изменения в:</vt:lpstr>
      <vt:lpstr>Применение ультразвука</vt:lpstr>
      <vt:lpstr>Слайд 18</vt:lpstr>
      <vt:lpstr>Слайд 19</vt:lpstr>
      <vt:lpstr>Слайд 20</vt:lpstr>
      <vt:lpstr>Методы диагностики и исследований</vt:lpstr>
      <vt:lpstr>Слайд 22</vt:lpstr>
      <vt:lpstr>Слайд 23</vt:lpstr>
      <vt:lpstr>УЗИ плода</vt:lpstr>
      <vt:lpstr>Слайд 25</vt:lpstr>
      <vt:lpstr>Слайд 26</vt:lpstr>
      <vt:lpstr>           Получения смеси</vt:lpstr>
      <vt:lpstr>            Косметология</vt:lpstr>
      <vt:lpstr>Слайд 29</vt:lpstr>
      <vt:lpstr>Слайд 30</vt:lpstr>
      <vt:lpstr>Слайд 31</vt:lpstr>
      <vt:lpstr>Слайд 32</vt:lpstr>
      <vt:lpstr>Слайд 33</vt:lpstr>
      <vt:lpstr>Слайд 34</vt:lpstr>
      <vt:lpstr>Перспективы использования ультразвука</vt:lpstr>
      <vt:lpstr>Ультразвук в живой природе</vt:lpstr>
      <vt:lpstr>Слайд 37</vt:lpstr>
      <vt:lpstr>Слайд 38</vt:lpstr>
      <vt:lpstr>Слайд 39</vt:lpstr>
      <vt:lpstr>Слайд 40</vt:lpstr>
      <vt:lpstr>Слайд 41</vt:lpstr>
      <vt:lpstr>Слайд 42</vt:lpstr>
      <vt:lpstr>Открытие эхолокации</vt:lpstr>
      <vt:lpstr>Слайд 44</vt:lpstr>
      <vt:lpstr>Слайд 45</vt:lpstr>
      <vt:lpstr>Слайд 46</vt:lpstr>
      <vt:lpstr>Дельфины</vt:lpstr>
      <vt:lpstr>Слайд 48</vt:lpstr>
      <vt:lpstr>Звук эхолокации</vt:lpstr>
      <vt:lpstr>Голос дельфинов</vt:lpstr>
      <vt:lpstr>Слайд 51</vt:lpstr>
      <vt:lpstr> Зубчатые киты – с помощью ультразвука охотятся на кальмаров.</vt:lpstr>
      <vt:lpstr>Слайд 53</vt:lpstr>
      <vt:lpstr>Слайд 54</vt:lpstr>
      <vt:lpstr>ИНТЕРНЕТ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fisika</cp:lastModifiedBy>
  <cp:revision>43</cp:revision>
  <dcterms:created xsi:type="dcterms:W3CDTF">2014-04-28T13:21:34Z</dcterms:created>
  <dcterms:modified xsi:type="dcterms:W3CDTF">2014-06-06T04:24:37Z</dcterms:modified>
</cp:coreProperties>
</file>