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47"/>
  </p:notesMasterIdLst>
  <p:sldIdLst>
    <p:sldId id="256" r:id="rId2"/>
    <p:sldId id="257" r:id="rId3"/>
    <p:sldId id="295" r:id="rId4"/>
    <p:sldId id="293" r:id="rId5"/>
    <p:sldId id="296" r:id="rId6"/>
    <p:sldId id="260" r:id="rId7"/>
    <p:sldId id="258" r:id="rId8"/>
    <p:sldId id="259" r:id="rId9"/>
    <p:sldId id="292" r:id="rId10"/>
    <p:sldId id="297" r:id="rId11"/>
    <p:sldId id="261" r:id="rId12"/>
    <p:sldId id="291" r:id="rId13"/>
    <p:sldId id="299" r:id="rId14"/>
    <p:sldId id="262" r:id="rId15"/>
    <p:sldId id="263" r:id="rId16"/>
    <p:sldId id="264" r:id="rId17"/>
    <p:sldId id="290" r:id="rId18"/>
    <p:sldId id="298" r:id="rId19"/>
    <p:sldId id="265" r:id="rId20"/>
    <p:sldId id="289" r:id="rId21"/>
    <p:sldId id="266" r:id="rId22"/>
    <p:sldId id="288" r:id="rId23"/>
    <p:sldId id="267" r:id="rId24"/>
    <p:sldId id="287" r:id="rId25"/>
    <p:sldId id="268" r:id="rId26"/>
    <p:sldId id="269" r:id="rId27"/>
    <p:sldId id="270" r:id="rId28"/>
    <p:sldId id="286" r:id="rId29"/>
    <p:sldId id="271" r:id="rId30"/>
    <p:sldId id="272" r:id="rId31"/>
    <p:sldId id="273" r:id="rId32"/>
    <p:sldId id="294" r:id="rId33"/>
    <p:sldId id="300" r:id="rId34"/>
    <p:sldId id="274" r:id="rId35"/>
    <p:sldId id="275" r:id="rId36"/>
    <p:sldId id="276" r:id="rId37"/>
    <p:sldId id="285" r:id="rId38"/>
    <p:sldId id="277" r:id="rId39"/>
    <p:sldId id="279" r:id="rId40"/>
    <p:sldId id="280" r:id="rId41"/>
    <p:sldId id="281" r:id="rId42"/>
    <p:sldId id="282" r:id="rId43"/>
    <p:sldId id="283" r:id="rId44"/>
    <p:sldId id="284" r:id="rId45"/>
    <p:sldId id="278"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36" autoAdjust="0"/>
  </p:normalViewPr>
  <p:slideViewPr>
    <p:cSldViewPr>
      <p:cViewPr varScale="1">
        <p:scale>
          <a:sx n="61" d="100"/>
          <a:sy n="61" d="100"/>
        </p:scale>
        <p:origin x="-34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38DBB7-FA1E-4C67-A283-CA9C4EC2E0A1}" type="datetimeFigureOut">
              <a:rPr lang="ru-RU" smtClean="0"/>
              <a:pPr/>
              <a:t>02.09.2013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B93EC6-84DD-4B77-8D83-4D309D5E7934}" type="slidenum">
              <a:rPr lang="ru-RU" smtClean="0"/>
              <a:pPr/>
              <a:t>‹#›</a:t>
            </a:fld>
            <a:endParaRPr lang="ru-RU"/>
          </a:p>
        </p:txBody>
      </p:sp>
    </p:spTree>
    <p:extLst>
      <p:ext uri="{BB962C8B-B14F-4D97-AF65-F5344CB8AC3E}">
        <p14:creationId xmlns:p14="http://schemas.microsoft.com/office/powerpoint/2010/main" xmlns="" val="505540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artclassic.edu.ru/catalog.asp?ob_no=17966" TargetMode="External"/><Relationship Id="rId13" Type="http://schemas.openxmlformats.org/officeDocument/2006/relationships/hyperlink" Target="http://artclassic.edu.ru/catalog.asp?ob_no=18003" TargetMode="External"/><Relationship Id="rId18" Type="http://schemas.openxmlformats.org/officeDocument/2006/relationships/hyperlink" Target="http://artclassic.edu.ru/catalog.asp?ob_no=17981" TargetMode="External"/><Relationship Id="rId3" Type="http://schemas.openxmlformats.org/officeDocument/2006/relationships/hyperlink" Target="http://artclassic.edu.ru/catalog.asp?ob_no=17962" TargetMode="External"/><Relationship Id="rId21" Type="http://schemas.openxmlformats.org/officeDocument/2006/relationships/hyperlink" Target="http://artclassic.edu.ru/catalog.asp?ob_no=18007" TargetMode="External"/><Relationship Id="rId7" Type="http://schemas.openxmlformats.org/officeDocument/2006/relationships/hyperlink" Target="http://artclassic.edu.ru/catalog.asp?ob_no=17965" TargetMode="External"/><Relationship Id="rId12" Type="http://schemas.openxmlformats.org/officeDocument/2006/relationships/hyperlink" Target="http://artclassic.edu.ru/catalog.asp?ob_no=17973" TargetMode="External"/><Relationship Id="rId17" Type="http://schemas.openxmlformats.org/officeDocument/2006/relationships/hyperlink" Target="http://artclassic.edu.ru/catalog.asp?ob_no=17978" TargetMode="External"/><Relationship Id="rId2" Type="http://schemas.openxmlformats.org/officeDocument/2006/relationships/slide" Target="../slides/slide2.xml"/><Relationship Id="rId16" Type="http://schemas.openxmlformats.org/officeDocument/2006/relationships/hyperlink" Target="http://artclassic.edu.ru/catalog.asp?ob_no=18011" TargetMode="External"/><Relationship Id="rId20" Type="http://schemas.openxmlformats.org/officeDocument/2006/relationships/hyperlink" Target="http://artclassic.edu.ru/catalog.asp?ob_no=19035" TargetMode="External"/><Relationship Id="rId1" Type="http://schemas.openxmlformats.org/officeDocument/2006/relationships/notesMaster" Target="../notesMasters/notesMaster1.xml"/><Relationship Id="rId6" Type="http://schemas.openxmlformats.org/officeDocument/2006/relationships/hyperlink" Target="http://artclassic.edu.ru/catalog.asp?ob_no=17967" TargetMode="External"/><Relationship Id="rId11" Type="http://schemas.openxmlformats.org/officeDocument/2006/relationships/hyperlink" Target="http://artclassic.edu.ru/catalog.asp?ob_no=17972" TargetMode="External"/><Relationship Id="rId5" Type="http://schemas.openxmlformats.org/officeDocument/2006/relationships/hyperlink" Target="http://artclassic.edu.ru/catalog.asp?ob_no=17968" TargetMode="External"/><Relationship Id="rId15" Type="http://schemas.openxmlformats.org/officeDocument/2006/relationships/hyperlink" Target="http://artclassic.edu.ru/catalog.asp?ob_no=18005" TargetMode="External"/><Relationship Id="rId23" Type="http://schemas.openxmlformats.org/officeDocument/2006/relationships/hyperlink" Target="http://artclassic.edu.ru/catalog.asp?ob_no=18002" TargetMode="External"/><Relationship Id="rId10" Type="http://schemas.openxmlformats.org/officeDocument/2006/relationships/hyperlink" Target="http://artclassic.edu.ru/catalog.asp?ob_no=17971" TargetMode="External"/><Relationship Id="rId19" Type="http://schemas.openxmlformats.org/officeDocument/2006/relationships/hyperlink" Target="http://artclassic.edu.ru/catalog.asp?ob_no=17986" TargetMode="External"/><Relationship Id="rId4" Type="http://schemas.openxmlformats.org/officeDocument/2006/relationships/hyperlink" Target="http://artclassic.edu.ru/catalog.asp?ob_no=17963" TargetMode="External"/><Relationship Id="rId9" Type="http://schemas.openxmlformats.org/officeDocument/2006/relationships/hyperlink" Target="http://artclassic.edu.ru/catalog.asp?ob_no=17970" TargetMode="External"/><Relationship Id="rId14" Type="http://schemas.openxmlformats.org/officeDocument/2006/relationships/hyperlink" Target="http://artclassic.edu.ru/catalog.asp?ob_no=18004" TargetMode="External"/><Relationship Id="rId22" Type="http://schemas.openxmlformats.org/officeDocument/2006/relationships/hyperlink" Target="http://artclassic.edu.ru/catalog.asp?ob_no=17994"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artclassic.edu.ru/catalog.asp?ob_no=17966" TargetMode="External"/><Relationship Id="rId13" Type="http://schemas.openxmlformats.org/officeDocument/2006/relationships/hyperlink" Target="http://artclassic.edu.ru/catalog.asp?ob_no=18003" TargetMode="External"/><Relationship Id="rId18" Type="http://schemas.openxmlformats.org/officeDocument/2006/relationships/hyperlink" Target="http://artclassic.edu.ru/catalog.asp?ob_no=17981" TargetMode="External"/><Relationship Id="rId3" Type="http://schemas.openxmlformats.org/officeDocument/2006/relationships/hyperlink" Target="http://artclassic.edu.ru/catalog.asp?ob_no=17962" TargetMode="External"/><Relationship Id="rId21" Type="http://schemas.openxmlformats.org/officeDocument/2006/relationships/hyperlink" Target="http://artclassic.edu.ru/catalog.asp?ob_no=18007" TargetMode="External"/><Relationship Id="rId7" Type="http://schemas.openxmlformats.org/officeDocument/2006/relationships/hyperlink" Target="http://artclassic.edu.ru/catalog.asp?ob_no=17965" TargetMode="External"/><Relationship Id="rId12" Type="http://schemas.openxmlformats.org/officeDocument/2006/relationships/hyperlink" Target="http://artclassic.edu.ru/catalog.asp?ob_no=17973" TargetMode="External"/><Relationship Id="rId17" Type="http://schemas.openxmlformats.org/officeDocument/2006/relationships/hyperlink" Target="http://artclassic.edu.ru/catalog.asp?ob_no=17978" TargetMode="External"/><Relationship Id="rId2" Type="http://schemas.openxmlformats.org/officeDocument/2006/relationships/slide" Target="../slides/slide3.xml"/><Relationship Id="rId16" Type="http://schemas.openxmlformats.org/officeDocument/2006/relationships/hyperlink" Target="http://artclassic.edu.ru/catalog.asp?ob_no=18011" TargetMode="External"/><Relationship Id="rId20" Type="http://schemas.openxmlformats.org/officeDocument/2006/relationships/hyperlink" Target="http://artclassic.edu.ru/catalog.asp?ob_no=19035" TargetMode="External"/><Relationship Id="rId1" Type="http://schemas.openxmlformats.org/officeDocument/2006/relationships/notesMaster" Target="../notesMasters/notesMaster1.xml"/><Relationship Id="rId6" Type="http://schemas.openxmlformats.org/officeDocument/2006/relationships/hyperlink" Target="http://artclassic.edu.ru/catalog.asp?ob_no=17967" TargetMode="External"/><Relationship Id="rId11" Type="http://schemas.openxmlformats.org/officeDocument/2006/relationships/hyperlink" Target="http://artclassic.edu.ru/catalog.asp?ob_no=17972" TargetMode="External"/><Relationship Id="rId5" Type="http://schemas.openxmlformats.org/officeDocument/2006/relationships/hyperlink" Target="http://artclassic.edu.ru/catalog.asp?ob_no=17968" TargetMode="External"/><Relationship Id="rId15" Type="http://schemas.openxmlformats.org/officeDocument/2006/relationships/hyperlink" Target="http://artclassic.edu.ru/catalog.asp?ob_no=18005" TargetMode="External"/><Relationship Id="rId23" Type="http://schemas.openxmlformats.org/officeDocument/2006/relationships/hyperlink" Target="http://artclassic.edu.ru/catalog.asp?ob_no=18002" TargetMode="External"/><Relationship Id="rId10" Type="http://schemas.openxmlformats.org/officeDocument/2006/relationships/hyperlink" Target="http://artclassic.edu.ru/catalog.asp?ob_no=17971" TargetMode="External"/><Relationship Id="rId19" Type="http://schemas.openxmlformats.org/officeDocument/2006/relationships/hyperlink" Target="http://artclassic.edu.ru/catalog.asp?ob_no=17986" TargetMode="External"/><Relationship Id="rId4" Type="http://schemas.openxmlformats.org/officeDocument/2006/relationships/hyperlink" Target="http://artclassic.edu.ru/catalog.asp?ob_no=17963" TargetMode="External"/><Relationship Id="rId9" Type="http://schemas.openxmlformats.org/officeDocument/2006/relationships/hyperlink" Target="http://artclassic.edu.ru/catalog.asp?ob_no=17970" TargetMode="External"/><Relationship Id="rId14" Type="http://schemas.openxmlformats.org/officeDocument/2006/relationships/hyperlink" Target="http://artclassic.edu.ru/catalog.asp?ob_no=18004" TargetMode="External"/><Relationship Id="rId22" Type="http://schemas.openxmlformats.org/officeDocument/2006/relationships/hyperlink" Target="http://artclassic.edu.ru/catalog.asp?ob_no=1799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artclassic.edu.ru/catalog.asp?ob_no=17978"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artclassic.edu.ru/catalog.asp?ob_no=17994"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artclassic.edu.ru/catalog.asp?ob_no=18011"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artclassic.edu.ru/catalog.asp?ob_no=18005"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0000" lnSpcReduction="20000"/>
          </a:bodyPr>
          <a:lstStyle/>
          <a:p>
            <a:r>
              <a:rPr lang="ru-RU" dirty="0" smtClean="0"/>
              <a:t>Клод Оскар Моне родился 14 ноября 1840 г. в Париже, в семье бакалейщика. Юные годы Оскара прошли в Гавре. Свою творческую деятельность юный Моне начал с рисования карикатур, которые выставлялись в витрине </a:t>
            </a:r>
            <a:r>
              <a:rPr lang="ru-RU" dirty="0" err="1" smtClean="0"/>
              <a:t>гаврского</a:t>
            </a:r>
            <a:r>
              <a:rPr lang="ru-RU" dirty="0" smtClean="0"/>
              <a:t> </a:t>
            </a:r>
            <a:r>
              <a:rPr lang="ru-RU" dirty="0" err="1" smtClean="0"/>
              <a:t>окантовщика</a:t>
            </a:r>
            <a:r>
              <a:rPr lang="ru-RU" dirty="0" smtClean="0"/>
              <a:t>, а первые уроки живописи получил у пейзажиста Э. </a:t>
            </a:r>
            <a:r>
              <a:rPr lang="ru-RU" dirty="0" err="1" smtClean="0"/>
              <a:t>Будена</a:t>
            </a:r>
            <a:r>
              <a:rPr lang="ru-RU" dirty="0" smtClean="0"/>
              <a:t>, скитаясь с ним по побережью и постигая приемы работы на пленэре. </a:t>
            </a:r>
            <a:br>
              <a:rPr lang="ru-RU" dirty="0" smtClean="0"/>
            </a:br>
            <a:r>
              <a:rPr lang="ru-RU" dirty="0" smtClean="0"/>
              <a:t>         В 1859 г., получив от отца необходимые средства, Моне едет в Париж учиться живописи. В 1860 г. Моне посещает академию </a:t>
            </a:r>
            <a:r>
              <a:rPr lang="ru-RU" dirty="0" err="1" smtClean="0"/>
              <a:t>Сюиса</a:t>
            </a:r>
            <a:r>
              <a:rPr lang="ru-RU" dirty="0" smtClean="0"/>
              <a:t>, где сводит знакомство с </a:t>
            </a:r>
            <a:r>
              <a:rPr lang="ru-RU" dirty="0" err="1" smtClean="0"/>
              <a:t>Камилем</a:t>
            </a:r>
            <a:r>
              <a:rPr lang="ru-RU" dirty="0" smtClean="0"/>
              <a:t> </a:t>
            </a:r>
            <a:r>
              <a:rPr lang="ru-RU" dirty="0" err="1" smtClean="0"/>
              <a:t>Писсарро</a:t>
            </a:r>
            <a:r>
              <a:rPr lang="ru-RU" dirty="0" smtClean="0"/>
              <a:t>. В 1861 г. Клода призывают в армию, и он едет в Алжир, однако в 1862 г. из-за болезни возвращается во Францию. Отец вновь отпускает его в Париж, там художник поступает в мастерскую популярного в то время Ш. </a:t>
            </a:r>
            <a:r>
              <a:rPr lang="ru-RU" dirty="0" err="1" smtClean="0"/>
              <a:t>Глейра</a:t>
            </a:r>
            <a:r>
              <a:rPr lang="ru-RU" dirty="0" smtClean="0"/>
              <a:t>, где работает до 1864 г. Но формирование его творческого метода происходит отнюдь не в студии, но в процессе совместной работы на пленэре с близкими ему по духу О. Ренуаром, Ф. </a:t>
            </a:r>
            <a:r>
              <a:rPr lang="ru-RU" dirty="0" err="1" smtClean="0"/>
              <a:t>Базилем</a:t>
            </a:r>
            <a:r>
              <a:rPr lang="ru-RU" dirty="0" smtClean="0"/>
              <a:t> и А. </a:t>
            </a:r>
            <a:r>
              <a:rPr lang="ru-RU" dirty="0" err="1" smtClean="0"/>
              <a:t>Сислеем</a:t>
            </a:r>
            <a:r>
              <a:rPr lang="ru-RU" dirty="0" smtClean="0"/>
              <a:t>. В 1865 и 1866 гг. Моне выставляется в Салоне, и его картины имеют скромный успех. Из ранних работ художника наиболее значительными являются «Завтрак на траве» (1866, ГМИИ), написанный вслед за одноименной картиной Э. Мане, «</a:t>
            </a:r>
            <a:r>
              <a:rPr lang="ru-RU" dirty="0" smtClean="0">
                <a:hlinkClick r:id="rId3" action="ppaction://hlinkfile"/>
              </a:rPr>
              <a:t>Терраса в </a:t>
            </a:r>
            <a:r>
              <a:rPr lang="ru-RU" dirty="0" err="1" smtClean="0">
                <a:hlinkClick r:id="rId3" action="ppaction://hlinkfile"/>
              </a:rPr>
              <a:t>Сент-Адресс</a:t>
            </a:r>
            <a:r>
              <a:rPr lang="ru-RU" dirty="0" smtClean="0"/>
              <a:t>», «Женщины в саду» (1867, музей </a:t>
            </a:r>
            <a:r>
              <a:rPr lang="ru-RU" dirty="0" err="1" smtClean="0"/>
              <a:t>Орсе</a:t>
            </a:r>
            <a:r>
              <a:rPr lang="ru-RU" dirty="0" smtClean="0"/>
              <a:t>, Париж). </a:t>
            </a:r>
            <a:br>
              <a:rPr lang="ru-RU" dirty="0" smtClean="0"/>
            </a:br>
            <a:r>
              <a:rPr lang="ru-RU" dirty="0" smtClean="0"/>
              <a:t>         Это время было очень тяжелым для Моне, крайне стесненного в средствах, постоянно преследуемого кредиторами и даже пытавшегося покончить с собой. Художнику приходится все время переезжать с места на место, то в Гавр, то в Севр, то в </a:t>
            </a:r>
            <a:r>
              <a:rPr lang="ru-RU" dirty="0" err="1" smtClean="0"/>
              <a:t>Сент-Адресс</a:t>
            </a:r>
            <a:r>
              <a:rPr lang="ru-RU" dirty="0" smtClean="0"/>
              <a:t>, то в Париж, где он пишет городские пейзажи. В 1868 г. Моне, выставивший пять картин на Международной выставке маринистов в Гавре, получает серебряную медаль, однако картины в счет долга забирают кредиторы. В 1869 г. Моне живет в деревушке Сен-Мишель, в нескольких километрах от Парижа. Сюда часто приезжает О. Ренуар, и художники работают вместе. Расположенный неподалеку живописный ресторанчик с купальней послужил мотивом для серии пейзажей Моне («</a:t>
            </a:r>
            <a:r>
              <a:rPr lang="ru-RU" dirty="0" smtClean="0">
                <a:hlinkClick r:id="rId4" action="ppaction://hlinkfile"/>
              </a:rPr>
              <a:t>Лягушатник</a:t>
            </a:r>
            <a:r>
              <a:rPr lang="ru-RU" dirty="0" smtClean="0"/>
              <a:t>»). Между тем жюри Салона продолжает упорно отвергать работы Моне: в период 1867—70 гг. была принята лишь одна картина художника. </a:t>
            </a:r>
            <a:br>
              <a:rPr lang="ru-RU" dirty="0" smtClean="0"/>
            </a:br>
            <a:r>
              <a:rPr lang="ru-RU" dirty="0" smtClean="0"/>
              <a:t>         В 1870 г. Моне женился на </a:t>
            </a:r>
            <a:r>
              <a:rPr lang="ru-RU" dirty="0" err="1" smtClean="0"/>
              <a:t>Камилле</a:t>
            </a:r>
            <a:r>
              <a:rPr lang="ru-RU" dirty="0" smtClean="0"/>
              <a:t> </a:t>
            </a:r>
            <a:r>
              <a:rPr lang="ru-RU" dirty="0" err="1" smtClean="0"/>
              <a:t>Донсье</a:t>
            </a:r>
            <a:r>
              <a:rPr lang="ru-RU" dirty="0" smtClean="0"/>
              <a:t>; полученное за невесту приданое на некоторое время избавило его от финансовых проблем. Молодые супруги провели медовый месяц в </a:t>
            </a:r>
            <a:r>
              <a:rPr lang="ru-RU" dirty="0" err="1" smtClean="0"/>
              <a:t>Трувиле</a:t>
            </a:r>
            <a:r>
              <a:rPr lang="ru-RU" dirty="0" smtClean="0"/>
              <a:t>, где Моне написал несколько пейзажей. </a:t>
            </a:r>
            <a:br>
              <a:rPr lang="ru-RU" dirty="0" smtClean="0"/>
            </a:br>
            <a:r>
              <a:rPr lang="ru-RU" dirty="0" smtClean="0"/>
              <a:t>         Трагические события 1870—71 гг. вынуждают художника эмигрировать в Лондон. В Лондоне он встречает </a:t>
            </a:r>
            <a:r>
              <a:rPr lang="ru-RU" dirty="0" err="1" smtClean="0"/>
              <a:t>Добиньи</a:t>
            </a:r>
            <a:r>
              <a:rPr lang="ru-RU" dirty="0" smtClean="0"/>
              <a:t> и </a:t>
            </a:r>
            <a:r>
              <a:rPr lang="ru-RU" dirty="0" err="1" smtClean="0"/>
              <a:t>Писсарро</a:t>
            </a:r>
            <a:r>
              <a:rPr lang="ru-RU" dirty="0" smtClean="0"/>
              <a:t>, с которым работает над видами Темзы и туманами Гайд-парка. </a:t>
            </a:r>
            <a:r>
              <a:rPr lang="ru-RU" dirty="0" err="1" smtClean="0"/>
              <a:t>Добиньи</a:t>
            </a:r>
            <a:r>
              <a:rPr lang="ru-RU" dirty="0" smtClean="0"/>
              <a:t> знакомит Моне с французским торговцем картинами </a:t>
            </a:r>
            <a:r>
              <a:rPr lang="ru-RU" dirty="0" err="1" smtClean="0"/>
              <a:t>Дюран-Рюэлем</a:t>
            </a:r>
            <a:r>
              <a:rPr lang="ru-RU" dirty="0" smtClean="0"/>
              <a:t>, имевшим галерею на Бонд-стрит. В дальнейшем </a:t>
            </a:r>
            <a:r>
              <a:rPr lang="ru-RU" dirty="0" err="1" smtClean="0"/>
              <a:t>Дюран-Рюэль</a:t>
            </a:r>
            <a:r>
              <a:rPr lang="ru-RU" dirty="0" smtClean="0"/>
              <a:t> оказал импрессионистам неоценимую помощь в организации выставок и продаже картин. В 1871 г. Моне узнает о смерти отца и через несколько месяцев уезжает во Францию. По дороге он посещает Голландию, где, пораженный великолепием пейзажей, останавливается на некоторое время и пишет несколько картин. </a:t>
            </a:r>
            <a:br>
              <a:rPr lang="ru-RU" dirty="0" smtClean="0"/>
            </a:br>
            <a:r>
              <a:rPr lang="ru-RU" dirty="0" smtClean="0"/>
              <a:t>         По возвращении в Париж Моне поселяется в </a:t>
            </a:r>
            <a:r>
              <a:rPr lang="ru-RU" dirty="0" err="1" smtClean="0"/>
              <a:t>Аржантёе</a:t>
            </a:r>
            <a:r>
              <a:rPr lang="ru-RU" dirty="0" smtClean="0"/>
              <a:t>. Художник находит себе дом с садом, где он может заниматься цветоводством, каковое занятие превратилось у него со временем в настоящую страсть. В 1872—75 гг. Моне создает некоторые из лучших своих картин («</a:t>
            </a:r>
            <a:r>
              <a:rPr lang="ru-RU" dirty="0" smtClean="0">
                <a:hlinkClick r:id="rId5" action="ppaction://hlinkfile"/>
              </a:rPr>
              <a:t>Дама с зонтиком</a:t>
            </a:r>
            <a:r>
              <a:rPr lang="ru-RU" dirty="0" smtClean="0"/>
              <a:t>» («Мадам Моне с сыном»), «</a:t>
            </a:r>
            <a:r>
              <a:rPr lang="ru-RU" dirty="0" smtClean="0">
                <a:hlinkClick r:id="rId6" action="ppaction://hlinkfile"/>
              </a:rPr>
              <a:t>Бульвар капуцинок</a:t>
            </a:r>
            <a:r>
              <a:rPr lang="ru-RU" dirty="0" smtClean="0"/>
              <a:t>», «</a:t>
            </a:r>
            <a:r>
              <a:rPr lang="ru-RU" dirty="0" smtClean="0">
                <a:hlinkClick r:id="rId7" action="ppaction://hlinkfile"/>
              </a:rPr>
              <a:t>Впечатление. Восходящее солнце</a:t>
            </a:r>
            <a:r>
              <a:rPr lang="ru-RU" dirty="0" smtClean="0"/>
              <a:t>»). Моне с увлечением живописует Сену. Оборудовав лодку-студию, он плавает по Сене, запечатлевая в этюдах речные пейзажи («</a:t>
            </a:r>
            <a:r>
              <a:rPr lang="ru-RU" dirty="0" smtClean="0">
                <a:hlinkClick r:id="rId8" action="ppaction://hlinkfile"/>
              </a:rPr>
              <a:t>Регата в </a:t>
            </a:r>
            <a:r>
              <a:rPr lang="ru-RU" dirty="0" err="1" smtClean="0">
                <a:hlinkClick r:id="rId8" action="ppaction://hlinkfile"/>
              </a:rPr>
              <a:t>Аржантёе</a:t>
            </a:r>
            <a:r>
              <a:rPr lang="ru-RU" dirty="0" smtClean="0"/>
              <a:t>»). </a:t>
            </a:r>
            <a:br>
              <a:rPr lang="ru-RU" dirty="0" smtClean="0"/>
            </a:br>
            <a:r>
              <a:rPr lang="ru-RU" dirty="0" smtClean="0"/>
              <a:t>         В 1874 г. «Анонимное общество живописцев, художников и граверов», организованное Моне и его друзьями-импрессионистами, проводит выставку, на которой, в частности, была представлена картина Моне «Впечатление. Восходящее солнце». Собственно, по названию этой картины художники-устроители и получили наименование «импрессионистов» (от франц. </a:t>
            </a:r>
            <a:r>
              <a:rPr lang="ru-RU" dirty="0" err="1" smtClean="0"/>
              <a:t>impression</a:t>
            </a:r>
            <a:r>
              <a:rPr lang="ru-RU" dirty="0" smtClean="0"/>
              <a:t> — впечатление). Выставку раскритиковали в печати, да и публика отнеслась к ней негативно. Вторая выставка группы, организованная в мастерской </a:t>
            </a:r>
            <a:r>
              <a:rPr lang="ru-RU" dirty="0" err="1" smtClean="0"/>
              <a:t>Дюран-Рюэля</a:t>
            </a:r>
            <a:r>
              <a:rPr lang="ru-RU" dirty="0" smtClean="0"/>
              <a:t> в 1876 г., также не встретила понимания критики. Моне выставил тогда восемнадцать своих произведений. После провала выставки продавать картины стало крайне трудно, цены упали, и для Моне снова начался период материальных трудностей. </a:t>
            </a:r>
            <a:br>
              <a:rPr lang="ru-RU" dirty="0" smtClean="0"/>
            </a:br>
            <a:r>
              <a:rPr lang="ru-RU" dirty="0" smtClean="0"/>
              <a:t>         У Моне было несколько богатых покровителей, которые спасали его от кредиторов, покупали и заказывали ему картины. Самым значительным из них был финансист Эрнест </a:t>
            </a:r>
            <a:r>
              <a:rPr lang="ru-RU" dirty="0" err="1" smtClean="0"/>
              <a:t>Ошеде</a:t>
            </a:r>
            <a:r>
              <a:rPr lang="ru-RU" dirty="0" smtClean="0"/>
              <a:t>, с которым Моне познакомился в 1876 г. Вскоре после знакомства </a:t>
            </a:r>
            <a:r>
              <a:rPr lang="ru-RU" dirty="0" err="1" smtClean="0"/>
              <a:t>Ошеде</a:t>
            </a:r>
            <a:r>
              <a:rPr lang="ru-RU" dirty="0" smtClean="0"/>
              <a:t> заказал Моне серию декоративных полотен для своего особняка в </a:t>
            </a:r>
            <a:r>
              <a:rPr lang="ru-RU" dirty="0" err="1" smtClean="0"/>
              <a:t>Монжероне</a:t>
            </a:r>
            <a:r>
              <a:rPr lang="ru-RU" dirty="0" smtClean="0"/>
              <a:t>. </a:t>
            </a:r>
            <a:br>
              <a:rPr lang="ru-RU" dirty="0" smtClean="0"/>
            </a:br>
            <a:r>
              <a:rPr lang="ru-RU" dirty="0" smtClean="0"/>
              <a:t>         Поздней осенью 1876 г. Моне приезжает в Париж с желанием изобразить виды зимнего города сквозь пелену тумана; своим объектом он решает сделать вокзал </a:t>
            </a:r>
            <a:r>
              <a:rPr lang="ru-RU" dirty="0" err="1" smtClean="0"/>
              <a:t>Сен-Лазар</a:t>
            </a:r>
            <a:r>
              <a:rPr lang="ru-RU" dirty="0" smtClean="0"/>
              <a:t>. С разрешения директора железных дорог он располагается на вокзале и работает дни напролет, результатом чего явилась дюжина полотен, изображающих крупнейший железнодорожный узел Франции («</a:t>
            </a:r>
            <a:r>
              <a:rPr lang="ru-RU" dirty="0" smtClean="0">
                <a:hlinkClick r:id="rId9" action="ppaction://hlinkfile"/>
              </a:rPr>
              <a:t>Вокзал </a:t>
            </a:r>
            <a:r>
              <a:rPr lang="ru-RU" dirty="0" err="1" smtClean="0">
                <a:hlinkClick r:id="rId9" action="ppaction://hlinkfile"/>
              </a:rPr>
              <a:t>Сен-Лазар</a:t>
            </a:r>
            <a:r>
              <a:rPr lang="ru-RU" dirty="0" smtClean="0">
                <a:hlinkClick r:id="rId9" action="ppaction://hlinkfile"/>
              </a:rPr>
              <a:t>. Прибытие поезда</a:t>
            </a:r>
            <a:r>
              <a:rPr lang="ru-RU" dirty="0" smtClean="0"/>
              <a:t>»). Семь из них в том же году были выставлены на третьей выставке импрессионистов. Уже в эти годы художник проявляет интерес к изображению одного и того же мотива под разным углом зрения. </a:t>
            </a:r>
            <a:br>
              <a:rPr lang="ru-RU" dirty="0" smtClean="0"/>
            </a:br>
            <a:r>
              <a:rPr lang="ru-RU" dirty="0" smtClean="0"/>
              <a:t>         В 1877 г. состоялась третья выставка импрессионистов, в 1879 г. — четвертая. Публика по-прежнему враждебно относится к этому направлению, и материальное положение Моне, снова осаждаемого кредиторами, кажется безнадежным. Вследствие этого он перевозит семью из </a:t>
            </a:r>
            <a:r>
              <a:rPr lang="ru-RU" dirty="0" err="1" smtClean="0"/>
              <a:t>Аржантёя</a:t>
            </a:r>
            <a:r>
              <a:rPr lang="ru-RU" dirty="0" smtClean="0"/>
              <a:t> в </a:t>
            </a:r>
            <a:r>
              <a:rPr lang="ru-RU" dirty="0" err="1" smtClean="0"/>
              <a:t>Ветёй</a:t>
            </a:r>
            <a:r>
              <a:rPr lang="ru-RU" dirty="0" smtClean="0"/>
              <a:t>, где живет вместе с четой </a:t>
            </a:r>
            <a:r>
              <a:rPr lang="ru-RU" dirty="0" err="1" smtClean="0"/>
              <a:t>Ошеде</a:t>
            </a:r>
            <a:r>
              <a:rPr lang="ru-RU" dirty="0" smtClean="0"/>
              <a:t> и пишет несколько великолепных пейзажей с видами окрестностей («</a:t>
            </a:r>
            <a:r>
              <a:rPr lang="ru-RU" dirty="0" smtClean="0">
                <a:hlinkClick r:id="rId10" action="ppaction://hlinkfile"/>
              </a:rPr>
              <a:t>Сад художника в </a:t>
            </a:r>
            <a:r>
              <a:rPr lang="ru-RU" dirty="0" err="1" smtClean="0">
                <a:hlinkClick r:id="rId10" action="ppaction://hlinkfile"/>
              </a:rPr>
              <a:t>Ветёе</a:t>
            </a:r>
            <a:r>
              <a:rPr lang="ru-RU" dirty="0" smtClean="0"/>
              <a:t>»). </a:t>
            </a:r>
            <a:br>
              <a:rPr lang="ru-RU" dirty="0" smtClean="0"/>
            </a:br>
            <a:r>
              <a:rPr lang="ru-RU" dirty="0" smtClean="0"/>
              <a:t>         В 1879 г. после долгой болезни умирает </a:t>
            </a:r>
            <a:r>
              <a:rPr lang="ru-RU" dirty="0" err="1" smtClean="0"/>
              <a:t>Камилла</a:t>
            </a:r>
            <a:r>
              <a:rPr lang="ru-RU" dirty="0" smtClean="0"/>
              <a:t>. Моне остается один с двумя детьми. </a:t>
            </a:r>
            <a:br>
              <a:rPr lang="ru-RU" dirty="0" smtClean="0"/>
            </a:br>
            <a:r>
              <a:rPr lang="ru-RU" dirty="0" smtClean="0"/>
              <a:t>         В 1880 г. в зале журнала «</a:t>
            </a:r>
            <a:r>
              <a:rPr lang="ru-RU" dirty="0" err="1" smtClean="0"/>
              <a:t>Ви</a:t>
            </a:r>
            <a:r>
              <a:rPr lang="ru-RU" dirty="0" smtClean="0"/>
              <a:t> Модерн», принадлежащего издателю и коллекционеру Жоржу </a:t>
            </a:r>
            <a:r>
              <a:rPr lang="ru-RU" dirty="0" err="1" smtClean="0"/>
              <a:t>Шарпантье</a:t>
            </a:r>
            <a:r>
              <a:rPr lang="ru-RU" dirty="0" smtClean="0"/>
              <a:t>, открывается выставка восемнадцати картин Моне. Она приносит художнику долгожданный успех. Продажа картин с этой выставки позволяет Моне поправить свое материальное положение. </a:t>
            </a:r>
            <a:br>
              <a:rPr lang="ru-RU" dirty="0" smtClean="0"/>
            </a:br>
            <a:r>
              <a:rPr lang="ru-RU" dirty="0" smtClean="0"/>
              <a:t>         В 1880-е гг. Моне часто ездит в Нормандию, куда его влечет природа, море и особая атмосфера этой земли. Там он работает, живя то в Дьеппе, то в </a:t>
            </a:r>
            <a:r>
              <a:rPr lang="ru-RU" dirty="0" err="1" smtClean="0"/>
              <a:t>Пурвиле</a:t>
            </a:r>
            <a:r>
              <a:rPr lang="ru-RU" dirty="0" smtClean="0"/>
              <a:t>, то в </a:t>
            </a:r>
            <a:r>
              <a:rPr lang="ru-RU" dirty="0" err="1" smtClean="0"/>
              <a:t>Этрета</a:t>
            </a:r>
            <a:r>
              <a:rPr lang="ru-RU" dirty="0" smtClean="0"/>
              <a:t>, то в </a:t>
            </a:r>
            <a:r>
              <a:rPr lang="ru-RU" dirty="0" err="1" smtClean="0"/>
              <a:t>Бель-Иле</a:t>
            </a:r>
            <a:r>
              <a:rPr lang="ru-RU" dirty="0" smtClean="0"/>
              <a:t> и создает целый ряд великолепных пейзажей («</a:t>
            </a:r>
            <a:r>
              <a:rPr lang="ru-RU" dirty="0" smtClean="0">
                <a:hlinkClick r:id="rId11" action="ppaction://hlinkfile"/>
              </a:rPr>
              <a:t>Ворота </a:t>
            </a:r>
            <a:r>
              <a:rPr lang="ru-RU" dirty="0" err="1" smtClean="0">
                <a:hlinkClick r:id="rId11" action="ppaction://hlinkfile"/>
              </a:rPr>
              <a:t>Маннпор</a:t>
            </a:r>
            <a:r>
              <a:rPr lang="ru-RU" dirty="0" smtClean="0">
                <a:hlinkClick r:id="rId11" action="ppaction://hlinkfile"/>
              </a:rPr>
              <a:t> в </a:t>
            </a:r>
            <a:r>
              <a:rPr lang="ru-RU" dirty="0" err="1" smtClean="0">
                <a:hlinkClick r:id="rId11" action="ppaction://hlinkfile"/>
              </a:rPr>
              <a:t>Этрета</a:t>
            </a:r>
            <a:r>
              <a:rPr lang="ru-RU" dirty="0" smtClean="0"/>
              <a:t>»). В 1883 г. вместе с семьей </a:t>
            </a:r>
            <a:r>
              <a:rPr lang="ru-RU" dirty="0" err="1" smtClean="0"/>
              <a:t>Ошеде</a:t>
            </a:r>
            <a:r>
              <a:rPr lang="ru-RU" dirty="0" smtClean="0"/>
              <a:t> Моне переезжает в </a:t>
            </a:r>
            <a:r>
              <a:rPr lang="ru-RU" dirty="0" err="1" smtClean="0"/>
              <a:t>Живерни</a:t>
            </a:r>
            <a:r>
              <a:rPr lang="ru-RU" dirty="0" smtClean="0"/>
              <a:t> (местечко в 80 км к северу от Парижа). В следующем году художник совершает путешествие в Италию, в </a:t>
            </a:r>
            <a:r>
              <a:rPr lang="ru-RU" dirty="0" err="1" smtClean="0"/>
              <a:t>Бордигеру</a:t>
            </a:r>
            <a:r>
              <a:rPr lang="ru-RU" dirty="0" smtClean="0"/>
              <a:t> («</a:t>
            </a:r>
            <a:r>
              <a:rPr lang="ru-RU" dirty="0" err="1" smtClean="0">
                <a:hlinkClick r:id="rId12" action="ppaction://hlinkfile"/>
              </a:rPr>
              <a:t>Бордигера</a:t>
            </a:r>
            <a:r>
              <a:rPr lang="ru-RU" dirty="0" smtClean="0">
                <a:hlinkClick r:id="rId12" action="ppaction://hlinkfile"/>
              </a:rPr>
              <a:t>. Италия</a:t>
            </a:r>
            <a:r>
              <a:rPr lang="ru-RU" dirty="0" smtClean="0"/>
              <a:t>»). В 1888 г. Моне работает в </a:t>
            </a:r>
            <a:r>
              <a:rPr lang="ru-RU" dirty="0" err="1" smtClean="0"/>
              <a:t>Антибе</a:t>
            </a:r>
            <a:r>
              <a:rPr lang="ru-RU" dirty="0" smtClean="0"/>
              <a:t>. </a:t>
            </a:r>
            <a:br>
              <a:rPr lang="ru-RU" dirty="0" smtClean="0"/>
            </a:br>
            <a:r>
              <a:rPr lang="ru-RU" dirty="0" smtClean="0"/>
              <a:t>         В 1889 г. Моне добивается наконец настоящего и прочного успеха: в галерее торговца картинами Жоржа </a:t>
            </a:r>
            <a:r>
              <a:rPr lang="ru-RU" dirty="0" err="1" smtClean="0"/>
              <a:t>Пти</a:t>
            </a:r>
            <a:r>
              <a:rPr lang="ru-RU" dirty="0" smtClean="0"/>
              <a:t> одновременно с выставкой работ скульптора О. Родена организуется ретроспективная выставка Моне, на которой выставляются сто сорок пять его работ, с 1864 по 1889 гг. Моне становится известным и уважаемым живописцем. </a:t>
            </a:r>
            <a:br>
              <a:rPr lang="ru-RU" dirty="0" smtClean="0"/>
            </a:br>
            <a:r>
              <a:rPr lang="ru-RU" dirty="0" smtClean="0"/>
              <a:t>         В </a:t>
            </a:r>
            <a:r>
              <a:rPr lang="ru-RU" dirty="0" err="1" smtClean="0"/>
              <a:t>Живерни</a:t>
            </a:r>
            <a:r>
              <a:rPr lang="ru-RU" dirty="0" smtClean="0"/>
              <a:t> Моне прожил 43 года, до самой своей смерти. Художник снял дом у некоего нормандского помещика, купил соседний участок земли с прудом и разбил два сада: один в традиционном французском стиле, другой — экзотический, так называемый «Сад на воде». Сад стал любимым детищем Моне; мотивы «сада в </a:t>
            </a:r>
            <a:r>
              <a:rPr lang="ru-RU" dirty="0" err="1" smtClean="0"/>
              <a:t>Живерни</a:t>
            </a:r>
            <a:r>
              <a:rPr lang="ru-RU" dirty="0" smtClean="0"/>
              <a:t>» занимают большое место в творчестве художника («</a:t>
            </a:r>
            <a:r>
              <a:rPr lang="ru-RU" dirty="0" smtClean="0">
                <a:hlinkClick r:id="rId13" action="ppaction://hlinkfile"/>
              </a:rPr>
              <a:t>Сад ирисов в </a:t>
            </a:r>
            <a:r>
              <a:rPr lang="ru-RU" dirty="0" err="1" smtClean="0">
                <a:hlinkClick r:id="rId13" action="ppaction://hlinkfile"/>
              </a:rPr>
              <a:t>Живерни</a:t>
            </a:r>
            <a:r>
              <a:rPr lang="ru-RU" dirty="0" smtClean="0"/>
              <a:t>», «</a:t>
            </a:r>
            <a:r>
              <a:rPr lang="ru-RU" dirty="0" smtClean="0">
                <a:hlinkClick r:id="rId14" action="ppaction://hlinkfile"/>
              </a:rPr>
              <a:t>Дорожка в саду </a:t>
            </a:r>
            <a:r>
              <a:rPr lang="ru-RU" dirty="0" err="1" smtClean="0">
                <a:hlinkClick r:id="rId14" action="ppaction://hlinkfile"/>
              </a:rPr>
              <a:t>Живерни</a:t>
            </a:r>
            <a:r>
              <a:rPr lang="ru-RU" dirty="0" smtClean="0"/>
              <a:t>», «</a:t>
            </a:r>
            <a:r>
              <a:rPr lang="ru-RU" dirty="0" smtClean="0">
                <a:hlinkClick r:id="rId15" action="ppaction://hlinkfile"/>
              </a:rPr>
              <a:t>Пруд с кувшинками</a:t>
            </a:r>
            <a:r>
              <a:rPr lang="ru-RU" dirty="0" smtClean="0"/>
              <a:t>», «</a:t>
            </a:r>
            <a:r>
              <a:rPr lang="ru-RU" dirty="0" smtClean="0">
                <a:hlinkClick r:id="rId16" action="ppaction://hlinkfile"/>
              </a:rPr>
              <a:t>Японский мостик</a:t>
            </a:r>
            <a:r>
              <a:rPr lang="ru-RU" dirty="0" smtClean="0"/>
              <a:t>»). </a:t>
            </a:r>
            <a:br>
              <a:rPr lang="ru-RU" dirty="0" smtClean="0"/>
            </a:br>
            <a:r>
              <a:rPr lang="ru-RU" dirty="0" smtClean="0"/>
              <a:t>         В 1892 г. Моне женится на Алисе </a:t>
            </a:r>
            <a:r>
              <a:rPr lang="ru-RU" dirty="0" err="1" smtClean="0"/>
              <a:t>Ошеде</a:t>
            </a:r>
            <a:r>
              <a:rPr lang="ru-RU" dirty="0" smtClean="0"/>
              <a:t>, в которую он был влюблен в течение многих лет. В 1888 г. Моне начинает цикл «Стога» («</a:t>
            </a:r>
            <a:r>
              <a:rPr lang="ru-RU" dirty="0" smtClean="0">
                <a:hlinkClick r:id="rId17" action="ppaction://hlinkfile"/>
              </a:rPr>
              <a:t>Стог сена. Закат</a:t>
            </a:r>
            <a:r>
              <a:rPr lang="ru-RU" dirty="0" smtClean="0"/>
              <a:t>») — первую большую серию картин, где художник пытается запечатлеть нюансы освещения, меняющегося в зависимости от времени суток и погоды. Он работает одновременно на нескольких холстах, переходя от одного к другому по мере изменения световых эффектов. Эта серия имела большой успех. К опыту «Стогов» Моне возвращается в новой серии — «Тополя» («</a:t>
            </a:r>
            <a:r>
              <a:rPr lang="ru-RU" dirty="0" smtClean="0">
                <a:hlinkClick r:id="rId18" action="ppaction://hlinkfile"/>
              </a:rPr>
              <a:t>Тополя на </a:t>
            </a:r>
            <a:r>
              <a:rPr lang="ru-RU" dirty="0" err="1" smtClean="0">
                <a:hlinkClick r:id="rId18" action="ppaction://hlinkfile"/>
              </a:rPr>
              <a:t>Эпте</a:t>
            </a:r>
            <a:r>
              <a:rPr lang="ru-RU" dirty="0" smtClean="0"/>
              <a:t>»). Эта серия, выставленная в галерее </a:t>
            </a:r>
            <a:r>
              <a:rPr lang="ru-RU" dirty="0" err="1" smtClean="0"/>
              <a:t>Дюран-Рюэля</a:t>
            </a:r>
            <a:r>
              <a:rPr lang="ru-RU" dirty="0" smtClean="0"/>
              <a:t> в 1892 г., также имела большой успех, но еще более восторженно была встречена большая серия «</a:t>
            </a:r>
            <a:r>
              <a:rPr lang="ru-RU" dirty="0" err="1" smtClean="0"/>
              <a:t>Руанский</a:t>
            </a:r>
            <a:r>
              <a:rPr lang="ru-RU" dirty="0" smtClean="0"/>
              <a:t> собор» («</a:t>
            </a:r>
            <a:r>
              <a:rPr lang="ru-RU" dirty="0" err="1" smtClean="0">
                <a:hlinkClick r:id="rId19" action="ppaction://hlinkfile"/>
              </a:rPr>
              <a:t>Руанский</a:t>
            </a:r>
            <a:r>
              <a:rPr lang="ru-RU" dirty="0" smtClean="0">
                <a:hlinkClick r:id="rId19" action="ppaction://hlinkfile"/>
              </a:rPr>
              <a:t> </a:t>
            </a:r>
            <a:r>
              <a:rPr lang="ru-RU" dirty="0" err="1" smtClean="0">
                <a:hlinkClick r:id="rId19" action="ppaction://hlinkfile"/>
              </a:rPr>
              <a:t>собор</a:t>
            </a:r>
            <a:r>
              <a:rPr lang="ru-RU" dirty="0" smtClean="0">
                <a:hlinkClick r:id="rId19" action="ppaction://hlinkfile"/>
              </a:rPr>
              <a:t>. Симфония в сером и красном</a:t>
            </a:r>
            <a:r>
              <a:rPr lang="ru-RU" dirty="0" smtClean="0"/>
              <a:t>»), над которой Моне работал в 1892 и 1893 гг. Последовательно отображая перемену освещения от утренней зари до вечерних сумерек, художник написал пятьдесят видов величественного готического фасада. (Подробнее об этой серии см. «</a:t>
            </a:r>
            <a:r>
              <a:rPr lang="ru-RU" dirty="0" smtClean="0">
                <a:hlinkClick r:id="rId20" action="ppaction://hlinkfile"/>
              </a:rPr>
              <a:t>статью</a:t>
            </a:r>
            <a:r>
              <a:rPr lang="ru-RU" dirty="0" smtClean="0"/>
              <a:t>».) </a:t>
            </a:r>
            <a:br>
              <a:rPr lang="ru-RU" dirty="0" smtClean="0"/>
            </a:br>
            <a:r>
              <a:rPr lang="ru-RU" dirty="0" smtClean="0"/>
              <a:t>         В 1902 г. в </a:t>
            </a:r>
            <a:r>
              <a:rPr lang="ru-RU" dirty="0" err="1" smtClean="0"/>
              <a:t>Живерни</a:t>
            </a:r>
            <a:r>
              <a:rPr lang="ru-RU" dirty="0" smtClean="0"/>
              <a:t> Моне начинает цикл «Кувшинки» («</a:t>
            </a:r>
            <a:r>
              <a:rPr lang="ru-RU" dirty="0" smtClean="0">
                <a:hlinkClick r:id="rId21" action="ppaction://hlinkfile"/>
              </a:rPr>
              <a:t>Кувшинки. Облака</a:t>
            </a:r>
            <a:r>
              <a:rPr lang="ru-RU" dirty="0" smtClean="0"/>
              <a:t>»), над которым будет работать до самой смерти. </a:t>
            </a:r>
            <a:br>
              <a:rPr lang="ru-RU" dirty="0" smtClean="0"/>
            </a:br>
            <a:r>
              <a:rPr lang="ru-RU" dirty="0" smtClean="0"/>
              <a:t>         Начало нового столетия застает Моне в Лондоне; художник снова пишет здание лондонского Парламента («</a:t>
            </a:r>
            <a:r>
              <a:rPr lang="ru-RU" dirty="0" smtClean="0">
                <a:hlinkClick r:id="rId22" action="ppaction://hlinkfile"/>
              </a:rPr>
              <a:t>Здание Парламента. Закат</a:t>
            </a:r>
            <a:r>
              <a:rPr lang="ru-RU" dirty="0" smtClean="0"/>
              <a:t>») и целый ряд картин, объединенных одним мотивом — туманом. С 1899 по 1901 гг. Моне трижды ездит в Великобританию и в 1904 г. выставляет в галерее </a:t>
            </a:r>
            <a:r>
              <a:rPr lang="ru-RU" dirty="0" err="1" smtClean="0"/>
              <a:t>Дюран-Рюэля</a:t>
            </a:r>
            <a:r>
              <a:rPr lang="ru-RU" dirty="0" smtClean="0"/>
              <a:t> тридцать семь видов Лондона («</a:t>
            </a:r>
            <a:r>
              <a:rPr lang="ru-RU" dirty="0" smtClean="0">
                <a:hlinkClick r:id="rId23" action="ppaction://hlinkfile"/>
              </a:rPr>
              <a:t>Мост Ватерлоо. Закат</a:t>
            </a:r>
            <a:r>
              <a:rPr lang="ru-RU" dirty="0" smtClean="0"/>
              <a:t>»). Летом он возвращается к «Кувшинкам» и в феврале следующего года участвует в большой выставке импрессионистов, организованной </a:t>
            </a:r>
            <a:r>
              <a:rPr lang="ru-RU" dirty="0" err="1" smtClean="0"/>
              <a:t>Дюран-Рюэлем</a:t>
            </a:r>
            <a:r>
              <a:rPr lang="ru-RU" dirty="0" smtClean="0"/>
              <a:t> в Лондоне, выставив 55 своих работ. </a:t>
            </a:r>
            <a:br>
              <a:rPr lang="ru-RU" dirty="0" smtClean="0"/>
            </a:br>
            <a:r>
              <a:rPr lang="ru-RU" dirty="0" smtClean="0"/>
              <a:t>         В 1908 г. Моне отправляется в свое предпоследнее путешествие: едет вместе с женой в Венецию. Художник провел в Венеции два месяца. По возвращении во Францию он продолжает работу над венецианскими пейзажами, которые выставит лишь в 1912 г. </a:t>
            </a:r>
            <a:br>
              <a:rPr lang="ru-RU" dirty="0" smtClean="0"/>
            </a:br>
            <a:r>
              <a:rPr lang="ru-RU" dirty="0" smtClean="0"/>
              <a:t>         В конце жизни Моне перенес тяжелые утраты: в 1911 г. умерла жена Алиса, тремя годами позже — старший сын Жан. Начиная с 1908 г. Моне испытывал серьезные проблемы со зрением. Однако продолжал писать до последних дней. </a:t>
            </a:r>
            <a:br>
              <a:rPr lang="ru-RU" dirty="0" smtClean="0"/>
            </a:br>
            <a:r>
              <a:rPr lang="ru-RU" dirty="0" smtClean="0"/>
              <a:t>         5 декабря 1926 г. Моне умер. </a:t>
            </a:r>
          </a:p>
          <a:p>
            <a:r>
              <a:rPr lang="ru-RU" dirty="0" smtClean="0"/>
              <a:t>Изображения </a:t>
            </a:r>
          </a:p>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40000" lnSpcReduction="20000"/>
          </a:bodyPr>
          <a:lstStyle/>
          <a:p>
            <a:r>
              <a:rPr lang="ru-RU" dirty="0" smtClean="0"/>
              <a:t>Клод Оскар Моне родился 14 ноября 1840 г. в Париже, в семье бакалейщика. Юные годы Оскара прошли в Гавре. Свою творческую деятельность юный Моне начал с рисования карикатур, которые выставлялись в витрине </a:t>
            </a:r>
            <a:r>
              <a:rPr lang="ru-RU" dirty="0" err="1" smtClean="0"/>
              <a:t>гаврского</a:t>
            </a:r>
            <a:r>
              <a:rPr lang="ru-RU" dirty="0" smtClean="0"/>
              <a:t> </a:t>
            </a:r>
            <a:r>
              <a:rPr lang="ru-RU" dirty="0" err="1" smtClean="0"/>
              <a:t>окантовщика</a:t>
            </a:r>
            <a:r>
              <a:rPr lang="ru-RU" dirty="0" smtClean="0"/>
              <a:t>, а первые уроки живописи получил у пейзажиста Э. </a:t>
            </a:r>
            <a:r>
              <a:rPr lang="ru-RU" dirty="0" err="1" smtClean="0"/>
              <a:t>Будена</a:t>
            </a:r>
            <a:r>
              <a:rPr lang="ru-RU" dirty="0" smtClean="0"/>
              <a:t>, скитаясь с ним по побережью и постигая приемы работы на пленэре. </a:t>
            </a:r>
            <a:br>
              <a:rPr lang="ru-RU" dirty="0" smtClean="0"/>
            </a:br>
            <a:r>
              <a:rPr lang="ru-RU" dirty="0" smtClean="0"/>
              <a:t>         В 1859 г., получив от отца необходимые средства, Моне едет в Париж учиться живописи. В 1860 г. Моне посещает академию </a:t>
            </a:r>
            <a:r>
              <a:rPr lang="ru-RU" dirty="0" err="1" smtClean="0"/>
              <a:t>Сюиса</a:t>
            </a:r>
            <a:r>
              <a:rPr lang="ru-RU" dirty="0" smtClean="0"/>
              <a:t>, где сводит знакомство с </a:t>
            </a:r>
            <a:r>
              <a:rPr lang="ru-RU" dirty="0" err="1" smtClean="0"/>
              <a:t>Камилем</a:t>
            </a:r>
            <a:r>
              <a:rPr lang="ru-RU" dirty="0" smtClean="0"/>
              <a:t> </a:t>
            </a:r>
            <a:r>
              <a:rPr lang="ru-RU" dirty="0" err="1" smtClean="0"/>
              <a:t>Писсарро</a:t>
            </a:r>
            <a:r>
              <a:rPr lang="ru-RU" dirty="0" smtClean="0"/>
              <a:t>. В 1861 г. Клода призывают в армию, и он едет в Алжир, однако в 1862 г. из-за болезни возвращается во Францию. Отец вновь отпускает его в Париж, там художник поступает в мастерскую популярного в то время Ш. </a:t>
            </a:r>
            <a:r>
              <a:rPr lang="ru-RU" dirty="0" err="1" smtClean="0"/>
              <a:t>Глейра</a:t>
            </a:r>
            <a:r>
              <a:rPr lang="ru-RU" dirty="0" smtClean="0"/>
              <a:t>, где работает до 1864 г. Но формирование его творческого метода происходит отнюдь не в студии, но в процессе совместной работы на пленэре с близкими ему по духу О. Ренуаром, Ф. </a:t>
            </a:r>
            <a:r>
              <a:rPr lang="ru-RU" dirty="0" err="1" smtClean="0"/>
              <a:t>Базилем</a:t>
            </a:r>
            <a:r>
              <a:rPr lang="ru-RU" dirty="0" smtClean="0"/>
              <a:t> и А. </a:t>
            </a:r>
            <a:r>
              <a:rPr lang="ru-RU" dirty="0" err="1" smtClean="0"/>
              <a:t>Сислеем</a:t>
            </a:r>
            <a:r>
              <a:rPr lang="ru-RU" dirty="0" smtClean="0"/>
              <a:t>. В 1865 и 1866 гг. Моне выставляется в Салоне, и его картины имеют скромный успех. Из ранних работ художника наиболее значительными являются «Завтрак на траве» (1866, ГМИИ), написанный вслед за одноименной картиной Э. Мане, «</a:t>
            </a:r>
            <a:r>
              <a:rPr lang="ru-RU" dirty="0" smtClean="0">
                <a:hlinkClick r:id="rId3" action="ppaction://hlinkfile"/>
              </a:rPr>
              <a:t>Терраса в </a:t>
            </a:r>
            <a:r>
              <a:rPr lang="ru-RU" dirty="0" err="1" smtClean="0">
                <a:hlinkClick r:id="rId3" action="ppaction://hlinkfile"/>
              </a:rPr>
              <a:t>Сент-Адресс</a:t>
            </a:r>
            <a:r>
              <a:rPr lang="ru-RU" dirty="0" smtClean="0"/>
              <a:t>», «Женщины в саду» (1867, музей </a:t>
            </a:r>
            <a:r>
              <a:rPr lang="ru-RU" dirty="0" err="1" smtClean="0"/>
              <a:t>Орсе</a:t>
            </a:r>
            <a:r>
              <a:rPr lang="ru-RU" dirty="0" smtClean="0"/>
              <a:t>, Париж). </a:t>
            </a:r>
            <a:br>
              <a:rPr lang="ru-RU" dirty="0" smtClean="0"/>
            </a:br>
            <a:r>
              <a:rPr lang="ru-RU" dirty="0" smtClean="0"/>
              <a:t>         Это время было очень тяжелым для Моне, крайне стесненного в средствах, постоянно преследуемого кредиторами и даже пытавшегося покончить с собой. Художнику приходится все время переезжать с места на место, то в Гавр, то в Севр, то в </a:t>
            </a:r>
            <a:r>
              <a:rPr lang="ru-RU" dirty="0" err="1" smtClean="0"/>
              <a:t>Сент-Адресс</a:t>
            </a:r>
            <a:r>
              <a:rPr lang="ru-RU" dirty="0" smtClean="0"/>
              <a:t>, то в Париж, где он пишет городские пейзажи. В 1868 г. Моне, выставивший пять картин на Международной выставке маринистов в Гавре, получает серебряную медаль, однако картины в счет долга забирают кредиторы. В 1869 г. Моне живет в деревушке Сен-Мишель, в нескольких километрах от Парижа. Сюда часто приезжает О. Ренуар, и художники работают вместе. Расположенный неподалеку живописный ресторанчик с купальней послужил мотивом для серии пейзажей Моне («</a:t>
            </a:r>
            <a:r>
              <a:rPr lang="ru-RU" dirty="0" smtClean="0">
                <a:hlinkClick r:id="rId4" action="ppaction://hlinkfile"/>
              </a:rPr>
              <a:t>Лягушатник</a:t>
            </a:r>
            <a:r>
              <a:rPr lang="ru-RU" dirty="0" smtClean="0"/>
              <a:t>»). Между тем жюри Салона продолжает упорно отвергать работы Моне: в период 1867—70 гг. была принята лишь одна картина художника. </a:t>
            </a:r>
            <a:br>
              <a:rPr lang="ru-RU" dirty="0" smtClean="0"/>
            </a:br>
            <a:r>
              <a:rPr lang="ru-RU" dirty="0" smtClean="0"/>
              <a:t>         В 1870 г. Моне женился на </a:t>
            </a:r>
            <a:r>
              <a:rPr lang="ru-RU" dirty="0" err="1" smtClean="0"/>
              <a:t>Камилле</a:t>
            </a:r>
            <a:r>
              <a:rPr lang="ru-RU" dirty="0" smtClean="0"/>
              <a:t> </a:t>
            </a:r>
            <a:r>
              <a:rPr lang="ru-RU" dirty="0" err="1" smtClean="0"/>
              <a:t>Донсье</a:t>
            </a:r>
            <a:r>
              <a:rPr lang="ru-RU" dirty="0" smtClean="0"/>
              <a:t>; полученное за невесту приданое на некоторое время избавило его от финансовых проблем. Молодые супруги провели медовый месяц в </a:t>
            </a:r>
            <a:r>
              <a:rPr lang="ru-RU" dirty="0" err="1" smtClean="0"/>
              <a:t>Трувиле</a:t>
            </a:r>
            <a:r>
              <a:rPr lang="ru-RU" dirty="0" smtClean="0"/>
              <a:t>, где Моне написал несколько пейзажей. </a:t>
            </a:r>
            <a:br>
              <a:rPr lang="ru-RU" dirty="0" smtClean="0"/>
            </a:br>
            <a:r>
              <a:rPr lang="ru-RU" dirty="0" smtClean="0"/>
              <a:t>         Трагические события 1870—71 гг. вынуждают художника эмигрировать в Лондон. В Лондоне он встречает </a:t>
            </a:r>
            <a:r>
              <a:rPr lang="ru-RU" dirty="0" err="1" smtClean="0"/>
              <a:t>Добиньи</a:t>
            </a:r>
            <a:r>
              <a:rPr lang="ru-RU" dirty="0" smtClean="0"/>
              <a:t> и </a:t>
            </a:r>
            <a:r>
              <a:rPr lang="ru-RU" dirty="0" err="1" smtClean="0"/>
              <a:t>Писсарро</a:t>
            </a:r>
            <a:r>
              <a:rPr lang="ru-RU" dirty="0" smtClean="0"/>
              <a:t>, с которым работает над видами Темзы и туманами Гайд-парка. </a:t>
            </a:r>
            <a:r>
              <a:rPr lang="ru-RU" dirty="0" err="1" smtClean="0"/>
              <a:t>Добиньи</a:t>
            </a:r>
            <a:r>
              <a:rPr lang="ru-RU" dirty="0" smtClean="0"/>
              <a:t> знакомит Моне с французским торговцем картинами </a:t>
            </a:r>
            <a:r>
              <a:rPr lang="ru-RU" dirty="0" err="1" smtClean="0"/>
              <a:t>Дюран-Рюэлем</a:t>
            </a:r>
            <a:r>
              <a:rPr lang="ru-RU" dirty="0" smtClean="0"/>
              <a:t>, имевшим галерею на Бонд-стрит. В дальнейшем </a:t>
            </a:r>
            <a:r>
              <a:rPr lang="ru-RU" dirty="0" err="1" smtClean="0"/>
              <a:t>Дюран-Рюэль</a:t>
            </a:r>
            <a:r>
              <a:rPr lang="ru-RU" dirty="0" smtClean="0"/>
              <a:t> оказал импрессионистам неоценимую помощь в организации выставок и продаже картин. В 1871 г. Моне узнает о смерти отца и через несколько месяцев уезжает во Францию. По дороге он посещает Голландию, где, пораженный великолепием пейзажей, останавливается на некоторое время и пишет несколько картин. </a:t>
            </a:r>
            <a:br>
              <a:rPr lang="ru-RU" dirty="0" smtClean="0"/>
            </a:br>
            <a:r>
              <a:rPr lang="ru-RU" dirty="0" smtClean="0"/>
              <a:t>         По возвращении в Париж Моне поселяется в </a:t>
            </a:r>
            <a:r>
              <a:rPr lang="ru-RU" dirty="0" err="1" smtClean="0"/>
              <a:t>Аржантёе</a:t>
            </a:r>
            <a:r>
              <a:rPr lang="ru-RU" dirty="0" smtClean="0"/>
              <a:t>. Художник находит себе дом с садом, где он может заниматься цветоводством, каковое занятие превратилось у него со временем в настоящую страсть. В 1872—75 гг. Моне создает некоторые из лучших своих картин («</a:t>
            </a:r>
            <a:r>
              <a:rPr lang="ru-RU" dirty="0" smtClean="0">
                <a:hlinkClick r:id="rId5" action="ppaction://hlinkfile"/>
              </a:rPr>
              <a:t>Дама с зонтиком</a:t>
            </a:r>
            <a:r>
              <a:rPr lang="ru-RU" dirty="0" smtClean="0"/>
              <a:t>» («Мадам Моне с сыном»), «</a:t>
            </a:r>
            <a:r>
              <a:rPr lang="ru-RU" dirty="0" smtClean="0">
                <a:hlinkClick r:id="rId6" action="ppaction://hlinkfile"/>
              </a:rPr>
              <a:t>Бульвар капуцинок</a:t>
            </a:r>
            <a:r>
              <a:rPr lang="ru-RU" dirty="0" smtClean="0"/>
              <a:t>», «</a:t>
            </a:r>
            <a:r>
              <a:rPr lang="ru-RU" dirty="0" smtClean="0">
                <a:hlinkClick r:id="rId7" action="ppaction://hlinkfile"/>
              </a:rPr>
              <a:t>Впечатление. Восходящее солнце</a:t>
            </a:r>
            <a:r>
              <a:rPr lang="ru-RU" dirty="0" smtClean="0"/>
              <a:t>»). Моне с увлечением живописует Сену. Оборудовав лодку-студию, он плавает по Сене, запечатлевая в этюдах речные пейзажи («</a:t>
            </a:r>
            <a:r>
              <a:rPr lang="ru-RU" dirty="0" smtClean="0">
                <a:hlinkClick r:id="rId8" action="ppaction://hlinkfile"/>
              </a:rPr>
              <a:t>Регата в </a:t>
            </a:r>
            <a:r>
              <a:rPr lang="ru-RU" dirty="0" err="1" smtClean="0">
                <a:hlinkClick r:id="rId8" action="ppaction://hlinkfile"/>
              </a:rPr>
              <a:t>Аржантёе</a:t>
            </a:r>
            <a:r>
              <a:rPr lang="ru-RU" dirty="0" smtClean="0"/>
              <a:t>»). </a:t>
            </a:r>
            <a:br>
              <a:rPr lang="ru-RU" dirty="0" smtClean="0"/>
            </a:br>
            <a:r>
              <a:rPr lang="ru-RU" dirty="0" smtClean="0"/>
              <a:t>         В 1874 г. «Анонимное общество живописцев, художников и граверов», организованное Моне и его друзьями-импрессионистами, проводит выставку, на которой, в частности, была представлена картина Моне «Впечатление. Восходящее солнце». Собственно, по названию этой картины художники-устроители и получили наименование «импрессионистов» (от франц. </a:t>
            </a:r>
            <a:r>
              <a:rPr lang="ru-RU" dirty="0" err="1" smtClean="0"/>
              <a:t>impression</a:t>
            </a:r>
            <a:r>
              <a:rPr lang="ru-RU" dirty="0" smtClean="0"/>
              <a:t> — впечатление). Выставку раскритиковали в печати, да и публика отнеслась к ней негативно. Вторая выставка группы, организованная в мастерской </a:t>
            </a:r>
            <a:r>
              <a:rPr lang="ru-RU" dirty="0" err="1" smtClean="0"/>
              <a:t>Дюран-Рюэля</a:t>
            </a:r>
            <a:r>
              <a:rPr lang="ru-RU" dirty="0" smtClean="0"/>
              <a:t> в 1876 г., также не встретила понимания критики. Моне выставил тогда восемнадцать своих произведений. После провала выставки продавать картины стало крайне трудно, цены упали, и для Моне снова начался период материальных трудностей. </a:t>
            </a:r>
            <a:br>
              <a:rPr lang="ru-RU" dirty="0" smtClean="0"/>
            </a:br>
            <a:r>
              <a:rPr lang="ru-RU" dirty="0" smtClean="0"/>
              <a:t>         У Моне было несколько богатых покровителей, которые спасали его от кредиторов, покупали и заказывали ему картины. Самым значительным из них был финансист Эрнест </a:t>
            </a:r>
            <a:r>
              <a:rPr lang="ru-RU" dirty="0" err="1" smtClean="0"/>
              <a:t>Ошеде</a:t>
            </a:r>
            <a:r>
              <a:rPr lang="ru-RU" dirty="0" smtClean="0"/>
              <a:t>, с которым Моне познакомился в 1876 г. Вскоре после знакомства </a:t>
            </a:r>
            <a:r>
              <a:rPr lang="ru-RU" dirty="0" err="1" smtClean="0"/>
              <a:t>Ошеде</a:t>
            </a:r>
            <a:r>
              <a:rPr lang="ru-RU" dirty="0" smtClean="0"/>
              <a:t> заказал Моне серию декоративных полотен для своего особняка в </a:t>
            </a:r>
            <a:r>
              <a:rPr lang="ru-RU" dirty="0" err="1" smtClean="0"/>
              <a:t>Монжероне</a:t>
            </a:r>
            <a:r>
              <a:rPr lang="ru-RU" dirty="0" smtClean="0"/>
              <a:t>. </a:t>
            </a:r>
            <a:br>
              <a:rPr lang="ru-RU" dirty="0" smtClean="0"/>
            </a:br>
            <a:r>
              <a:rPr lang="ru-RU" dirty="0" smtClean="0"/>
              <a:t>         Поздней осенью 1876 г. Моне приезжает в Париж с желанием изобразить виды зимнего города сквозь пелену тумана; своим объектом он решает сделать вокзал </a:t>
            </a:r>
            <a:r>
              <a:rPr lang="ru-RU" dirty="0" err="1" smtClean="0"/>
              <a:t>Сен-Лазар</a:t>
            </a:r>
            <a:r>
              <a:rPr lang="ru-RU" dirty="0" smtClean="0"/>
              <a:t>. С разрешения директора железных дорог он располагается на вокзале и работает дни напролет, результатом чего явилась дюжина полотен, изображающих крупнейший железнодорожный узел Франции («</a:t>
            </a:r>
            <a:r>
              <a:rPr lang="ru-RU" dirty="0" smtClean="0">
                <a:hlinkClick r:id="rId9" action="ppaction://hlinkfile"/>
              </a:rPr>
              <a:t>Вокзал </a:t>
            </a:r>
            <a:r>
              <a:rPr lang="ru-RU" dirty="0" err="1" smtClean="0">
                <a:hlinkClick r:id="rId9" action="ppaction://hlinkfile"/>
              </a:rPr>
              <a:t>Сен-Лазар</a:t>
            </a:r>
            <a:r>
              <a:rPr lang="ru-RU" dirty="0" smtClean="0">
                <a:hlinkClick r:id="rId9" action="ppaction://hlinkfile"/>
              </a:rPr>
              <a:t>. Прибытие поезда</a:t>
            </a:r>
            <a:r>
              <a:rPr lang="ru-RU" dirty="0" smtClean="0"/>
              <a:t>»). Семь из них в том же году были выставлены на третьей выставке импрессионистов. Уже в эти годы художник проявляет интерес к изображению одного и того же мотива под разным углом зрения. </a:t>
            </a:r>
            <a:br>
              <a:rPr lang="ru-RU" dirty="0" smtClean="0"/>
            </a:br>
            <a:r>
              <a:rPr lang="ru-RU" dirty="0" smtClean="0"/>
              <a:t>         В 1877 г. состоялась третья выставка импрессионистов, в 1879 г. — четвертая. Публика по-прежнему враждебно относится к этому направлению, и материальное положение Моне, снова осаждаемого кредиторами, кажется безнадежным. Вследствие этого он перевозит семью из </a:t>
            </a:r>
            <a:r>
              <a:rPr lang="ru-RU" dirty="0" err="1" smtClean="0"/>
              <a:t>Аржантёя</a:t>
            </a:r>
            <a:r>
              <a:rPr lang="ru-RU" dirty="0" smtClean="0"/>
              <a:t> в </a:t>
            </a:r>
            <a:r>
              <a:rPr lang="ru-RU" dirty="0" err="1" smtClean="0"/>
              <a:t>Ветёй</a:t>
            </a:r>
            <a:r>
              <a:rPr lang="ru-RU" dirty="0" smtClean="0"/>
              <a:t>, где живет вместе с четой </a:t>
            </a:r>
            <a:r>
              <a:rPr lang="ru-RU" dirty="0" err="1" smtClean="0"/>
              <a:t>Ошеде</a:t>
            </a:r>
            <a:r>
              <a:rPr lang="ru-RU" dirty="0" smtClean="0"/>
              <a:t> и пишет несколько великолепных пейзажей с видами окрестностей («</a:t>
            </a:r>
            <a:r>
              <a:rPr lang="ru-RU" dirty="0" smtClean="0">
                <a:hlinkClick r:id="rId10" action="ppaction://hlinkfile"/>
              </a:rPr>
              <a:t>Сад художника в </a:t>
            </a:r>
            <a:r>
              <a:rPr lang="ru-RU" dirty="0" err="1" smtClean="0">
                <a:hlinkClick r:id="rId10" action="ppaction://hlinkfile"/>
              </a:rPr>
              <a:t>Ветёе</a:t>
            </a:r>
            <a:r>
              <a:rPr lang="ru-RU" dirty="0" smtClean="0"/>
              <a:t>»). </a:t>
            </a:r>
            <a:br>
              <a:rPr lang="ru-RU" dirty="0" smtClean="0"/>
            </a:br>
            <a:r>
              <a:rPr lang="ru-RU" dirty="0" smtClean="0"/>
              <a:t>         В 1879 г. после долгой болезни умирает </a:t>
            </a:r>
            <a:r>
              <a:rPr lang="ru-RU" dirty="0" err="1" smtClean="0"/>
              <a:t>Камилла</a:t>
            </a:r>
            <a:r>
              <a:rPr lang="ru-RU" dirty="0" smtClean="0"/>
              <a:t>. Моне остается один с двумя детьми. </a:t>
            </a:r>
            <a:br>
              <a:rPr lang="ru-RU" dirty="0" smtClean="0"/>
            </a:br>
            <a:r>
              <a:rPr lang="ru-RU" dirty="0" smtClean="0"/>
              <a:t>         В 1880 г. в зале журнала «</a:t>
            </a:r>
            <a:r>
              <a:rPr lang="ru-RU" dirty="0" err="1" smtClean="0"/>
              <a:t>Ви</a:t>
            </a:r>
            <a:r>
              <a:rPr lang="ru-RU" dirty="0" smtClean="0"/>
              <a:t> Модерн», принадлежащего издателю и коллекционеру Жоржу </a:t>
            </a:r>
            <a:r>
              <a:rPr lang="ru-RU" dirty="0" err="1" smtClean="0"/>
              <a:t>Шарпантье</a:t>
            </a:r>
            <a:r>
              <a:rPr lang="ru-RU" dirty="0" smtClean="0"/>
              <a:t>, открывается выставка восемнадцати картин Моне. Она приносит художнику долгожданный успех. Продажа картин с этой выставки позволяет Моне поправить свое материальное положение. </a:t>
            </a:r>
            <a:br>
              <a:rPr lang="ru-RU" dirty="0" smtClean="0"/>
            </a:br>
            <a:r>
              <a:rPr lang="ru-RU" dirty="0" smtClean="0"/>
              <a:t>         В 1880-е гг. Моне часто ездит в Нормандию, куда его влечет природа, море и особая атмосфера этой земли. Там он работает, живя то в Дьеппе, то в </a:t>
            </a:r>
            <a:r>
              <a:rPr lang="ru-RU" dirty="0" err="1" smtClean="0"/>
              <a:t>Пурвиле</a:t>
            </a:r>
            <a:r>
              <a:rPr lang="ru-RU" dirty="0" smtClean="0"/>
              <a:t>, то в </a:t>
            </a:r>
            <a:r>
              <a:rPr lang="ru-RU" dirty="0" err="1" smtClean="0"/>
              <a:t>Этрета</a:t>
            </a:r>
            <a:r>
              <a:rPr lang="ru-RU" dirty="0" smtClean="0"/>
              <a:t>, то в </a:t>
            </a:r>
            <a:r>
              <a:rPr lang="ru-RU" dirty="0" err="1" smtClean="0"/>
              <a:t>Бель-Иле</a:t>
            </a:r>
            <a:r>
              <a:rPr lang="ru-RU" dirty="0" smtClean="0"/>
              <a:t> и создает целый ряд великолепных пейзажей («</a:t>
            </a:r>
            <a:r>
              <a:rPr lang="ru-RU" dirty="0" smtClean="0">
                <a:hlinkClick r:id="rId11" action="ppaction://hlinkfile"/>
              </a:rPr>
              <a:t>Ворота </a:t>
            </a:r>
            <a:r>
              <a:rPr lang="ru-RU" dirty="0" err="1" smtClean="0">
                <a:hlinkClick r:id="rId11" action="ppaction://hlinkfile"/>
              </a:rPr>
              <a:t>Маннпор</a:t>
            </a:r>
            <a:r>
              <a:rPr lang="ru-RU" dirty="0" smtClean="0">
                <a:hlinkClick r:id="rId11" action="ppaction://hlinkfile"/>
              </a:rPr>
              <a:t> в </a:t>
            </a:r>
            <a:r>
              <a:rPr lang="ru-RU" dirty="0" err="1" smtClean="0">
                <a:hlinkClick r:id="rId11" action="ppaction://hlinkfile"/>
              </a:rPr>
              <a:t>Этрета</a:t>
            </a:r>
            <a:r>
              <a:rPr lang="ru-RU" dirty="0" smtClean="0"/>
              <a:t>»). В 1883 г. вместе с семьей </a:t>
            </a:r>
            <a:r>
              <a:rPr lang="ru-RU" dirty="0" err="1" smtClean="0"/>
              <a:t>Ошеде</a:t>
            </a:r>
            <a:r>
              <a:rPr lang="ru-RU" dirty="0" smtClean="0"/>
              <a:t> Моне переезжает в </a:t>
            </a:r>
            <a:r>
              <a:rPr lang="ru-RU" dirty="0" err="1" smtClean="0"/>
              <a:t>Живерни</a:t>
            </a:r>
            <a:r>
              <a:rPr lang="ru-RU" dirty="0" smtClean="0"/>
              <a:t> (местечко в 80 км к северу от Парижа). В следующем году художник совершает путешествие в Италию, в </a:t>
            </a:r>
            <a:r>
              <a:rPr lang="ru-RU" dirty="0" err="1" smtClean="0"/>
              <a:t>Бордигеру</a:t>
            </a:r>
            <a:r>
              <a:rPr lang="ru-RU" dirty="0" smtClean="0"/>
              <a:t> («</a:t>
            </a:r>
            <a:r>
              <a:rPr lang="ru-RU" dirty="0" err="1" smtClean="0">
                <a:hlinkClick r:id="rId12" action="ppaction://hlinkfile"/>
              </a:rPr>
              <a:t>Бордигера</a:t>
            </a:r>
            <a:r>
              <a:rPr lang="ru-RU" dirty="0" smtClean="0">
                <a:hlinkClick r:id="rId12" action="ppaction://hlinkfile"/>
              </a:rPr>
              <a:t>. Италия</a:t>
            </a:r>
            <a:r>
              <a:rPr lang="ru-RU" dirty="0" smtClean="0"/>
              <a:t>»). В 1888 г. Моне работает в </a:t>
            </a:r>
            <a:r>
              <a:rPr lang="ru-RU" dirty="0" err="1" smtClean="0"/>
              <a:t>Антибе</a:t>
            </a:r>
            <a:r>
              <a:rPr lang="ru-RU" dirty="0" smtClean="0"/>
              <a:t>. </a:t>
            </a:r>
            <a:br>
              <a:rPr lang="ru-RU" dirty="0" smtClean="0"/>
            </a:br>
            <a:r>
              <a:rPr lang="ru-RU" dirty="0" smtClean="0"/>
              <a:t>         В 1889 г. Моне добивается наконец настоящего и прочного успеха: в галерее торговца картинами Жоржа </a:t>
            </a:r>
            <a:r>
              <a:rPr lang="ru-RU" dirty="0" err="1" smtClean="0"/>
              <a:t>Пти</a:t>
            </a:r>
            <a:r>
              <a:rPr lang="ru-RU" dirty="0" smtClean="0"/>
              <a:t> одновременно с выставкой работ скульптора О. Родена организуется ретроспективная выставка Моне, на которой выставляются сто сорок пять его работ, с 1864 по 1889 гг. Моне становится известным и уважаемым живописцем. </a:t>
            </a:r>
            <a:br>
              <a:rPr lang="ru-RU" dirty="0" smtClean="0"/>
            </a:br>
            <a:r>
              <a:rPr lang="ru-RU" dirty="0" smtClean="0"/>
              <a:t>         В </a:t>
            </a:r>
            <a:r>
              <a:rPr lang="ru-RU" dirty="0" err="1" smtClean="0"/>
              <a:t>Живерни</a:t>
            </a:r>
            <a:r>
              <a:rPr lang="ru-RU" dirty="0" smtClean="0"/>
              <a:t> Моне прожил 43 года, до самой своей смерти. Художник снял дом у некоего нормандского помещика, купил соседний участок земли с прудом и разбил два сада: один в традиционном французском стиле, другой — экзотический, так называемый «Сад на воде». Сад стал любимым детищем Моне; мотивы «сада в </a:t>
            </a:r>
            <a:r>
              <a:rPr lang="ru-RU" dirty="0" err="1" smtClean="0"/>
              <a:t>Живерни</a:t>
            </a:r>
            <a:r>
              <a:rPr lang="ru-RU" dirty="0" smtClean="0"/>
              <a:t>» занимают большое место в творчестве художника («</a:t>
            </a:r>
            <a:r>
              <a:rPr lang="ru-RU" dirty="0" smtClean="0">
                <a:hlinkClick r:id="rId13" action="ppaction://hlinkfile"/>
              </a:rPr>
              <a:t>Сад ирисов в </a:t>
            </a:r>
            <a:r>
              <a:rPr lang="ru-RU" dirty="0" err="1" smtClean="0">
                <a:hlinkClick r:id="rId13" action="ppaction://hlinkfile"/>
              </a:rPr>
              <a:t>Живерни</a:t>
            </a:r>
            <a:r>
              <a:rPr lang="ru-RU" dirty="0" smtClean="0"/>
              <a:t>», «</a:t>
            </a:r>
            <a:r>
              <a:rPr lang="ru-RU" dirty="0" smtClean="0">
                <a:hlinkClick r:id="rId14" action="ppaction://hlinkfile"/>
              </a:rPr>
              <a:t>Дорожка в саду </a:t>
            </a:r>
            <a:r>
              <a:rPr lang="ru-RU" dirty="0" err="1" smtClean="0">
                <a:hlinkClick r:id="rId14" action="ppaction://hlinkfile"/>
              </a:rPr>
              <a:t>Живерни</a:t>
            </a:r>
            <a:r>
              <a:rPr lang="ru-RU" dirty="0" smtClean="0"/>
              <a:t>», «</a:t>
            </a:r>
            <a:r>
              <a:rPr lang="ru-RU" dirty="0" smtClean="0">
                <a:hlinkClick r:id="rId15" action="ppaction://hlinkfile"/>
              </a:rPr>
              <a:t>Пруд с кувшинками</a:t>
            </a:r>
            <a:r>
              <a:rPr lang="ru-RU" dirty="0" smtClean="0"/>
              <a:t>», «</a:t>
            </a:r>
            <a:r>
              <a:rPr lang="ru-RU" dirty="0" smtClean="0">
                <a:hlinkClick r:id="rId16" action="ppaction://hlinkfile"/>
              </a:rPr>
              <a:t>Японский мостик</a:t>
            </a:r>
            <a:r>
              <a:rPr lang="ru-RU" dirty="0" smtClean="0"/>
              <a:t>»). </a:t>
            </a:r>
            <a:br>
              <a:rPr lang="ru-RU" dirty="0" smtClean="0"/>
            </a:br>
            <a:r>
              <a:rPr lang="ru-RU" dirty="0" smtClean="0"/>
              <a:t>         В 1892 г. Моне женится на Алисе </a:t>
            </a:r>
            <a:r>
              <a:rPr lang="ru-RU" dirty="0" err="1" smtClean="0"/>
              <a:t>Ошеде</a:t>
            </a:r>
            <a:r>
              <a:rPr lang="ru-RU" dirty="0" smtClean="0"/>
              <a:t>, в которую он был влюблен в течение многих лет. В 1888 г. Моне начинает цикл «Стога» («</a:t>
            </a:r>
            <a:r>
              <a:rPr lang="ru-RU" dirty="0" smtClean="0">
                <a:hlinkClick r:id="rId17" action="ppaction://hlinkfile"/>
              </a:rPr>
              <a:t>Стог сена. Закат</a:t>
            </a:r>
            <a:r>
              <a:rPr lang="ru-RU" dirty="0" smtClean="0"/>
              <a:t>») — первую большую серию картин, где художник пытается запечатлеть нюансы освещения, меняющегося в зависимости от времени суток и погоды. Он работает одновременно на нескольких холстах, переходя от одного к другому по мере изменения световых эффектов. Эта серия имела большой успех. К опыту «Стогов» Моне возвращается в новой серии — «Тополя» («</a:t>
            </a:r>
            <a:r>
              <a:rPr lang="ru-RU" dirty="0" smtClean="0">
                <a:hlinkClick r:id="rId18" action="ppaction://hlinkfile"/>
              </a:rPr>
              <a:t>Тополя на </a:t>
            </a:r>
            <a:r>
              <a:rPr lang="ru-RU" dirty="0" err="1" smtClean="0">
                <a:hlinkClick r:id="rId18" action="ppaction://hlinkfile"/>
              </a:rPr>
              <a:t>Эпте</a:t>
            </a:r>
            <a:r>
              <a:rPr lang="ru-RU" dirty="0" smtClean="0"/>
              <a:t>»). Эта серия, выставленная в галерее </a:t>
            </a:r>
            <a:r>
              <a:rPr lang="ru-RU" dirty="0" err="1" smtClean="0"/>
              <a:t>Дюран-Рюэля</a:t>
            </a:r>
            <a:r>
              <a:rPr lang="ru-RU" dirty="0" smtClean="0"/>
              <a:t> в 1892 г., также имела большой успех, но еще более восторженно была встречена большая серия «</a:t>
            </a:r>
            <a:r>
              <a:rPr lang="ru-RU" dirty="0" err="1" smtClean="0"/>
              <a:t>Руанский</a:t>
            </a:r>
            <a:r>
              <a:rPr lang="ru-RU" dirty="0" smtClean="0"/>
              <a:t> собор» («</a:t>
            </a:r>
            <a:r>
              <a:rPr lang="ru-RU" dirty="0" err="1" smtClean="0">
                <a:hlinkClick r:id="rId19" action="ppaction://hlinkfile"/>
              </a:rPr>
              <a:t>Руанский</a:t>
            </a:r>
            <a:r>
              <a:rPr lang="ru-RU" dirty="0" smtClean="0">
                <a:hlinkClick r:id="rId19" action="ppaction://hlinkfile"/>
              </a:rPr>
              <a:t> </a:t>
            </a:r>
            <a:r>
              <a:rPr lang="ru-RU" dirty="0" err="1" smtClean="0">
                <a:hlinkClick r:id="rId19" action="ppaction://hlinkfile"/>
              </a:rPr>
              <a:t>собор</a:t>
            </a:r>
            <a:r>
              <a:rPr lang="ru-RU" dirty="0" smtClean="0">
                <a:hlinkClick r:id="rId19" action="ppaction://hlinkfile"/>
              </a:rPr>
              <a:t>. Симфония в сером и красном</a:t>
            </a:r>
            <a:r>
              <a:rPr lang="ru-RU" dirty="0" smtClean="0"/>
              <a:t>»), над которой Моне работал в 1892 и 1893 гг. Последовательно отображая перемену освещения от утренней зари до вечерних сумерек, художник написал пятьдесят видов величественного готического фасада. (Подробнее об этой серии см. «</a:t>
            </a:r>
            <a:r>
              <a:rPr lang="ru-RU" dirty="0" smtClean="0">
                <a:hlinkClick r:id="rId20" action="ppaction://hlinkfile"/>
              </a:rPr>
              <a:t>статью</a:t>
            </a:r>
            <a:r>
              <a:rPr lang="ru-RU" dirty="0" smtClean="0"/>
              <a:t>».) </a:t>
            </a:r>
            <a:br>
              <a:rPr lang="ru-RU" dirty="0" smtClean="0"/>
            </a:br>
            <a:r>
              <a:rPr lang="ru-RU" dirty="0" smtClean="0"/>
              <a:t>         В 1902 г. в </a:t>
            </a:r>
            <a:r>
              <a:rPr lang="ru-RU" dirty="0" err="1" smtClean="0"/>
              <a:t>Живерни</a:t>
            </a:r>
            <a:r>
              <a:rPr lang="ru-RU" dirty="0" smtClean="0"/>
              <a:t> Моне начинает цикл «Кувшинки» («</a:t>
            </a:r>
            <a:r>
              <a:rPr lang="ru-RU" dirty="0" smtClean="0">
                <a:hlinkClick r:id="rId21" action="ppaction://hlinkfile"/>
              </a:rPr>
              <a:t>Кувшинки. Облака</a:t>
            </a:r>
            <a:r>
              <a:rPr lang="ru-RU" dirty="0" smtClean="0"/>
              <a:t>»), над которым будет работать до самой смерти. </a:t>
            </a:r>
            <a:br>
              <a:rPr lang="ru-RU" dirty="0" smtClean="0"/>
            </a:br>
            <a:r>
              <a:rPr lang="ru-RU" dirty="0" smtClean="0"/>
              <a:t>         Начало нового столетия застает Моне в Лондоне; художник снова пишет здание лондонского Парламента («</a:t>
            </a:r>
            <a:r>
              <a:rPr lang="ru-RU" dirty="0" smtClean="0">
                <a:hlinkClick r:id="rId22" action="ppaction://hlinkfile"/>
              </a:rPr>
              <a:t>Здание Парламента. Закат</a:t>
            </a:r>
            <a:r>
              <a:rPr lang="ru-RU" dirty="0" smtClean="0"/>
              <a:t>») и целый ряд картин, объединенных одним мотивом — туманом. С 1899 по 1901 гг. Моне трижды ездит в Великобританию и в 1904 г. выставляет в галерее </a:t>
            </a:r>
            <a:r>
              <a:rPr lang="ru-RU" dirty="0" err="1" smtClean="0"/>
              <a:t>Дюран-Рюэля</a:t>
            </a:r>
            <a:r>
              <a:rPr lang="ru-RU" dirty="0" smtClean="0"/>
              <a:t> тридцать семь видов Лондона («</a:t>
            </a:r>
            <a:r>
              <a:rPr lang="ru-RU" dirty="0" smtClean="0">
                <a:hlinkClick r:id="rId23" action="ppaction://hlinkfile"/>
              </a:rPr>
              <a:t>Мост Ватерлоо. Закат</a:t>
            </a:r>
            <a:r>
              <a:rPr lang="ru-RU" dirty="0" smtClean="0"/>
              <a:t>»). Летом он возвращается к «Кувшинкам» и в феврале следующего года участвует в большой выставке импрессионистов, организованной </a:t>
            </a:r>
            <a:r>
              <a:rPr lang="ru-RU" dirty="0" err="1" smtClean="0"/>
              <a:t>Дюран-Рюэлем</a:t>
            </a:r>
            <a:r>
              <a:rPr lang="ru-RU" dirty="0" smtClean="0"/>
              <a:t> в Лондоне, выставив 55 своих работ. </a:t>
            </a:r>
            <a:br>
              <a:rPr lang="ru-RU" dirty="0" smtClean="0"/>
            </a:br>
            <a:r>
              <a:rPr lang="ru-RU" dirty="0" smtClean="0"/>
              <a:t>         В 1908 г. Моне отправляется в свое предпоследнее путешествие: едет вместе с женой в Венецию. Художник провел в Венеции два месяца. По возвращении во Францию он продолжает работу над венецианскими пейзажами, которые выставит лишь в 1912 г. </a:t>
            </a:r>
            <a:br>
              <a:rPr lang="ru-RU" dirty="0" smtClean="0"/>
            </a:br>
            <a:r>
              <a:rPr lang="ru-RU" dirty="0" smtClean="0"/>
              <a:t>         В конце жизни Моне перенес тяжелые утраты: в 1911 г. умерла жена Алиса, тремя годами позже — старший сын Жан. Начиная с 1908 г. Моне испытывал серьезные проблемы со зрением. Однако продолжал писать до последних дней. </a:t>
            </a:r>
            <a:br>
              <a:rPr lang="ru-RU" dirty="0" smtClean="0"/>
            </a:br>
            <a:r>
              <a:rPr lang="ru-RU" dirty="0" smtClean="0"/>
              <a:t>         5 декабря 1926 г. Моне умер. </a:t>
            </a:r>
          </a:p>
          <a:p>
            <a:r>
              <a:rPr lang="ru-RU" dirty="0" smtClean="0"/>
              <a:t>Изображения </a:t>
            </a:r>
          </a:p>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err="1" smtClean="0"/>
              <a:t>Сент-Адресс</a:t>
            </a:r>
            <a:r>
              <a:rPr lang="ru-RU" dirty="0" smtClean="0"/>
              <a:t> — деревня в Нормандии в устье Сены, в четырех километрах от Гавра. В 1866—68 гг. Моне подолгу жил тут у своей тетки мадам </a:t>
            </a:r>
            <a:r>
              <a:rPr lang="ru-RU" dirty="0" err="1" smtClean="0"/>
              <a:t>Лекадр</a:t>
            </a:r>
            <a:r>
              <a:rPr lang="ru-RU" dirty="0" smtClean="0"/>
              <a:t>, работая на пленэре. Здесь им написаны «Пляж в </a:t>
            </a:r>
            <a:r>
              <a:rPr lang="ru-RU" dirty="0" err="1" smtClean="0"/>
              <a:t>Сент-Адресс</a:t>
            </a:r>
            <a:r>
              <a:rPr lang="ru-RU" dirty="0" smtClean="0"/>
              <a:t>» и знаменитая «Терраса в </a:t>
            </a:r>
            <a:r>
              <a:rPr lang="ru-RU" dirty="0" err="1" smtClean="0"/>
              <a:t>Сент-Адресс</a:t>
            </a:r>
            <a:r>
              <a:rPr lang="ru-RU" dirty="0" smtClean="0"/>
              <a:t>». В письме </a:t>
            </a:r>
            <a:r>
              <a:rPr lang="ru-RU" dirty="0" err="1" smtClean="0"/>
              <a:t>Базилю</a:t>
            </a:r>
            <a:r>
              <a:rPr lang="ru-RU" dirty="0" smtClean="0"/>
              <a:t> от 25 июня 1867 г. художник писал: «Я подготовил себе массу работы, у меня начато около 20 полотен, несколько великолепных морских пейзажей, несколько фигур и видов сада. Кроме того, в числе марин я пишу парусные гонки в Гавре, с большим количеством публики на берегу и рейдом, заполненным маленькими парусами… Я здесь уже 15 дней, я счастлив и пребываю в превосходном расположении духа. Все здесь добры ко мне и восхищаются каждым мазком моей кисти». Разумеется, среди почитателей таланта Моне были лица, которых он изобразил на картине: отец художника Адольф сидит в кресле справа на переднем плане. Чуть левее, спиной к зрителю, под зонтиком устроилась тетка Моне, мадам </a:t>
            </a:r>
            <a:r>
              <a:rPr lang="ru-RU" dirty="0" err="1" smtClean="0"/>
              <a:t>Лекадр</a:t>
            </a:r>
            <a:r>
              <a:rPr lang="ru-RU" dirty="0" smtClean="0"/>
              <a:t>. У балюстрады, в компании молодого человека, стоит дальняя родственница художника Жанна Маргарита. В этой работе Моне удалось совместить морской пейзаж и сцену из светской жизни.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«Лягушатник» — плавучее кафе на Сене, расположенное недалеко от </a:t>
            </a:r>
            <a:r>
              <a:rPr lang="ru-RU" dirty="0" err="1" smtClean="0"/>
              <a:t>Буживаля</a:t>
            </a:r>
            <a:r>
              <a:rPr lang="ru-RU" dirty="0" smtClean="0"/>
              <a:t>, рядом с которым помещалась купальня и прокат лодок. Это веселое место, хорошо известное парижской богеме, и трактир, заслуживший скандальную репутацию, были излюбленной темой «желтой» прессы. Художники любили приезжать сюда на этюды, поскольку здесь не было недостатка в сюжетах и моделях. Летом 1869 г. в </a:t>
            </a:r>
            <a:r>
              <a:rPr lang="ru-RU" dirty="0" err="1" smtClean="0"/>
              <a:t>Буживале</a:t>
            </a:r>
            <a:r>
              <a:rPr lang="ru-RU" dirty="0" smtClean="0"/>
              <a:t> вместе работали на пленэре Клод Моне и Огюст Ренуар. В один из солнечных дней оба написали один и тот же мотив: яркий солнечный день, веселые блики на воде, праздные фигуры, шатающиеся взад-вперед по длинному деревянному настилу, соединяющему плавучую платформу с берегом, деревянные лодки на переднем плане, покачивающиеся на легких волнах, создаваемых купающейся публикой. Картина была представлена на суд жюри Салона 1870 г., что, учитывая скандальность изображенного заведения, было воспринято как эпатаж. Нельзя не отметить и новаторство живописной манеры художника: использование широких быстрых мазков, а также мазков поменьше, в виде точек и запятых, передающих сверкающую атмосферу и движение воды. То, что было принято академиками за «небрежность, незавершенность», было новым творческим методом, основы которого постигались именно тогда.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8</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11</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14</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15</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На мотив вокзала </a:t>
            </a:r>
            <a:r>
              <a:rPr lang="ru-RU" dirty="0" err="1" smtClean="0"/>
              <a:t>Сен-Лазар</a:t>
            </a:r>
            <a:r>
              <a:rPr lang="ru-RU" dirty="0" smtClean="0"/>
              <a:t> Моне исполнил свыше десяти картин, семь из которых, в том числе и эта, были выставлены на 3-ей выставке импрессионистов в 1877 г. В январе 1877 г. Моне получил разрешение работать в помещении вокзала </a:t>
            </a:r>
            <a:r>
              <a:rPr lang="ru-RU" dirty="0" err="1" smtClean="0"/>
              <a:t>Сен-Лазар</a:t>
            </a:r>
            <a:r>
              <a:rPr lang="ru-RU" dirty="0" smtClean="0"/>
              <a:t>. Благодаря финансовой помощи своего друга Гюстава </a:t>
            </a:r>
            <a:r>
              <a:rPr lang="ru-RU" dirty="0" err="1" smtClean="0"/>
              <a:t>Кайботта</a:t>
            </a:r>
            <a:r>
              <a:rPr lang="ru-RU" dirty="0" smtClean="0"/>
              <a:t>, художника и коллекционера, Моне снял крохотную квартирку на улице </a:t>
            </a:r>
            <a:r>
              <a:rPr lang="ru-RU" dirty="0" err="1" smtClean="0"/>
              <a:t>Монси</a:t>
            </a:r>
            <a:r>
              <a:rPr lang="ru-RU" dirty="0" smtClean="0"/>
              <a:t>, расположенной неподалеку от вокзала. Художнику была предоставлена полная свобода действий. Движение поездов на время приостанавливалось, и он мог хорошо видеть платформы, топки дымящих паровозов, которые были заполнены углем — чтобы из труб вовсю валил пар. Моне прочно «обосновался» на вокзале, пассажиры наблюдали за ним с почтением и трепетом. </a:t>
            </a:r>
            <a:br>
              <a:rPr lang="ru-RU" dirty="0" smtClean="0"/>
            </a:br>
            <a:r>
              <a:rPr lang="ru-RU" dirty="0" smtClean="0"/>
              <a:t>Во времена Моне железная дорога была символом современной жизни, равно как и лодочные прогулки, поездки в Париж, оживленные столичные бульвары, развевающиеся флаги на улицах в дни национальных праздников. Для Моне </a:t>
            </a:r>
            <a:r>
              <a:rPr lang="ru-RU" dirty="0" err="1" smtClean="0"/>
              <a:t>Сен-Лазар</a:t>
            </a:r>
            <a:r>
              <a:rPr lang="ru-RU" dirty="0" smtClean="0"/>
              <a:t> был не просто вокзалом — сюда приходили поезда из Нормандии, на одном из которых он прибыл в Париж из Гавра, отсюда отправлялись поезда на </a:t>
            </a:r>
            <a:r>
              <a:rPr lang="ru-RU" dirty="0" err="1" smtClean="0"/>
              <a:t>Буживаль</a:t>
            </a:r>
            <a:r>
              <a:rPr lang="ru-RU" dirty="0" smtClean="0"/>
              <a:t>, </a:t>
            </a:r>
            <a:r>
              <a:rPr lang="ru-RU" dirty="0" err="1" smtClean="0"/>
              <a:t>Лувесьенн</a:t>
            </a:r>
            <a:r>
              <a:rPr lang="ru-RU" dirty="0" smtClean="0"/>
              <a:t>, </a:t>
            </a:r>
            <a:r>
              <a:rPr lang="ru-RU" dirty="0" err="1" smtClean="0"/>
              <a:t>Ветёй</a:t>
            </a:r>
            <a:r>
              <a:rPr lang="ru-RU" dirty="0" smtClean="0"/>
              <a:t> — излюбленные места творчества импрессионистов. </a:t>
            </a:r>
            <a:br>
              <a:rPr lang="ru-RU" dirty="0" smtClean="0"/>
            </a:br>
            <a:r>
              <a:rPr lang="ru-RU" dirty="0" smtClean="0"/>
              <a:t>Поскольку облик вокзала постоянно менялся, на «натуре» Моне делал лишь эскизы, а по ним в мастерской писал уже сами картины. На полотне мы видим большую железнодорожную станцию, покрытую навесом, укрепленным на железных столбах. Слева и справа находятся платформы: один путь предназначается для пригородных поездов, другой — для поездов дальнего следования. Особая атмосфера передается через контраст тусклого освещения внутри станции и яркого ослепительного уличного света. Клубы дыма и пара, рассеянные по всему холсту, уравновешивают контрастные полосы освещения. Дым просачивается повсюду, сияющие облака клубятся на фоне едва различимых силуэтов зданий. Густой пар словно придает форму массивным башням, прикрывая их легкой вуалью, подобной тончайшей паутине. Картина написана в нежных приглушенных тонах с тончайшими переходами оттенков. Стремительные точные мазки в форме запятых, характерные для того времени, воспринимаются как мозаика, у зрителя создается впечатление, что пар то рассеивается, то сгущается. </a:t>
            </a:r>
          </a:p>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16</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19</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23</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 1888 г. Моне начинает работу над циклом «Стога» — первой большой серией картин, в которой художник пытается запечатлеть нюансы освещения, меняющегося в зависимости от времени суток и погоды. Суть его нового метода такова: художник начинал писать один вид одновременно на нескольких холстах, и на каждом стремился передать состояние природы в строго определенный, довольно краткий период времени, работая над одним полотном порой не более получаса. В следующие дни он продолжал методично писать в той же последовательности, пока все холсты не были закончены. «Я упорно работаю над серией стогов сена в различном освещении, — пишет он из </a:t>
            </a:r>
            <a:r>
              <a:rPr lang="ru-RU" dirty="0" err="1" smtClean="0"/>
              <a:t>Живерни</a:t>
            </a:r>
            <a:r>
              <a:rPr lang="ru-RU" dirty="0" smtClean="0"/>
              <a:t> Гюставу </a:t>
            </a:r>
            <a:r>
              <a:rPr lang="ru-RU" dirty="0" err="1" smtClean="0"/>
              <a:t>Жеффруа</a:t>
            </a:r>
            <a:r>
              <a:rPr lang="ru-RU" dirty="0" smtClean="0"/>
              <a:t>. — но в это время года солнце так быстро заходит, что я за ним не поспеваю. Я стал так медленно работать, что просто прихожу в отчаяние, но чем дальше, тем я яснее вижу, как много надо работать, чтобы передать то, что я хочу уловить: «мгновенность» и, главное, атмосферу и свет, разлитый в ней. Теперь мне все больше претит все сделанное чересчур легко и поспешно. А потребность передать то, что я чувствую, становится все настойчивее. Я молю Бога, чтобы у меня как можно дольше сохранилась способность работать, потому что мне кажется, что я еще добьюсь успехов». </a:t>
            </a:r>
            <a:br>
              <a:rPr lang="ru-RU" dirty="0" smtClean="0"/>
            </a:br>
            <a:r>
              <a:rPr lang="ru-RU" dirty="0" smtClean="0"/>
              <a:t>Осенью 1890 г. Моне устроил так, чтобы стога, находившиеся неподалеку от его дома, были оставлены на зиму. В последующие несколько месяцев он писал их как минимум тридцать раз — осенью, зимой, весной. Начав работать на пленэре, Моне заканчивал каждое полотно у себя в мастерской, добиваясь гармонии цветов, которая придает картине законченность. </a:t>
            </a:r>
            <a:br>
              <a:rPr lang="ru-RU" dirty="0" smtClean="0"/>
            </a:br>
            <a:r>
              <a:rPr lang="ru-RU" dirty="0" smtClean="0"/>
              <a:t>Серия «Стога», состоявшая из двадцати пяти полотен, имела огромный успех. В 1891 г. Моне выставил пятнадцать картин этой серии в галерее </a:t>
            </a:r>
            <a:r>
              <a:rPr lang="ru-RU" dirty="0" err="1" smtClean="0"/>
              <a:t>Дюран-Рюэля</a:t>
            </a:r>
            <a:r>
              <a:rPr lang="ru-RU" dirty="0" smtClean="0"/>
              <a:t>. Все картины были проданы за три дня. </a:t>
            </a:r>
            <a:r>
              <a:rPr lang="ru-RU" dirty="0" err="1" smtClean="0"/>
              <a:t>Камиль</a:t>
            </a:r>
            <a:r>
              <a:rPr lang="ru-RU" dirty="0" smtClean="0"/>
              <a:t> </a:t>
            </a:r>
            <a:r>
              <a:rPr lang="ru-RU" dirty="0" err="1" smtClean="0"/>
              <a:t>Писсарро</a:t>
            </a:r>
            <a:r>
              <a:rPr lang="ru-RU" dirty="0" smtClean="0"/>
              <a:t> в письме своему сыну Люсьену в марте 1891 г. писал: «Покупают только работы Моне, кажется, что их не хватает. Ужаснее всего то, что все хотят иметь «Стога на закате»… Все, что он делает, отправляется в Америку по цене в четыре-пять-шесть тысяч франков». </a:t>
            </a:r>
          </a:p>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25</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С конца 1880-х гг. Моне начинает писать целые серии картин на один и тот же мотив, пытаясь запечатлеть нюансы освещения, меняющегося в зависимости от времени суток и погоды. Суть его метода такова: художник начинал писать один вид одновременно на нескольких холстах, и на каждом стремился передать состояние природы в строго определенный, довольно краткий период времени, работая над одним полотном порой не более получаса. В следующие дни он продолжал методично писать в той же последовательности, пока все холсты не были закончены. Первой серией картин, написанных в соответствии с новым методом Моне, были «Стога» («</a:t>
            </a:r>
            <a:r>
              <a:rPr lang="ru-RU" dirty="0" smtClean="0">
                <a:hlinkClick r:id="rId3" action="ppaction://hlinkfile"/>
              </a:rPr>
              <a:t>Стог сена. Закат</a:t>
            </a:r>
            <a:r>
              <a:rPr lang="ru-RU" dirty="0" smtClean="0"/>
              <a:t>»), имевшие у публики большой успех. Летом и осенью 1891 г. Моне работает над очередным циклом, состоящим из двадцати полотен. На этот раз внимание художника привлекли тополя, росшие вдоль левого берега реки </a:t>
            </a:r>
            <a:r>
              <a:rPr lang="ru-RU" dirty="0" err="1" smtClean="0"/>
              <a:t>Эпте</a:t>
            </a:r>
            <a:r>
              <a:rPr lang="ru-RU" dirty="0" smtClean="0"/>
              <a:t>, протекавшей рядом с его поместьем, у края болота. Для удобства наблюдения художник приобрел маленький островок «Крапивный», расположившийся напротив берега с тополями, и проводил здесь все свое время. Вдохновленный успехом «Стогов», </a:t>
            </a:r>
            <a:r>
              <a:rPr lang="ru-RU" dirty="0" err="1" smtClean="0"/>
              <a:t>Дюран-Рюэль</a:t>
            </a:r>
            <a:r>
              <a:rPr lang="ru-RU" dirty="0" smtClean="0"/>
              <a:t> вскоре представил публике пятнадцать картин из серии «Тополя». Семь из них он приобрел сам по цене 4000 франков каждая. «Я очень доволен Вашими новостями с выставки, — пишет Моне в письме к </a:t>
            </a:r>
            <a:r>
              <a:rPr lang="ru-RU" dirty="0" err="1" smtClean="0"/>
              <a:t>Дюран-Рюэлю</a:t>
            </a:r>
            <a:r>
              <a:rPr lang="ru-RU" dirty="0" smtClean="0"/>
              <a:t>. Впрочем, с разных сторон доходят отзывы, что картины произвели эффект». </a:t>
            </a:r>
          </a:p>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26</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27</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На рубеже веков Моне, уже всемирно признанный художник, трижды предпринимает поездки в Лондон: осенью 1899 г., в феврале 1900 г. и в феврале-апреле 1901 г. Результатом этих поездок явилось более сотни картин. Художника привлек в первую очередь эффект тумана над Темзой («потрясающего тумана», как он пишет в одном из своих писем). Этот мотив доминирует в большинстве его полотен, создавая на них атмосферу мистической загадочности. «С каждым днем мне все больше нравится писать Лондон», — сообщает он в 1900 г. из Англии своей невестке </a:t>
            </a:r>
            <a:r>
              <a:rPr lang="ru-RU" dirty="0" err="1" smtClean="0"/>
              <a:t>Бланш</a:t>
            </a:r>
            <a:r>
              <a:rPr lang="ru-RU" dirty="0" smtClean="0"/>
              <a:t>. Еще во время первого своего посещения Лондона в 1870—71 гг. Моне написал несколько полотен, изображающих Темзу и здание Парламента. В более поздние годы этот мотив стал одной из самых поэтичных серий. Серия была выставлена в галерее </a:t>
            </a:r>
            <a:r>
              <a:rPr lang="ru-RU" dirty="0" err="1" smtClean="0"/>
              <a:t>Дюран-Рюэля</a:t>
            </a:r>
            <a:r>
              <a:rPr lang="ru-RU" dirty="0" smtClean="0"/>
              <a:t> в 1904 г.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29</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Начало нового столетия застает Моне в Лондоне; художник снова пишет здание лондонского Парламента («</a:t>
            </a:r>
            <a:r>
              <a:rPr lang="ru-RU" dirty="0" smtClean="0">
                <a:hlinkClick r:id="rId3" action="ppaction://hlinkfile"/>
              </a:rPr>
              <a:t>Здание Парламента. Закат</a:t>
            </a:r>
            <a:r>
              <a:rPr lang="ru-RU" dirty="0" smtClean="0"/>
              <a:t>») и целый ряд картин, объединенных одним мотивом — туманом. С 1899 по 1901 гг. Моне трижды ездит в Великобританию и в 1904 г. выставляет в галерее </a:t>
            </a:r>
            <a:r>
              <a:rPr lang="ru-RU" dirty="0" err="1" smtClean="0"/>
              <a:t>Дюран-Рюэля</a:t>
            </a:r>
            <a:r>
              <a:rPr lang="ru-RU" dirty="0" smtClean="0"/>
              <a:t> тридцать семь видов Лондона.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30</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31</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34</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«Водный сад» стал для художника бесконечным источником вдохновения. При его создании отчетливо проявились японские мотивы, которые замечали и отмечали все гости Моне. Многие растения были привезены из Японии. «Спасибо, что сравнили мой сад с цветами на эстампах Хокусая, — писал в 1896 г. Моне Морису </a:t>
            </a:r>
            <a:r>
              <a:rPr lang="ru-RU" dirty="0" err="1" smtClean="0"/>
              <a:t>Жуаяну</a:t>
            </a:r>
            <a:r>
              <a:rPr lang="ru-RU" dirty="0" smtClean="0"/>
              <a:t>. — Вы ничего не сказали о маках, а это очень важно, так как у меня есть уже ирисы, хризантемы, пионы и вьюнки». Особое очарование «водному саду» придавал изогнутый мостик в японском стиле, переброшенный через пруд. Он стал темой нескольких серий картин, первая из которых написана в 1899 г. С годами легкие воздушные перила мостика заросли любимыми цветами Моне — глициниями, таким он предстает на полотнах 1920-х гг. («</a:t>
            </a:r>
            <a:r>
              <a:rPr lang="ru-RU" dirty="0" smtClean="0">
                <a:hlinkClick r:id="rId3" action="ppaction://hlinkfile"/>
              </a:rPr>
              <a:t>Японский мостик</a:t>
            </a:r>
            <a:r>
              <a:rPr lang="ru-RU" dirty="0" smtClean="0"/>
              <a:t>»).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35</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Разнообразная игра света на поверхности пруда с водяными лилиями стала темой бесконечной серии картин, к которой Моне возвращается снова и снова. «Я поглощен работой, — пишет он в 1908 г. Гюставу </a:t>
            </a:r>
            <a:r>
              <a:rPr lang="ru-RU" dirty="0" err="1" smtClean="0"/>
              <a:t>Жеффруа</a:t>
            </a:r>
            <a:r>
              <a:rPr lang="ru-RU" dirty="0" smtClean="0"/>
              <a:t>. — Эти пейзажи с водой и отражениями стали каким-то наваждением. Это непосильный труд для старика и все же я хочу передать то, что чувствую. Сколько я их уничтожил… И я начинаю их снова… Я надеюсь все-таки чего-нибудь добиться».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36</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«Водный сад» стал для художника бесконечным источником вдохновения. При его создании отчетливо проявились японские мотивы, которые замечали и отмечали все гости Моне. Многие растения были привезены из Японии. «Спасибо, что сравнили мой сад с цветами на эстампах Хокусая, — писал в 1896 г. Моне Морису </a:t>
            </a:r>
            <a:r>
              <a:rPr lang="ru-RU" dirty="0" err="1" smtClean="0"/>
              <a:t>Жуаяну</a:t>
            </a:r>
            <a:r>
              <a:rPr lang="ru-RU" dirty="0" smtClean="0"/>
              <a:t>. — Вы ничего не сказали о маках, а это очень важно, так как у меня есть уже ирисы, хризантемы, пионы и вьюнки». Особое очарование «водному саду» придавал изогнутый «</a:t>
            </a:r>
            <a:r>
              <a:rPr lang="ru-RU" dirty="0" smtClean="0">
                <a:hlinkClick r:id="rId3" action="ppaction://hlinkfile"/>
              </a:rPr>
              <a:t>мостик в японском стиле</a:t>
            </a:r>
            <a:r>
              <a:rPr lang="ru-RU" dirty="0" smtClean="0"/>
              <a:t>», переброшенный через пруд. Он стал темой нескольких серий картин, первая из которых написана еще в 1899 г. С годами легкие воздушные перила мостика заросли любимыми цветами Моне — глициниями, таким он предстает на полотнах 1920-х гг. </a:t>
            </a:r>
            <a:endParaRPr lang="ru-RU" dirty="0"/>
          </a:p>
        </p:txBody>
      </p:sp>
      <p:sp>
        <p:nvSpPr>
          <p:cNvPr id="4" name="Номер слайда 3"/>
          <p:cNvSpPr>
            <a:spLocks noGrp="1"/>
          </p:cNvSpPr>
          <p:nvPr>
            <p:ph type="sldNum" sz="quarter" idx="10"/>
          </p:nvPr>
        </p:nvSpPr>
        <p:spPr/>
        <p:txBody>
          <a:bodyPr/>
          <a:lstStyle/>
          <a:p>
            <a:fld id="{7EB93EC6-84DD-4B77-8D83-4D309D5E7934}" type="slidenum">
              <a:rPr lang="ru-RU" smtClean="0"/>
              <a:pPr/>
              <a:t>38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6"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90"/>
          <p:cNvGrpSpPr>
            <a:grpSpLocks/>
          </p:cNvGrpSpPr>
          <p:nvPr/>
        </p:nvGrpSpPr>
        <p:grpSpPr bwMode="auto">
          <a:xfrm>
            <a:off x="4765" y="5589626"/>
            <a:ext cx="5067302" cy="1268398"/>
            <a:chOff x="16865" y="4817936"/>
            <a:chExt cx="5067302" cy="1268398"/>
          </a:xfrm>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
        <p:nvSpPr>
          <p:cNvPr id="2" name="図形 1"/>
          <p:cNvSpPr>
            <a:spLocks noGrp="1"/>
          </p:cNvSpPr>
          <p:nvPr>
            <p:ph type="ctrTitle"/>
          </p:nvPr>
        </p:nvSpPr>
        <p:spPr>
          <a:xfrm>
            <a:off x="642910" y="2214554"/>
            <a:ext cx="7772400" cy="1470025"/>
          </a:xfrm>
        </p:spPr>
        <p:txBody>
          <a:bodyPr/>
          <a:lstStyle/>
          <a:p>
            <a:r>
              <a:rPr kumimoji="1" lang="ru-RU" altLang="ja-JP" smtClean="0"/>
              <a:t>Образец заголовка</a:t>
            </a:r>
            <a:endParaRPr kumimoji="1" lang="ja-JP" altLang="en-US"/>
          </a:p>
        </p:txBody>
      </p:sp>
      <p:sp>
        <p:nvSpPr>
          <p:cNvPr id="8" name="図形 7"/>
          <p:cNvSpPr>
            <a:spLocks noGrp="1"/>
          </p:cNvSpPr>
          <p:nvPr>
            <p:ph type="subTitle" idx="1"/>
          </p:nvPr>
        </p:nvSpPr>
        <p:spPr>
          <a:xfrm>
            <a:off x="642910" y="3699318"/>
            <a:ext cx="7772400" cy="900122"/>
          </a:xfrm>
        </p:spPr>
        <p:txBody>
          <a:bodyPr/>
          <a:lstStyle>
            <a:lvl1pPr marL="0" indent="0" algn="ctr">
              <a:buNone/>
              <a:defRPr baseline="0">
                <a:solidFill>
                  <a:schemeClr val="tx2">
                    <a:shade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ru-RU" altLang="ja-JP" smtClean="0"/>
              <a:t>Образец подзаголовка</a:t>
            </a:r>
            <a:endParaRPr kumimoji="1" lang="ja-JP" altLang="en-US" dirty="0"/>
          </a:p>
        </p:txBody>
      </p:sp>
      <p:sp>
        <p:nvSpPr>
          <p:cNvPr id="12" name="図形 11"/>
          <p:cNvSpPr>
            <a:spLocks noGrp="1"/>
          </p:cNvSpPr>
          <p:nvPr>
            <p:ph type="dt" sz="half" idx="10"/>
          </p:nvPr>
        </p:nvSpPr>
        <p:spPr>
          <a:xfrm>
            <a:off x="4471200" y="6492874"/>
            <a:ext cx="1530000" cy="365125"/>
          </a:xfrm>
        </p:spPr>
        <p:txBody>
          <a:bodyPr/>
          <a:lstStyle/>
          <a:p>
            <a:fld id="{5B106E36-FD25-4E2D-B0AA-010F637433A0}" type="datetimeFigureOut">
              <a:rPr lang="ru-RU" smtClean="0"/>
              <a:pPr/>
              <a:t>02.09.2013</a:t>
            </a:fld>
            <a:endParaRPr lang="ru-RU"/>
          </a:p>
        </p:txBody>
      </p:sp>
      <p:sp>
        <p:nvSpPr>
          <p:cNvPr id="11" name="図形 10"/>
          <p:cNvSpPr>
            <a:spLocks noGrp="1"/>
          </p:cNvSpPr>
          <p:nvPr>
            <p:ph type="ftr" sz="quarter" idx="11"/>
          </p:nvPr>
        </p:nvSpPr>
        <p:spPr>
          <a:xfrm>
            <a:off x="6048000" y="6492875"/>
            <a:ext cx="2394000" cy="365125"/>
          </a:xfrm>
        </p:spPr>
        <p:txBody>
          <a:bodyPr/>
          <a:lstStyle/>
          <a:p>
            <a:endParaRPr lang="ru-RU"/>
          </a:p>
        </p:txBody>
      </p:sp>
      <p:sp>
        <p:nvSpPr>
          <p:cNvPr id="18" name="図形 17"/>
          <p:cNvSpPr>
            <a:spLocks noGrp="1"/>
          </p:cNvSpPr>
          <p:nvPr>
            <p:ph type="sldNum" sz="quarter" idx="12"/>
          </p:nvPr>
        </p:nvSpPr>
        <p:spPr>
          <a:xfrm>
            <a:off x="8499632" y="6492875"/>
            <a:ext cx="644400" cy="365125"/>
          </a:xfrm>
        </p:spPr>
        <p:txBody>
          <a:bodyPr/>
          <a:lstStyle/>
          <a:p>
            <a:fld id="{725C68B6-61C2-468F-89AB-4B9F7531AA68}" type="slidenum">
              <a:rPr lang="ru-RU" smtClean="0"/>
              <a:pPr/>
              <a:t>‹#›</a:t>
            </a:fld>
            <a:endParaRPr lang="ru-RU"/>
          </a:p>
        </p:txBody>
      </p:sp>
      <p:sp>
        <p:nvSpPr>
          <p:cNvPr id="10" name="図形 9"/>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rgbClr val="FFFFFF">
              <a:alpha val="2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grpSp>
        <p:nvGrpSpPr>
          <p:cNvPr id="4" name="グループ化 12"/>
          <p:cNvGrpSpPr>
            <a:grpSpLocks/>
          </p:cNvGrpSpPr>
          <p:nvPr/>
        </p:nvGrpSpPr>
        <p:grpSpPr bwMode="auto">
          <a:xfrm>
            <a:off x="4000496" y="0"/>
            <a:ext cx="5143504" cy="2000240"/>
            <a:chOff x="2168" y="0"/>
            <a:chExt cx="3576" cy="1384"/>
          </a:xfrm>
        </p:grpSpPr>
        <p:sp>
          <p:nvSpPr>
            <p:cNvPr id="14" name="図形 13"/>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58" name="図形 57"/>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ru-RU" altLang="ja-JP" smtClean="0"/>
              <a:t>Образец заголовка</a:t>
            </a:r>
            <a:endParaRPr kumimoji="1" lang="ja-JP" altLang="en-US"/>
          </a:p>
        </p:txBody>
      </p:sp>
      <p:sp>
        <p:nvSpPr>
          <p:cNvPr id="3" name="図形 2"/>
          <p:cNvSpPr>
            <a:spLocks noGrp="1"/>
          </p:cNvSpPr>
          <p:nvPr>
            <p:ph idx="1"/>
          </p:nvPr>
        </p:nvSpPr>
        <p:spPr>
          <a:xfrm>
            <a:off x="466696" y="1857370"/>
            <a:ext cx="8248708" cy="4429151"/>
          </a:xfrm>
        </p:spPr>
        <p:txBody>
          <a:body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dirty="0"/>
          </a:p>
        </p:txBody>
      </p:sp>
      <p:sp>
        <p:nvSpPr>
          <p:cNvPr id="4" name="図形 3"/>
          <p:cNvSpPr>
            <a:spLocks noGrp="1"/>
          </p:cNvSpPr>
          <p:nvPr>
            <p:ph type="dt" sz="half" idx="10"/>
          </p:nvPr>
        </p:nvSpPr>
        <p:spPr/>
        <p:txBody>
          <a:bodyPr/>
          <a:lstStyle/>
          <a:p>
            <a:fld id="{5B106E36-FD25-4E2D-B0AA-010F637433A0}" type="datetimeFigureOut">
              <a:rPr lang="ru-RU" smtClean="0"/>
              <a:pPr/>
              <a:t>02.09.2013</a:t>
            </a:fld>
            <a:endParaRPr lang="ru-RU"/>
          </a:p>
        </p:txBody>
      </p:sp>
      <p:sp>
        <p:nvSpPr>
          <p:cNvPr id="5" name="図形 4"/>
          <p:cNvSpPr>
            <a:spLocks noGrp="1"/>
          </p:cNvSpPr>
          <p:nvPr>
            <p:ph type="ftr" sz="quarter" idx="11"/>
          </p:nvPr>
        </p:nvSpPr>
        <p:spPr/>
        <p:txBody>
          <a:bodyPr/>
          <a:lstStyle/>
          <a:p>
            <a:endParaRPr lang="ru-RU"/>
          </a:p>
        </p:txBody>
      </p:sp>
      <p:sp>
        <p:nvSpPr>
          <p:cNvPr id="6" name="図形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図形 1"/>
          <p:cNvSpPr>
            <a:spLocks noGrp="1"/>
          </p:cNvSpPr>
          <p:nvPr>
            <p:ph type="title"/>
          </p:nvPr>
        </p:nvSpPr>
        <p:spPr>
          <a:xfrm>
            <a:off x="828676" y="3357551"/>
            <a:ext cx="6815158" cy="1362075"/>
          </a:xfrm>
        </p:spPr>
        <p:txBody>
          <a:bodyPr anchor="t"/>
          <a:lstStyle>
            <a:lvl1pPr algn="l">
              <a:defRPr sz="4000" b="1" cap="all"/>
            </a:lvl1pPr>
          </a:lstStyle>
          <a:p>
            <a:r>
              <a:rPr kumimoji="1" lang="ru-RU" altLang="ja-JP" smtClean="0"/>
              <a:t>Образец заголовка</a:t>
            </a:r>
            <a:endParaRPr kumimoji="1" lang="ja-JP" altLang="en-US"/>
          </a:p>
        </p:txBody>
      </p:sp>
      <p:sp>
        <p:nvSpPr>
          <p:cNvPr id="3" name="図形 2"/>
          <p:cNvSpPr>
            <a:spLocks noGrp="1"/>
          </p:cNvSpPr>
          <p:nvPr>
            <p:ph type="body" idx="1"/>
          </p:nvPr>
        </p:nvSpPr>
        <p:spPr>
          <a:xfrm>
            <a:off x="828676" y="1857364"/>
            <a:ext cx="6815158" cy="1500187"/>
          </a:xfrm>
        </p:spPr>
        <p:txBody>
          <a:bodyPr anchor="b"/>
          <a:lstStyle>
            <a:lvl1pPr marL="0" indent="0">
              <a:buNone/>
              <a:defRPr sz="2000" baseline="0">
                <a:solidFill>
                  <a:schemeClr val="tx2">
                    <a:shade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lang="ja-JP" dirty="0"/>
          </a:p>
        </p:txBody>
      </p:sp>
      <p:sp>
        <p:nvSpPr>
          <p:cNvPr id="4" name="図形 3"/>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5" name="図形 4"/>
          <p:cNvSpPr>
            <a:spLocks noGrp="1"/>
          </p:cNvSpPr>
          <p:nvPr>
            <p:ph type="ftr" sz="quarter" idx="11"/>
          </p:nvPr>
        </p:nvSpPr>
        <p:spPr>
          <a:xfrm>
            <a:off x="6048000" y="6492874"/>
            <a:ext cx="2395534" cy="365125"/>
          </a:xfrm>
        </p:spPr>
        <p:txBody>
          <a:bodyPr/>
          <a:lstStyle/>
          <a:p>
            <a:endParaRPr lang="ru-RU"/>
          </a:p>
        </p:txBody>
      </p:sp>
      <p:sp>
        <p:nvSpPr>
          <p:cNvPr id="6" name="図形 5"/>
          <p:cNvSpPr>
            <a:spLocks noGrp="1"/>
          </p:cNvSpPr>
          <p:nvPr>
            <p:ph type="sldNum" sz="quarter" idx="12"/>
          </p:nvPr>
        </p:nvSpPr>
        <p:spPr>
          <a:xfrm>
            <a:off x="8499600" y="6492875"/>
            <a:ext cx="6444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ru-RU" altLang="ja-JP" smtClean="0"/>
              <a:t>Образец заголовка</a:t>
            </a:r>
            <a:endParaRPr kumimoji="1" lang="ja-JP" altLang="en-US"/>
          </a:p>
        </p:txBody>
      </p:sp>
      <p:sp>
        <p:nvSpPr>
          <p:cNvPr id="3" name="図形 2"/>
          <p:cNvSpPr>
            <a:spLocks noGrp="1"/>
          </p:cNvSpPr>
          <p:nvPr>
            <p:ph sz="half" idx="1"/>
          </p:nvPr>
        </p:nvSpPr>
        <p:spPr>
          <a:xfrm>
            <a:off x="457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dirty="0"/>
          </a:p>
        </p:txBody>
      </p:sp>
      <p:sp>
        <p:nvSpPr>
          <p:cNvPr id="4" name="図形 3"/>
          <p:cNvSpPr>
            <a:spLocks noGrp="1"/>
          </p:cNvSpPr>
          <p:nvPr>
            <p:ph sz="half" idx="2"/>
          </p:nvPr>
        </p:nvSpPr>
        <p:spPr>
          <a:xfrm>
            <a:off x="4648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dirty="0"/>
          </a:p>
        </p:txBody>
      </p:sp>
      <p:sp>
        <p:nvSpPr>
          <p:cNvPr id="5" name="図形 4"/>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6" name="図形 5"/>
          <p:cNvSpPr>
            <a:spLocks noGrp="1"/>
          </p:cNvSpPr>
          <p:nvPr>
            <p:ph type="ftr" sz="quarter" idx="11"/>
          </p:nvPr>
        </p:nvSpPr>
        <p:spPr>
          <a:xfrm>
            <a:off x="6048000" y="6494400"/>
            <a:ext cx="2395534" cy="365125"/>
          </a:xfrm>
        </p:spPr>
        <p:txBody>
          <a:bodyPr/>
          <a:lstStyle/>
          <a:p>
            <a:endParaRPr lang="ru-RU"/>
          </a:p>
        </p:txBody>
      </p:sp>
      <p:sp>
        <p:nvSpPr>
          <p:cNvPr id="7" name="図形 6"/>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13" name="正方形/長方形 12"/>
          <p:cNvSpPr/>
          <p:nvPr/>
        </p:nvSpPr>
        <p:spPr>
          <a:xfrm>
            <a:off x="0"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図形 1"/>
          <p:cNvSpPr>
            <a:spLocks noGrp="1"/>
          </p:cNvSpPr>
          <p:nvPr>
            <p:ph type="title"/>
          </p:nvPr>
        </p:nvSpPr>
        <p:spPr>
          <a:xfrm>
            <a:off x="457200" y="428604"/>
            <a:ext cx="8229600" cy="1143000"/>
          </a:xfrm>
        </p:spPr>
        <p:txBody>
          <a:bodyPr/>
          <a:lstStyle>
            <a:lvl1pPr>
              <a:defRPr/>
            </a:lvl1pPr>
          </a:lstStyle>
          <a:p>
            <a:r>
              <a:rPr kumimoji="1" lang="ru-RU" altLang="ja-JP" smtClean="0"/>
              <a:t>Образец заголовка</a:t>
            </a:r>
            <a:endParaRPr kumimoji="1" lang="ja-JP" altLang="en-US"/>
          </a:p>
        </p:txBody>
      </p:sp>
      <p:sp>
        <p:nvSpPr>
          <p:cNvPr id="3" name="図形 2"/>
          <p:cNvSpPr>
            <a:spLocks noGrp="1"/>
          </p:cNvSpPr>
          <p:nvPr>
            <p:ph type="body" idx="1"/>
          </p:nvPr>
        </p:nvSpPr>
        <p:spPr>
          <a:xfrm>
            <a:off x="457200" y="132079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lang="ja-JP" dirty="0"/>
          </a:p>
        </p:txBody>
      </p:sp>
      <p:sp>
        <p:nvSpPr>
          <p:cNvPr id="4" name="図形 3"/>
          <p:cNvSpPr>
            <a:spLocks noGrp="1"/>
          </p:cNvSpPr>
          <p:nvPr>
            <p:ph sz="half" idx="2"/>
          </p:nvPr>
        </p:nvSpPr>
        <p:spPr>
          <a:xfrm>
            <a:off x="457200" y="196056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a:p>
        </p:txBody>
      </p:sp>
      <p:sp>
        <p:nvSpPr>
          <p:cNvPr id="5" name="図形 4"/>
          <p:cNvSpPr>
            <a:spLocks noGrp="1"/>
          </p:cNvSpPr>
          <p:nvPr>
            <p:ph type="body" sz="quarter" idx="3"/>
          </p:nvPr>
        </p:nvSpPr>
        <p:spPr>
          <a:xfrm>
            <a:off x="4645025" y="1320799"/>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lang="ja-JP"/>
          </a:p>
        </p:txBody>
      </p:sp>
      <p:sp>
        <p:nvSpPr>
          <p:cNvPr id="6" name="図形 5"/>
          <p:cNvSpPr>
            <a:spLocks noGrp="1"/>
          </p:cNvSpPr>
          <p:nvPr>
            <p:ph sz="quarter" idx="4"/>
          </p:nvPr>
        </p:nvSpPr>
        <p:spPr>
          <a:xfrm>
            <a:off x="4645025" y="1960561"/>
            <a:ext cx="4039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a:p>
        </p:txBody>
      </p:sp>
      <p:sp>
        <p:nvSpPr>
          <p:cNvPr id="7" name="図形 6"/>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8" name="図形 7"/>
          <p:cNvSpPr>
            <a:spLocks noGrp="1"/>
          </p:cNvSpPr>
          <p:nvPr>
            <p:ph type="ftr" sz="quarter" idx="11"/>
          </p:nvPr>
        </p:nvSpPr>
        <p:spPr>
          <a:xfrm>
            <a:off x="6048000" y="6494400"/>
            <a:ext cx="2394000" cy="365125"/>
          </a:xfrm>
        </p:spPr>
        <p:txBody>
          <a:bodyPr/>
          <a:lstStyle/>
          <a:p>
            <a:endParaRPr lang="ru-RU"/>
          </a:p>
        </p:txBody>
      </p:sp>
      <p:sp>
        <p:nvSpPr>
          <p:cNvPr id="9" name="図形 8"/>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grpSp>
        <p:nvGrpSpPr>
          <p:cNvPr id="10" name="グループ化 11"/>
          <p:cNvGrpSpPr>
            <a:grpSpLocks/>
          </p:cNvGrpSpPr>
          <p:nvPr/>
        </p:nvGrpSpPr>
        <p:grpSpPr bwMode="auto">
          <a:xfrm>
            <a:off x="4765" y="5589626"/>
            <a:ext cx="5067302" cy="1268398"/>
            <a:chOff x="16865" y="4817936"/>
            <a:chExt cx="5067302" cy="1268398"/>
          </a:xfrm>
        </p:grpSpPr>
        <p:sp>
          <p:nvSpPr>
            <p:cNvPr id="15" name="図形 14"/>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図形 17"/>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図形 1"/>
          <p:cNvSpPr>
            <a:spLocks noGrp="1"/>
          </p:cNvSpPr>
          <p:nvPr>
            <p:ph type="title"/>
          </p:nvPr>
        </p:nvSpPr>
        <p:spPr>
          <a:xfrm>
            <a:off x="528638" y="2501900"/>
            <a:ext cx="8229600" cy="1143000"/>
          </a:xfrm>
        </p:spPr>
        <p:txBody>
          <a:bodyPr/>
          <a:lstStyle/>
          <a:p>
            <a:r>
              <a:rPr kumimoji="1" lang="ru-RU" altLang="ja-JP" smtClean="0"/>
              <a:t>Образец заголовка</a:t>
            </a:r>
            <a:endParaRPr kumimoji="1" lang="ja-JP" altLang="en-US"/>
          </a:p>
        </p:txBody>
      </p:sp>
      <p:sp>
        <p:nvSpPr>
          <p:cNvPr id="3" name="図形 2"/>
          <p:cNvSpPr>
            <a:spLocks noGrp="1"/>
          </p:cNvSpPr>
          <p:nvPr>
            <p:ph type="dt" sz="half" idx="10"/>
          </p:nvPr>
        </p:nvSpPr>
        <p:spPr/>
        <p:txBody>
          <a:bodyPr/>
          <a:lstStyle/>
          <a:p>
            <a:fld id="{5B106E36-FD25-4E2D-B0AA-010F637433A0}" type="datetimeFigureOut">
              <a:rPr lang="ru-RU" smtClean="0"/>
              <a:pPr/>
              <a:t>02.09.2013</a:t>
            </a:fld>
            <a:endParaRPr lang="ru-RU"/>
          </a:p>
        </p:txBody>
      </p:sp>
      <p:sp>
        <p:nvSpPr>
          <p:cNvPr id="4" name="図形 3"/>
          <p:cNvSpPr>
            <a:spLocks noGrp="1"/>
          </p:cNvSpPr>
          <p:nvPr>
            <p:ph type="ftr" sz="quarter" idx="11"/>
          </p:nvPr>
        </p:nvSpPr>
        <p:spPr/>
        <p:txBody>
          <a:bodyPr/>
          <a:lstStyle/>
          <a:p>
            <a:endParaRPr lang="ru-RU"/>
          </a:p>
        </p:txBody>
      </p:sp>
      <p:sp>
        <p:nvSpPr>
          <p:cNvPr id="5" name="図形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図形 1"/>
          <p:cNvSpPr>
            <a:spLocks noGrp="1"/>
          </p:cNvSpPr>
          <p:nvPr>
            <p:ph type="dt" sz="half" idx="10"/>
          </p:nvPr>
        </p:nvSpPr>
        <p:spPr/>
        <p:txBody>
          <a:bodyPr/>
          <a:lstStyle/>
          <a:p>
            <a:fld id="{5B106E36-FD25-4E2D-B0AA-010F637433A0}" type="datetimeFigureOut">
              <a:rPr lang="ru-RU" smtClean="0"/>
              <a:pPr/>
              <a:t>02.09.2013</a:t>
            </a:fld>
            <a:endParaRPr lang="ru-RU"/>
          </a:p>
        </p:txBody>
      </p:sp>
      <p:sp>
        <p:nvSpPr>
          <p:cNvPr id="3" name="図形 2"/>
          <p:cNvSpPr>
            <a:spLocks noGrp="1"/>
          </p:cNvSpPr>
          <p:nvPr>
            <p:ph type="ftr" sz="quarter" idx="11"/>
          </p:nvPr>
        </p:nvSpPr>
        <p:spPr/>
        <p:txBody>
          <a:bodyPr/>
          <a:lstStyle/>
          <a:p>
            <a:endParaRPr lang="ru-RU"/>
          </a:p>
        </p:txBody>
      </p:sp>
      <p:sp>
        <p:nvSpPr>
          <p:cNvPr id="4" name="図形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図形 1"/>
          <p:cNvSpPr>
            <a:spLocks noGrp="1"/>
          </p:cNvSpPr>
          <p:nvPr>
            <p:ph type="title"/>
          </p:nvPr>
        </p:nvSpPr>
        <p:spPr>
          <a:xfrm>
            <a:off x="447647" y="785794"/>
            <a:ext cx="2767032" cy="1162050"/>
          </a:xfrm>
        </p:spPr>
        <p:txBody>
          <a:bodyPr anchor="b"/>
          <a:lstStyle>
            <a:lvl1pPr algn="l">
              <a:defRPr sz="2000" b="1"/>
            </a:lvl1pPr>
          </a:lstStyle>
          <a:p>
            <a:r>
              <a:rPr kumimoji="1" lang="ru-RU" altLang="ja-JP" smtClean="0"/>
              <a:t>Образец заголовка</a:t>
            </a:r>
            <a:endParaRPr kumimoji="1" lang="ja-JP" altLang="en-US"/>
          </a:p>
        </p:txBody>
      </p:sp>
      <p:sp>
        <p:nvSpPr>
          <p:cNvPr id="3" name="図形 2"/>
          <p:cNvSpPr>
            <a:spLocks noGrp="1"/>
          </p:cNvSpPr>
          <p:nvPr>
            <p:ph idx="1"/>
          </p:nvPr>
        </p:nvSpPr>
        <p:spPr>
          <a:xfrm>
            <a:off x="3357554" y="785794"/>
            <a:ext cx="4572032" cy="5643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dirty="0"/>
          </a:p>
        </p:txBody>
      </p:sp>
      <p:sp>
        <p:nvSpPr>
          <p:cNvPr id="4" name="図形 3"/>
          <p:cNvSpPr>
            <a:spLocks noGrp="1"/>
          </p:cNvSpPr>
          <p:nvPr>
            <p:ph type="body" sz="half" idx="2"/>
          </p:nvPr>
        </p:nvSpPr>
        <p:spPr>
          <a:xfrm>
            <a:off x="457202" y="2000240"/>
            <a:ext cx="2767032" cy="4429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lang="ja-JP" dirty="0"/>
          </a:p>
        </p:txBody>
      </p:sp>
      <p:sp>
        <p:nvSpPr>
          <p:cNvPr id="5" name="図形 4"/>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6" name="図形 5"/>
          <p:cNvSpPr>
            <a:spLocks noGrp="1"/>
          </p:cNvSpPr>
          <p:nvPr>
            <p:ph type="ftr" sz="quarter" idx="11"/>
          </p:nvPr>
        </p:nvSpPr>
        <p:spPr>
          <a:xfrm>
            <a:off x="6048000" y="6494400"/>
            <a:ext cx="2394000" cy="365125"/>
          </a:xfrm>
        </p:spPr>
        <p:txBody>
          <a:bodyPr/>
          <a:lstStyle/>
          <a:p>
            <a:endParaRPr lang="ru-RU"/>
          </a:p>
        </p:txBody>
      </p:sp>
      <p:sp>
        <p:nvSpPr>
          <p:cNvPr id="7" name="図形 6"/>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9" name="図形 8"/>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10" name="図形 9"/>
          <p:cNvSpPr>
            <a:spLocks noGrp="1"/>
          </p:cNvSpPr>
          <p:nvPr>
            <p:ph type="ftr" sz="quarter" idx="11"/>
          </p:nvPr>
        </p:nvSpPr>
        <p:spPr>
          <a:xfrm>
            <a:off x="6048000" y="6494400"/>
            <a:ext cx="2394000" cy="365125"/>
          </a:xfrm>
        </p:spPr>
        <p:txBody>
          <a:bodyPr/>
          <a:lstStyle/>
          <a:p>
            <a:endParaRPr lang="ru-RU"/>
          </a:p>
        </p:txBody>
      </p:sp>
      <p:sp>
        <p:nvSpPr>
          <p:cNvPr id="11" name="図形 10"/>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sp>
        <p:nvSpPr>
          <p:cNvPr id="2" name="図形 1"/>
          <p:cNvSpPr>
            <a:spLocks noGrp="1"/>
          </p:cNvSpPr>
          <p:nvPr>
            <p:ph type="title"/>
          </p:nvPr>
        </p:nvSpPr>
        <p:spPr>
          <a:xfrm>
            <a:off x="2214546" y="285728"/>
            <a:ext cx="4786346" cy="541338"/>
          </a:xfrm>
        </p:spPr>
        <p:txBody>
          <a:bodyPr anchor="b"/>
          <a:lstStyle>
            <a:lvl1pPr algn="ctr">
              <a:defRPr sz="2000" b="1"/>
            </a:lvl1pPr>
          </a:lstStyle>
          <a:p>
            <a:r>
              <a:rPr kumimoji="1" lang="ru-RU" altLang="ja-JP" smtClean="0"/>
              <a:t>Образец заголовка</a:t>
            </a:r>
            <a:endParaRPr kumimoji="1" lang="ja-JP" altLang="en-US" dirty="0"/>
          </a:p>
        </p:txBody>
      </p:sp>
      <p:sp useBgFill="1">
        <p:nvSpPr>
          <p:cNvPr id="3" name="図形 2"/>
          <p:cNvSpPr>
            <a:spLocks noGrp="1"/>
          </p:cNvSpPr>
          <p:nvPr>
            <p:ph type="pic" idx="1"/>
          </p:nvPr>
        </p:nvSpPr>
        <p:spPr>
          <a:xfrm>
            <a:off x="2433623" y="1142984"/>
            <a:ext cx="4357718" cy="3438395"/>
          </a:xfrm>
          <a:noFill/>
          <a:ln w="254000" cap="flat" cmpd="sng">
            <a:gradFill>
              <a:gsLst>
                <a:gs pos="0">
                  <a:schemeClr val="bg1"/>
                </a:gs>
                <a:gs pos="100000">
                  <a:schemeClr val="bg1">
                    <a:alpha val="50000"/>
                  </a:schemeClr>
                </a:gs>
              </a:gsLst>
              <a:lin ang="5400000" scaled="1"/>
            </a:gradFill>
            <a:prstDash val="solid"/>
            <a:beve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ru-RU" altLang="ja-JP" smtClean="0"/>
              <a:t>Вставка рисунка</a:t>
            </a:r>
            <a:endParaRPr kumimoji="1" lang="ja-JP" altLang="en-US" dirty="0"/>
          </a:p>
        </p:txBody>
      </p:sp>
      <p:sp>
        <p:nvSpPr>
          <p:cNvPr id="4" name="図形 3"/>
          <p:cNvSpPr>
            <a:spLocks noGrp="1"/>
          </p:cNvSpPr>
          <p:nvPr>
            <p:ph type="body" sz="half" idx="2"/>
          </p:nvPr>
        </p:nvSpPr>
        <p:spPr>
          <a:xfrm>
            <a:off x="1928794" y="4929199"/>
            <a:ext cx="5642016" cy="10414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図形 1"/>
          <p:cNvSpPr>
            <a:spLocks noGrp="1"/>
          </p:cNvSpPr>
          <p:nvPr>
            <p:ph type="title"/>
          </p:nvPr>
        </p:nvSpPr>
        <p:spPr>
          <a:xfrm>
            <a:off x="457200" y="285728"/>
            <a:ext cx="8229600" cy="1143000"/>
          </a:xfrm>
        </p:spPr>
        <p:txBody>
          <a:bodyPr/>
          <a:lstStyle/>
          <a:p>
            <a:r>
              <a:rPr kumimoji="1" lang="ru-RU" altLang="ja-JP" smtClean="0"/>
              <a:t>Образец заголовка</a:t>
            </a:r>
            <a:endParaRPr kumimoji="1" lang="ja-JP" altLang="en-US"/>
          </a:p>
        </p:txBody>
      </p:sp>
      <p:sp>
        <p:nvSpPr>
          <p:cNvPr id="3" name="図形 2"/>
          <p:cNvSpPr>
            <a:spLocks noGrp="1"/>
          </p:cNvSpPr>
          <p:nvPr>
            <p:ph type="body" orient="vert" idx="1"/>
          </p:nvPr>
        </p:nvSpPr>
        <p:spPr>
          <a:xfrm>
            <a:off x="466696" y="1500178"/>
            <a:ext cx="8247600" cy="4857780"/>
          </a:xfrm>
        </p:spPr>
        <p:txBody>
          <a:bodyPr vert="eaVert"/>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dirty="0"/>
          </a:p>
        </p:txBody>
      </p:sp>
      <p:sp>
        <p:nvSpPr>
          <p:cNvPr id="4" name="図形 3"/>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5" name="図形 4"/>
          <p:cNvSpPr>
            <a:spLocks noGrp="1"/>
          </p:cNvSpPr>
          <p:nvPr>
            <p:ph type="ftr" sz="quarter" idx="11"/>
          </p:nvPr>
        </p:nvSpPr>
        <p:spPr>
          <a:xfrm>
            <a:off x="6048000" y="6494400"/>
            <a:ext cx="2394000" cy="365125"/>
          </a:xfrm>
        </p:spPr>
        <p:txBody>
          <a:bodyPr/>
          <a:lstStyle/>
          <a:p>
            <a:endParaRPr lang="ru-RU"/>
          </a:p>
        </p:txBody>
      </p:sp>
      <p:sp>
        <p:nvSpPr>
          <p:cNvPr id="6" name="図形 5"/>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図形 1"/>
          <p:cNvSpPr>
            <a:spLocks noGrp="1"/>
          </p:cNvSpPr>
          <p:nvPr>
            <p:ph type="title" orient="vert"/>
          </p:nvPr>
        </p:nvSpPr>
        <p:spPr>
          <a:xfrm>
            <a:off x="6629400" y="274640"/>
            <a:ext cx="2057400" cy="6083318"/>
          </a:xfrm>
        </p:spPr>
        <p:txBody>
          <a:bodyPr vert="eaVert"/>
          <a:lstStyle/>
          <a:p>
            <a:r>
              <a:rPr kumimoji="1" lang="ru-RU" altLang="ja-JP" smtClean="0"/>
              <a:t>Образец заголовка</a:t>
            </a:r>
            <a:endParaRPr kumimoji="1" lang="ja-JP" altLang="en-US" dirty="0"/>
          </a:p>
        </p:txBody>
      </p:sp>
      <p:sp>
        <p:nvSpPr>
          <p:cNvPr id="3" name="図形 2"/>
          <p:cNvSpPr>
            <a:spLocks noGrp="1"/>
          </p:cNvSpPr>
          <p:nvPr>
            <p:ph type="body" orient="vert" idx="1"/>
          </p:nvPr>
        </p:nvSpPr>
        <p:spPr>
          <a:xfrm>
            <a:off x="457200" y="274639"/>
            <a:ext cx="6019800" cy="6083319"/>
          </a:xfrm>
        </p:spPr>
        <p:txBody>
          <a:bodyPr vert="eaVert"/>
          <a:lstStyle/>
          <a:p>
            <a:pPr lvl="0"/>
            <a:r>
              <a:rPr kumimoji="1" lang="ru-RU" altLang="ja-JP" smtClean="0"/>
              <a:t>Образец текста</a:t>
            </a:r>
          </a:p>
          <a:p>
            <a:pPr lvl="1"/>
            <a:r>
              <a:rPr kumimoji="1" lang="ru-RU" altLang="ja-JP" smtClean="0"/>
              <a:t>Второй уровень</a:t>
            </a:r>
          </a:p>
          <a:p>
            <a:pPr lvl="2"/>
            <a:r>
              <a:rPr kumimoji="1" lang="ru-RU" altLang="ja-JP" smtClean="0"/>
              <a:t>Третий уровень</a:t>
            </a:r>
          </a:p>
          <a:p>
            <a:pPr lvl="3"/>
            <a:r>
              <a:rPr kumimoji="1" lang="ru-RU" altLang="ja-JP" smtClean="0"/>
              <a:t>Четвертый уровень</a:t>
            </a:r>
          </a:p>
          <a:p>
            <a:pPr lvl="4"/>
            <a:r>
              <a:rPr kumimoji="1" lang="ru-RU" altLang="ja-JP" smtClean="0"/>
              <a:t>Пятый уровень</a:t>
            </a:r>
            <a:endParaRPr kumimoji="1" lang="ja-JP" altLang="en-US"/>
          </a:p>
        </p:txBody>
      </p:sp>
      <p:sp>
        <p:nvSpPr>
          <p:cNvPr id="4" name="図形 3"/>
          <p:cNvSpPr>
            <a:spLocks noGrp="1"/>
          </p:cNvSpPr>
          <p:nvPr>
            <p:ph type="dt" sz="half" idx="10"/>
          </p:nvPr>
        </p:nvSpPr>
        <p:spPr>
          <a:xfrm>
            <a:off x="4471200" y="6494400"/>
            <a:ext cx="1530000" cy="365125"/>
          </a:xfrm>
        </p:spPr>
        <p:txBody>
          <a:bodyPr/>
          <a:lstStyle/>
          <a:p>
            <a:fld id="{5B106E36-FD25-4E2D-B0AA-010F637433A0}" type="datetimeFigureOut">
              <a:rPr lang="ru-RU" smtClean="0"/>
              <a:pPr/>
              <a:t>02.09.2013</a:t>
            </a:fld>
            <a:endParaRPr lang="ru-RU"/>
          </a:p>
        </p:txBody>
      </p:sp>
      <p:sp>
        <p:nvSpPr>
          <p:cNvPr id="5" name="図形 4"/>
          <p:cNvSpPr>
            <a:spLocks noGrp="1"/>
          </p:cNvSpPr>
          <p:nvPr>
            <p:ph type="ftr" sz="quarter" idx="11"/>
          </p:nvPr>
        </p:nvSpPr>
        <p:spPr>
          <a:xfrm>
            <a:off x="6048000" y="6494400"/>
            <a:ext cx="2394000" cy="365125"/>
          </a:xfrm>
        </p:spPr>
        <p:txBody>
          <a:bodyPr/>
          <a:lstStyle/>
          <a:p>
            <a:endParaRPr lang="ru-RU"/>
          </a:p>
        </p:txBody>
      </p:sp>
      <p:sp>
        <p:nvSpPr>
          <p:cNvPr id="6" name="図形 5"/>
          <p:cNvSpPr>
            <a:spLocks noGrp="1"/>
          </p:cNvSpPr>
          <p:nvPr>
            <p:ph type="sldNum" sz="quarter" idx="12"/>
          </p:nvPr>
        </p:nvSpPr>
        <p:spPr>
          <a:xfrm>
            <a:off x="8499600" y="6494400"/>
            <a:ext cx="6444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kumimoji="1" lang="ru-RU" altLang="ja-JP" smtClean="0"/>
              <a:t>Образец заголовка</a:t>
            </a:r>
            <a:endParaRPr kumimoji="1" lang="ja-JP"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ru-RU" altLang="ja-JP" smtClean="0"/>
              <a:t>Образец подзаголовка</a:t>
            </a:r>
            <a:endParaRPr kumimoji="1" lang="ja-JP" altLang="en-US"/>
          </a:p>
        </p:txBody>
      </p:sp>
      <p:sp>
        <p:nvSpPr>
          <p:cNvPr id="4" name="Date Placeholder 3"/>
          <p:cNvSpPr>
            <a:spLocks noGrp="1"/>
          </p:cNvSpPr>
          <p:nvPr>
            <p:ph type="dt" sz="half" idx="10"/>
          </p:nvPr>
        </p:nvSpPr>
        <p:spPr/>
        <p:txBody>
          <a:bodyPr/>
          <a:lstStyle/>
          <a:p>
            <a:fld id="{5B106E36-FD25-4E2D-B0AA-010F637433A0}" type="datetimeFigureOut">
              <a:rPr lang="ru-RU" smtClean="0"/>
              <a:pPr/>
              <a:t>02.09.2013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図形 165"/>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chemeClr val="bg2">
              <a:lumMod val="20000"/>
              <a:lumOff val="80000"/>
              <a:alpha val="2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正方形/長方形 17"/>
          <p:cNvSpPr>
            <a:spLocks noGrp="1"/>
          </p:cNvSpPr>
          <p:nvPr>
            <p:ph type="body" idx="1"/>
          </p:nvPr>
        </p:nvSpPr>
        <p:spPr>
          <a:xfrm>
            <a:off x="466696" y="1857370"/>
            <a:ext cx="8248708" cy="4500589"/>
          </a:xfrm>
          <a:prstGeom prst="rect">
            <a:avLst/>
          </a:prstGeom>
        </p:spPr>
        <p:txBody>
          <a:bodyPr vert="horz" rtlCol="0">
            <a:normAutofit/>
          </a:bodyPr>
          <a:lstStyle/>
          <a:p>
            <a:pPr lvl="0"/>
            <a:r>
              <a:rPr kumimoji="1" lang="ja-JP" altLang="en-US" dirty="0" smtClean="0"/>
              <a:t>マスタ テキストの書式設定</a:t>
            </a:r>
            <a:endParaRPr lang="ja-JP" dirty="0"/>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p>
          <a:p>
            <a:pPr lvl="5"/>
            <a:r>
              <a:rPr kumimoji="1" lang="ja-JP" altLang="en-US" dirty="0" smtClean="0"/>
              <a:t>第</a:t>
            </a:r>
            <a:r>
              <a:rPr kumimoji="1" lang="en-US" altLang="ja-JP" dirty="0" smtClean="0"/>
              <a:t>6</a:t>
            </a:r>
            <a:r>
              <a:rPr kumimoji="1" lang="ja-JP" altLang="en-US" dirty="0" smtClean="0"/>
              <a:t>レベル</a:t>
            </a:r>
          </a:p>
          <a:p>
            <a:pPr lvl="6"/>
            <a:r>
              <a:rPr kumimoji="1" lang="ja-JP" altLang="en-US" dirty="0" smtClean="0"/>
              <a:t>第</a:t>
            </a:r>
            <a:r>
              <a:rPr kumimoji="1" lang="en-US" altLang="ja-JP" dirty="0" smtClean="0"/>
              <a:t>7</a:t>
            </a:r>
            <a:r>
              <a:rPr kumimoji="1" lang="ja-JP" altLang="en-US" dirty="0" smtClean="0"/>
              <a:t>レベル</a:t>
            </a:r>
          </a:p>
          <a:p>
            <a:pPr lvl="7"/>
            <a:r>
              <a:rPr kumimoji="1" lang="ja-JP" altLang="en-US" dirty="0" smtClean="0"/>
              <a:t>第</a:t>
            </a:r>
            <a:r>
              <a:rPr kumimoji="1" lang="en-US" altLang="ja-JP" dirty="0" smtClean="0"/>
              <a:t>8</a:t>
            </a:r>
            <a:r>
              <a:rPr kumimoji="1" lang="ja-JP" altLang="en-US" dirty="0" smtClean="0"/>
              <a:t>レベル</a:t>
            </a:r>
          </a:p>
          <a:p>
            <a:pPr lvl="8"/>
            <a:r>
              <a:rPr kumimoji="1" lang="ja-JP" altLang="en-US" dirty="0" smtClean="0"/>
              <a:t>第</a:t>
            </a:r>
            <a:r>
              <a:rPr kumimoji="1" lang="en-US" altLang="ja-JP" dirty="0" smtClean="0"/>
              <a:t>9</a:t>
            </a:r>
            <a:r>
              <a:rPr kumimoji="1" lang="ja-JP" altLang="en-US" dirty="0" smtClean="0"/>
              <a:t>レベル</a:t>
            </a:r>
          </a:p>
        </p:txBody>
      </p:sp>
      <p:sp>
        <p:nvSpPr>
          <p:cNvPr id="29" name="正方形/長方形 28"/>
          <p:cNvSpPr>
            <a:spLocks noGrp="1"/>
          </p:cNvSpPr>
          <p:nvPr>
            <p:ph type="dt" sz="half" idx="2"/>
          </p:nvPr>
        </p:nvSpPr>
        <p:spPr>
          <a:xfrm>
            <a:off x="4471958" y="6492899"/>
            <a:ext cx="1528802" cy="365125"/>
          </a:xfrm>
          <a:prstGeom prst="rect">
            <a:avLst/>
          </a:prstGeom>
        </p:spPr>
        <p:txBody>
          <a:bodyPr vert="horz" rtlCol="0" anchor="ctr"/>
          <a:lstStyle>
            <a:lvl1pPr algn="l">
              <a:defRPr sz="1200">
                <a:solidFill>
                  <a:srgbClr val="000000"/>
                </a:solidFill>
              </a:defRPr>
            </a:lvl1pPr>
          </a:lstStyle>
          <a:p>
            <a:fld id="{5B106E36-FD25-4E2D-B0AA-010F637433A0}" type="datetimeFigureOut">
              <a:rPr lang="ru-RU" smtClean="0"/>
              <a:pPr/>
              <a:t>02.09.2013</a:t>
            </a:fld>
            <a:endParaRPr lang="ru-RU"/>
          </a:p>
        </p:txBody>
      </p:sp>
      <p:sp>
        <p:nvSpPr>
          <p:cNvPr id="4" name="正方形/長方形 3"/>
          <p:cNvSpPr>
            <a:spLocks noGrp="1"/>
          </p:cNvSpPr>
          <p:nvPr>
            <p:ph type="ftr" sz="quarter" idx="3"/>
          </p:nvPr>
        </p:nvSpPr>
        <p:spPr>
          <a:xfrm>
            <a:off x="6048632" y="6492899"/>
            <a:ext cx="2395534" cy="365125"/>
          </a:xfrm>
          <a:prstGeom prst="rect">
            <a:avLst/>
          </a:prstGeom>
        </p:spPr>
        <p:txBody>
          <a:bodyPr vert="horz" rtlCol="0" anchor="ctr"/>
          <a:lstStyle>
            <a:lvl1pPr algn="ctr">
              <a:defRPr sz="1200">
                <a:solidFill>
                  <a:srgbClr val="000000"/>
                </a:solidFill>
              </a:defRPr>
            </a:lvl1pPr>
          </a:lstStyle>
          <a:p>
            <a:endParaRPr lang="ru-RU"/>
          </a:p>
        </p:txBody>
      </p:sp>
      <p:sp>
        <p:nvSpPr>
          <p:cNvPr id="10" name="正方形/長方形 9"/>
          <p:cNvSpPr>
            <a:spLocks noGrp="1"/>
          </p:cNvSpPr>
          <p:nvPr>
            <p:ph type="sldNum" sz="quarter" idx="4"/>
          </p:nvPr>
        </p:nvSpPr>
        <p:spPr>
          <a:xfrm>
            <a:off x="8501090" y="6492900"/>
            <a:ext cx="642942" cy="365125"/>
          </a:xfrm>
          <a:prstGeom prst="rect">
            <a:avLst/>
          </a:prstGeom>
        </p:spPr>
        <p:txBody>
          <a:bodyPr vert="horz" rtlCol="0" anchor="ctr"/>
          <a:lstStyle>
            <a:lvl1pPr algn="r">
              <a:defRPr sz="1200">
                <a:solidFill>
                  <a:srgbClr val="000000"/>
                </a:solidFill>
              </a:defRPr>
            </a:lvl1pPr>
          </a:lstStyle>
          <a:p>
            <a:fld id="{725C68B6-61C2-468F-89AB-4B9F7531AA68}" type="slidenum">
              <a:rPr lang="ru-RU" smtClean="0"/>
              <a:pPr/>
              <a:t>‹#›</a:t>
            </a:fld>
            <a:endParaRPr lang="ru-RU"/>
          </a:p>
        </p:txBody>
      </p:sp>
      <p:sp>
        <p:nvSpPr>
          <p:cNvPr id="186" name="正方形/長方形 185"/>
          <p:cNvSpPr>
            <a:spLocks noChangeArrowheads="1"/>
          </p:cNvSpPr>
          <p:nvPr/>
        </p:nvSpPr>
        <p:spPr bwMode="auto">
          <a:xfrm>
            <a:off x="8469297" y="5716564"/>
            <a:ext cx="0" cy="369332"/>
          </a:xfrm>
          <a:prstGeom prst="rect">
            <a:avLst/>
          </a:prstGeom>
          <a:solidFill>
            <a:srgbClr val="FFFFFF">
              <a:alpha val="25098"/>
            </a:srgbClr>
          </a:solidFill>
          <a:ln w="9525" cap="flat" cmpd="sng" algn="ctr">
            <a:noFill/>
            <a:prstDash val="solid"/>
            <a:miter lim="800000"/>
            <a:headEnd type="none" w="med" len="med"/>
            <a:tailEnd type="none" w="med" len="med"/>
          </a:ln>
          <a:effectLst/>
        </p:spPr>
        <p:txBody>
          <a:bodyPr vert="horz" wrap="square" lIns="0" tIns="0" rIns="0" bIns="0" anchor="t" compatLnSpc="1">
            <a:spAutoFit/>
          </a:bodyPr>
          <a:lstStyle/>
          <a:p>
            <a:pPr algn="l" fontAlgn="base">
              <a:spcBef>
                <a:spcPct val="0"/>
              </a:spcBef>
              <a:spcAft>
                <a:spcPct val="0"/>
              </a:spcAft>
            </a:pPr>
            <a:endParaRPr kumimoji="1" lang="ja-JP" altLang="ja-JP" sz="2400">
              <a:solidFill>
                <a:schemeClr val="tx1">
                  <a:alpha val="100000"/>
                </a:schemeClr>
              </a:solidFill>
              <a:latin typeface="Arial"/>
              <a:ea typeface="ＭＳ Ｐゴシック"/>
            </a:endParaRPr>
          </a:p>
        </p:txBody>
      </p:sp>
      <p:sp>
        <p:nvSpPr>
          <p:cNvPr id="22" name="正方形/長方形 21"/>
          <p:cNvSpPr>
            <a:spLocks noGrp="1"/>
          </p:cNvSpPr>
          <p:nvPr>
            <p:ph type="title"/>
          </p:nvPr>
        </p:nvSpPr>
        <p:spPr>
          <a:xfrm>
            <a:off x="457200" y="642918"/>
            <a:ext cx="8229600" cy="1143000"/>
          </a:xfrm>
          <a:prstGeom prst="rect">
            <a:avLst/>
          </a:prstGeom>
        </p:spPr>
        <p:txBody>
          <a:bodyPr vert="horz" rtlCol="0" anchor="ctr">
            <a:normAutofit/>
          </a:bodyPr>
          <a:lstStyle/>
          <a:p>
            <a:r>
              <a:rPr kumimoji="1" lang="ja-JP" altLang="en-US" dirty="0" smtClean="0"/>
              <a:t>マスタ タイトルの書式設定</a:t>
            </a:r>
            <a:endParaRPr kumimoji="1" lang="ja-JP" altLang="en-US" dirty="0"/>
          </a:p>
        </p:txBody>
      </p:sp>
      <p:grpSp>
        <p:nvGrpSpPr>
          <p:cNvPr id="2" name="グループ化 11"/>
          <p:cNvGrpSpPr>
            <a:grpSpLocks/>
          </p:cNvGrpSpPr>
          <p:nvPr/>
        </p:nvGrpSpPr>
        <p:grpSpPr bwMode="auto">
          <a:xfrm>
            <a:off x="4000496" y="0"/>
            <a:ext cx="5143504" cy="2000240"/>
            <a:chOff x="2168" y="0"/>
            <a:chExt cx="3576" cy="1384"/>
          </a:xfrm>
        </p:grpSpPr>
        <p:sp>
          <p:nvSpPr>
            <p:cNvPr id="13" name="図形 12"/>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 name="図形 13"/>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82" name="図形 81"/>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0" name="図形 89"/>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grpSp>
        <p:nvGrpSpPr>
          <p:cNvPr id="3" name="グループ化 90"/>
          <p:cNvGrpSpPr>
            <a:grpSpLocks/>
          </p:cNvGrpSpPr>
          <p:nvPr/>
        </p:nvGrpSpPr>
        <p:grpSpPr bwMode="auto">
          <a:xfrm>
            <a:off x="4765" y="5589626"/>
            <a:ext cx="5067302" cy="1268398"/>
            <a:chOff x="16865" y="4817936"/>
            <a:chExt cx="5067302" cy="1268398"/>
          </a:xfrm>
          <a:noFill/>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ctr" rtl="0" eaLnBrk="1" latinLnBrk="0" hangingPunct="1">
        <a:spcBef>
          <a:spcPct val="0"/>
        </a:spcBef>
        <a:buNone/>
        <a:defRPr kumimoji="1" sz="4400" baseline="0">
          <a:solidFill>
            <a:schemeClr val="tx2"/>
          </a:solidFill>
          <a:effectLst>
            <a:glow rad="101600">
              <a:schemeClr val="bg1">
                <a:alpha val="60000"/>
              </a:schemeClr>
            </a:glow>
          </a:effectLst>
          <a:latin typeface="+mj-lt"/>
          <a:ea typeface="+mj-ea"/>
          <a:cs typeface="+mj-cs"/>
        </a:defRPr>
      </a:lvl1pPr>
    </p:titleStyle>
    <p:bodyStyle>
      <a:lvl1pPr marL="342900" indent="-342900" algn="l" rtl="0" eaLnBrk="1" latinLnBrk="0" hangingPunct="1">
        <a:spcBef>
          <a:spcPct val="20000"/>
        </a:spcBef>
        <a:buClr>
          <a:schemeClr val="accent1">
            <a:shade val="75000"/>
          </a:schemeClr>
        </a:buClr>
        <a:buSzPct val="55000"/>
        <a:buFont typeface="Wingdings"/>
        <a:buChar char="p"/>
        <a:defRPr kumimoji="1" sz="3200" baseline="0">
          <a:solidFill>
            <a:schemeClr val="bg2">
              <a:lumMod val="25000"/>
            </a:schemeClr>
          </a:solidFill>
          <a:latin typeface="+mn-lt"/>
          <a:ea typeface="+mn-ea"/>
          <a:cs typeface="+mn-cs"/>
        </a:defRPr>
      </a:lvl1pPr>
      <a:lvl2pPr marL="742950" indent="-285750" algn="l" rtl="0" eaLnBrk="1" latinLnBrk="0" hangingPunct="1">
        <a:spcBef>
          <a:spcPct val="20000"/>
        </a:spcBef>
        <a:buClr>
          <a:schemeClr val="accent2"/>
        </a:buClr>
        <a:buSzPct val="50000"/>
        <a:buFont typeface="Wingdings"/>
        <a:buChar char="n"/>
        <a:defRPr kumimoji="1" sz="2800" baseline="0">
          <a:solidFill>
            <a:schemeClr val="bg2">
              <a:lumMod val="25000"/>
            </a:schemeClr>
          </a:solidFill>
          <a:latin typeface="+mn-lt"/>
          <a:ea typeface="+mn-ea"/>
          <a:cs typeface="+mn-cs"/>
        </a:defRPr>
      </a:lvl2pPr>
      <a:lvl3pPr marL="1143000" indent="-228600" algn="l" rtl="0" eaLnBrk="1" latinLnBrk="0" hangingPunct="1">
        <a:spcBef>
          <a:spcPct val="20000"/>
        </a:spcBef>
        <a:buClr>
          <a:schemeClr val="accent3"/>
        </a:buClr>
        <a:buSzPct val="48000"/>
        <a:buFont typeface="Wingdings"/>
        <a:buChar char="n"/>
        <a:defRPr kumimoji="1" sz="2400" baseline="0">
          <a:solidFill>
            <a:schemeClr val="bg2">
              <a:lumMod val="25000"/>
            </a:schemeClr>
          </a:solidFill>
          <a:latin typeface="+mn-lt"/>
          <a:ea typeface="+mn-ea"/>
          <a:cs typeface="+mn-cs"/>
        </a:defRPr>
      </a:lvl3pPr>
      <a:lvl4pPr marL="1600200" indent="-228600" algn="l" rtl="0" eaLnBrk="1" latinLnBrk="0" hangingPunct="1">
        <a:spcBef>
          <a:spcPct val="20000"/>
        </a:spcBef>
        <a:buClr>
          <a:schemeClr val="accent4"/>
        </a:buClr>
        <a:buSzPct val="45000"/>
        <a:buFont typeface="Wingdings"/>
        <a:buChar char="n"/>
        <a:defRPr kumimoji="1" sz="2000" baseline="0">
          <a:solidFill>
            <a:schemeClr val="bg2">
              <a:lumMod val="25000"/>
            </a:schemeClr>
          </a:solidFill>
          <a:latin typeface="+mn-lt"/>
          <a:ea typeface="+mn-ea"/>
          <a:cs typeface="+mn-cs"/>
        </a:defRPr>
      </a:lvl4pPr>
      <a:lvl5pPr marL="2057400" indent="-228600" algn="l" rtl="0" eaLnBrk="1" latinLnBrk="0" hangingPunct="1">
        <a:spcBef>
          <a:spcPct val="20000"/>
        </a:spcBef>
        <a:buClr>
          <a:schemeClr val="accent5"/>
        </a:buClr>
        <a:buSzPct val="40000"/>
        <a:buFont typeface="Wingdings"/>
        <a:buChar char="n"/>
        <a:defRPr kumimoji="1" sz="2000" baseline="0">
          <a:solidFill>
            <a:schemeClr val="bg2">
              <a:lumMod val="25000"/>
            </a:schemeClr>
          </a:solidFill>
          <a:latin typeface="+mn-lt"/>
          <a:ea typeface="+mn-ea"/>
          <a:cs typeface="+mn-cs"/>
        </a:defRPr>
      </a:lvl5pPr>
      <a:lvl6pPr marL="25146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6pPr>
      <a:lvl7pPr marL="29718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7pPr>
      <a:lvl8pPr marL="34290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8pPr>
      <a:lvl9pPr marL="38862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9pPr>
    </p:bodyStyle>
    <p:otherStyle>
      <a:lvl1pPr marL="0" algn="l" rtl="0" eaLnBrk="1" hangingPunct="1">
        <a:defRPr kumimoji="1">
          <a:solidFill>
            <a:schemeClr val="tx1"/>
          </a:solidFill>
          <a:latin typeface="+mn-lt"/>
          <a:ea typeface="+mn-ea"/>
          <a:cs typeface="+mn-cs"/>
        </a:defRPr>
      </a:lvl1pPr>
      <a:lvl2pPr marL="457200" algn="l" rtl="0" eaLnBrk="1" hangingPunct="1">
        <a:defRPr kumimoji="1">
          <a:solidFill>
            <a:schemeClr val="tx1"/>
          </a:solidFill>
          <a:latin typeface="+mn-lt"/>
          <a:ea typeface="+mn-ea"/>
          <a:cs typeface="+mn-cs"/>
        </a:defRPr>
      </a:lvl2pPr>
      <a:lvl3pPr marL="914400" algn="l" rtl="0" eaLnBrk="1" hangingPunct="1">
        <a:defRPr kumimoji="1">
          <a:solidFill>
            <a:schemeClr val="tx1"/>
          </a:solidFill>
          <a:latin typeface="+mn-lt"/>
          <a:ea typeface="+mn-ea"/>
          <a:cs typeface="+mn-cs"/>
        </a:defRPr>
      </a:lvl3pPr>
      <a:lvl4pPr marL="1371600" algn="l" rtl="0" eaLnBrk="1" hangingPunct="1">
        <a:defRPr kumimoji="1">
          <a:solidFill>
            <a:schemeClr val="tx1"/>
          </a:solidFill>
          <a:latin typeface="+mn-lt"/>
          <a:ea typeface="+mn-ea"/>
          <a:cs typeface="+mn-cs"/>
        </a:defRPr>
      </a:lvl4pPr>
      <a:lvl5pPr marL="1828800" algn="l" rtl="0" eaLnBrk="1" hangingPunct="1">
        <a:defRPr kumimoji="1">
          <a:solidFill>
            <a:schemeClr val="tx1"/>
          </a:solidFill>
          <a:latin typeface="+mn-lt"/>
          <a:ea typeface="+mn-ea"/>
          <a:cs typeface="+mn-cs"/>
        </a:defRPr>
      </a:lvl5pPr>
      <a:lvl6pPr marL="2286000" algn="l" rtl="0" eaLnBrk="1" hangingPunct="1">
        <a:defRPr kumimoji="1">
          <a:solidFill>
            <a:schemeClr val="tx1"/>
          </a:solidFill>
          <a:latin typeface="+mn-lt"/>
          <a:ea typeface="+mn-ea"/>
          <a:cs typeface="+mn-cs"/>
        </a:defRPr>
      </a:lvl6pPr>
      <a:lvl7pPr marL="2743200" algn="l" rtl="0" eaLnBrk="1" hangingPunct="1">
        <a:defRPr kumimoji="1">
          <a:solidFill>
            <a:schemeClr val="tx1"/>
          </a:solidFill>
          <a:latin typeface="+mn-lt"/>
          <a:ea typeface="+mn-ea"/>
          <a:cs typeface="+mn-cs"/>
        </a:defRPr>
      </a:lvl7pPr>
      <a:lvl8pPr marL="3200400" algn="l" rtl="0" eaLnBrk="1" hangingPunct="1">
        <a:defRPr kumimoji="1">
          <a:solidFill>
            <a:schemeClr val="tx1"/>
          </a:solidFill>
          <a:latin typeface="+mn-lt"/>
          <a:ea typeface="+mn-ea"/>
          <a:cs typeface="+mn-cs"/>
        </a:defRPr>
      </a:lvl8pPr>
      <a:lvl9pPr marL="3657600" algn="l" rtl="0" eaLnBrk="1" hangingPunct="1">
        <a:defRPr kumimoji="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57356" y="2767849"/>
            <a:ext cx="5929354" cy="1342416"/>
          </a:xfrm>
        </p:spPr>
        <p:txBody>
          <a:bodyPr>
            <a:normAutofit fontScale="90000"/>
          </a:bodyPr>
          <a:lstStyle/>
          <a:p>
            <a:r>
              <a:rPr lang="ru-RU" sz="8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Клод Моне </a:t>
            </a:r>
            <a:r>
              <a:rPr lang="ru-RU" sz="73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r>
            <a:br>
              <a:rPr lang="ru-RU" sz="73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r>
              <a:rPr lang="ru-RU" sz="73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t>
            </a:r>
            <a: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(1840—1926) </a:t>
            </a:r>
            <a:br>
              <a:rPr lang="ru-RU"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3" name="Подзаголовок 2"/>
          <p:cNvSpPr>
            <a:spLocks noGrp="1"/>
          </p:cNvSpPr>
          <p:nvPr>
            <p:ph type="subTitle" idx="1"/>
          </p:nvPr>
        </p:nvSpPr>
        <p:spPr>
          <a:xfrm>
            <a:off x="2214546" y="4566966"/>
            <a:ext cx="5257800" cy="132856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istral" pitchFamily="66" charset="0"/>
              </a:rPr>
              <a:t>ИМПРЕССИОНИЗМ </a:t>
            </a:r>
            <a:endPar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istral" pitchFamily="66" charset="0"/>
            </a:endParaRPr>
          </a:p>
        </p:txBody>
      </p:sp>
      <p:sp>
        <p:nvSpPr>
          <p:cNvPr id="6" name="TextBox 5"/>
          <p:cNvSpPr txBox="1"/>
          <p:nvPr/>
        </p:nvSpPr>
        <p:spPr>
          <a:xfrm>
            <a:off x="1214414" y="6020098"/>
            <a:ext cx="6143668" cy="447181"/>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smtClean="0">
                <a:solidFill>
                  <a:schemeClr val="bg2">
                    <a:lumMod val="50000"/>
                  </a:schemeClr>
                </a:solidFill>
                <a:latin typeface="Monotype Corsiva" pitchFamily="66" charset="0"/>
              </a:rPr>
              <a:t>Учитель ИЗО ,МХК. МАОУ Ильинской СОШ </a:t>
            </a:r>
            <a:r>
              <a:rPr lang="ru-RU" sz="2400" dirty="0" smtClean="0">
                <a:solidFill>
                  <a:schemeClr val="bg2">
                    <a:lumMod val="50000"/>
                  </a:schemeClr>
                </a:solidFill>
                <a:latin typeface="Monotype Corsiva" pitchFamily="66" charset="0"/>
              </a:rPr>
              <a:t>Лебедь С.Г</a:t>
            </a:r>
            <a:endParaRPr lang="ru-RU" sz="2400" dirty="0">
              <a:solidFill>
                <a:schemeClr val="bg2">
                  <a:lumMod val="50000"/>
                </a:schemeClr>
              </a:solidFill>
              <a:latin typeface="Monotype Corsiva" pitchFamily="66" charset="0"/>
            </a:endParaRPr>
          </a:p>
        </p:txBody>
      </p:sp>
      <p:sp>
        <p:nvSpPr>
          <p:cNvPr id="5" name="Скругленный прямоугольник 4">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30875" y="928646"/>
            <a:ext cx="6193176" cy="5929354"/>
          </a:xfrm>
        </p:spPr>
        <p:txBody>
          <a:bodyPr>
            <a:noAutofit/>
          </a:bodyPr>
          <a:lstStyle/>
          <a:p>
            <a:r>
              <a:rPr lang="ru-RU" sz="2400" b="1" dirty="0" smtClean="0">
                <a:latin typeface="+mj-lt"/>
              </a:rPr>
              <a:t>Французский живописец-пейзажист, один из основателей импрессионизма. Творческий метод Моне сформировался в процессе самостоятельной работы на пленэре.</a:t>
            </a:r>
          </a:p>
          <a:p>
            <a:pPr>
              <a:buNone/>
            </a:pPr>
            <a:r>
              <a:rPr lang="ru-RU" sz="2400" b="1" dirty="0" smtClean="0">
                <a:latin typeface="+mj-lt"/>
              </a:rPr>
              <a:t>      </a:t>
            </a:r>
            <a:endParaRPr lang="ru-RU" sz="2400" b="1" dirty="0" smtClean="0">
              <a:solidFill>
                <a:schemeClr val="bg2">
                  <a:lumMod val="50000"/>
                </a:schemeClr>
              </a:solidFill>
              <a:latin typeface="+mj-lt"/>
            </a:endParaRPr>
          </a:p>
        </p:txBody>
      </p:sp>
      <p:pic>
        <p:nvPicPr>
          <p:cNvPr id="1026" name="Picture 2" descr="http://artclassic.edu.ru/attach.asp?a_no=10054"/>
          <p:cNvPicPr>
            <a:picLocks noChangeAspect="1" noChangeArrowheads="1"/>
          </p:cNvPicPr>
          <p:nvPr/>
        </p:nvPicPr>
        <p:blipFill>
          <a:blip r:embed="rId3" cstate="print"/>
          <a:srcRect/>
          <a:stretch>
            <a:fillRect/>
          </a:stretch>
        </p:blipFill>
        <p:spPr bwMode="auto">
          <a:xfrm>
            <a:off x="214281" y="1071546"/>
            <a:ext cx="2413015" cy="2714644"/>
          </a:xfrm>
          <a:prstGeom prst="rect">
            <a:avLst/>
          </a:prstGeom>
          <a:noFill/>
        </p:spPr>
      </p:pic>
      <p:sp>
        <p:nvSpPr>
          <p:cNvPr id="5" name="Прямоугольник 4"/>
          <p:cNvSpPr/>
          <p:nvPr/>
        </p:nvSpPr>
        <p:spPr>
          <a:xfrm>
            <a:off x="214282" y="214290"/>
            <a:ext cx="6786610" cy="707886"/>
          </a:xfrm>
          <a:prstGeom prst="rect">
            <a:avLst/>
          </a:prstGeom>
        </p:spPr>
        <p:txBody>
          <a:bodyPr wrap="square">
            <a:spAutoFit/>
          </a:bodyPr>
          <a:lstStyle/>
          <a:p>
            <a:r>
              <a:rPr lang="ru-RU"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a:t>
            </a:r>
            <a:r>
              <a:rPr lang="ru-R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(1840—1926) </a:t>
            </a:r>
            <a:endParaRPr lang="ru-RU"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 name="Прямоугольник 1"/>
          <p:cNvSpPr/>
          <p:nvPr/>
        </p:nvSpPr>
        <p:spPr>
          <a:xfrm>
            <a:off x="187356" y="4005064"/>
            <a:ext cx="8678198" cy="2308324"/>
          </a:xfrm>
          <a:prstGeom prst="rect">
            <a:avLst/>
          </a:prstGeom>
        </p:spPr>
        <p:txBody>
          <a:bodyPr wrap="square">
            <a:spAutoFit/>
          </a:bodyPr>
          <a:lstStyle/>
          <a:p>
            <a:pPr>
              <a:buNone/>
            </a:pPr>
            <a:r>
              <a:rPr lang="ru-RU" sz="2400" b="1" dirty="0">
                <a:solidFill>
                  <a:schemeClr val="bg2">
                    <a:lumMod val="50000"/>
                  </a:schemeClr>
                </a:solidFill>
              </a:rPr>
              <a:t>Моне изобрел свою собственную живописную систему, отличительная особенность которой состоит в том, что в картине отсутствуют четкие контуры предметов и постепенный переход от света к тени; при этом вся картина — и фигуры, и пейзаж — является сочетанием цветовых пятен.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64" y="1412776"/>
            <a:ext cx="8175884" cy="4524315"/>
          </a:xfrm>
          <a:prstGeom prst="rect">
            <a:avLst/>
          </a:prstGeom>
        </p:spPr>
        <p:txBody>
          <a:bodyPr wrap="square">
            <a:spAutoFit/>
          </a:bodyPr>
          <a:lstStyle/>
          <a:p>
            <a:pPr algn="ctr"/>
            <a:r>
              <a:rPr lang="ru-RU" sz="2400" b="1" dirty="0" smtClean="0">
                <a:solidFill>
                  <a:schemeClr val="bg2">
                    <a:lumMod val="50000"/>
                  </a:schemeClr>
                </a:solidFill>
              </a:rPr>
              <a:t>Моне писал, главным образом, пейзажи. В поисках новых впечатлений художник оборудовал лодку-студию, в которой плавал по Сене. В поздний период творчества, завоевав признание и получив необходимые средства, снял усадьбу в сельской местности, разбил великолепные сады, где и писал с натуры. Стремясь запечатлеть переходные состояния природы, создавал серии картин-вариаций на один сюжетный мотив. Моне много путешествовал по Франции, а также за границей: ездил в Англию, Италию, Голландию, Швейцарию, Норвегию. </a:t>
            </a:r>
            <a:endParaRPr lang="ru-RU" sz="2400" b="1" dirty="0">
              <a:solidFill>
                <a:schemeClr val="bg2">
                  <a:lumMod val="50000"/>
                </a:schemeClr>
              </a:solidFill>
            </a:endParaRPr>
          </a:p>
        </p:txBody>
      </p:sp>
      <p:sp>
        <p:nvSpPr>
          <p:cNvPr id="5" name="Прямоугольник 4"/>
          <p:cNvSpPr/>
          <p:nvPr/>
        </p:nvSpPr>
        <p:spPr>
          <a:xfrm>
            <a:off x="214282" y="214290"/>
            <a:ext cx="6786610" cy="707886"/>
          </a:xfrm>
          <a:prstGeom prst="rect">
            <a:avLst/>
          </a:prstGeom>
        </p:spPr>
        <p:txBody>
          <a:bodyPr wrap="square">
            <a:spAutoFit/>
          </a:bodyPr>
          <a:lstStyle/>
          <a:p>
            <a:r>
              <a:rPr lang="ru-RU"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a:t>
            </a:r>
            <a:r>
              <a:rPr lang="ru-R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(1840—1926) </a:t>
            </a:r>
            <a:endParaRPr lang="ru-RU"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xmlns="" val="3417366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124744"/>
            <a:ext cx="7596190" cy="3733800"/>
          </a:xfrm>
        </p:spPr>
        <p:txBody>
          <a:bodyPr>
            <a:noAutofit/>
          </a:bodyPr>
          <a:lstStyle/>
          <a:p>
            <a:pPr algn="ctr"/>
            <a:r>
              <a:rPr lang="ru-RU" sz="2400" b="1" dirty="0" smtClean="0">
                <a:solidFill>
                  <a:schemeClr val="bg2">
                    <a:lumMod val="50000"/>
                  </a:schemeClr>
                </a:solidFill>
                <a:latin typeface="+mj-lt"/>
              </a:rPr>
              <a:t>В 1874 г. «Анонимное общество живописцев, художников и граверов», организованное Моне и его друзьями-импрессионистами, проводит выставку, на которой, в частности, была представлена картина Моне «Впечатление. Восходящее солнце». Собственно, по названию этой картины художники-устроители и получили наименование «импрессионистов» (от франц. </a:t>
            </a:r>
            <a:r>
              <a:rPr lang="ru-RU" sz="2400" b="1" dirty="0" err="1" smtClean="0">
                <a:solidFill>
                  <a:schemeClr val="bg2">
                    <a:lumMod val="50000"/>
                  </a:schemeClr>
                </a:solidFill>
                <a:latin typeface="+mj-lt"/>
              </a:rPr>
              <a:t>impression</a:t>
            </a:r>
            <a:r>
              <a:rPr lang="ru-RU" sz="2400" b="1" dirty="0" smtClean="0">
                <a:solidFill>
                  <a:schemeClr val="bg2">
                    <a:lumMod val="50000"/>
                  </a:schemeClr>
                </a:solidFill>
                <a:latin typeface="+mj-lt"/>
              </a:rPr>
              <a:t> — впечатление). </a:t>
            </a:r>
          </a:p>
        </p:txBody>
      </p:sp>
      <p:sp>
        <p:nvSpPr>
          <p:cNvPr id="4" name="Прямоугольник 3"/>
          <p:cNvSpPr/>
          <p:nvPr/>
        </p:nvSpPr>
        <p:spPr>
          <a:xfrm>
            <a:off x="214282" y="214290"/>
            <a:ext cx="6786610" cy="707886"/>
          </a:xfrm>
          <a:prstGeom prst="rect">
            <a:avLst/>
          </a:prstGeom>
        </p:spPr>
        <p:txBody>
          <a:bodyPr wrap="square">
            <a:spAutoFit/>
          </a:bodyPr>
          <a:lstStyle/>
          <a:p>
            <a:r>
              <a:rPr lang="ru-RU"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a:t>
            </a:r>
            <a:r>
              <a:rPr lang="ru-R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(1840—1926) </a:t>
            </a:r>
            <a:endParaRPr lang="ru-RU"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268760"/>
            <a:ext cx="7596190" cy="3733800"/>
          </a:xfrm>
        </p:spPr>
        <p:txBody>
          <a:bodyPr>
            <a:noAutofit/>
          </a:bodyPr>
          <a:lstStyle/>
          <a:p>
            <a:pPr algn="ctr"/>
            <a:r>
              <a:rPr lang="ru-RU" sz="2400" b="1" dirty="0" smtClean="0">
                <a:latin typeface="+mj-lt"/>
              </a:rPr>
              <a:t>Выставка была раскритикована в печати: «дерзкий вызов прекрасному», «оскорбление общественного вкуса», «ничего общего с красотой реальной природы» — так характеризовали эту работу Моне современные критики. Художник, действительно, не стремится механически воспроизводить природу. Сложной мозаикой мазков и красочных пятен он создает ее живой изменчивый образ, пронизанный его субъективным видением. </a:t>
            </a:r>
            <a:endParaRPr lang="ru-RU" sz="2400" b="1" dirty="0">
              <a:latin typeface="+mj-lt"/>
            </a:endParaRPr>
          </a:p>
        </p:txBody>
      </p:sp>
      <p:sp>
        <p:nvSpPr>
          <p:cNvPr id="4" name="Прямоугольник 3"/>
          <p:cNvSpPr/>
          <p:nvPr/>
        </p:nvSpPr>
        <p:spPr>
          <a:xfrm>
            <a:off x="214282" y="214290"/>
            <a:ext cx="6786610" cy="707886"/>
          </a:xfrm>
          <a:prstGeom prst="rect">
            <a:avLst/>
          </a:prstGeom>
        </p:spPr>
        <p:txBody>
          <a:bodyPr wrap="square">
            <a:spAutoFit/>
          </a:bodyPr>
          <a:lstStyle/>
          <a:p>
            <a:r>
              <a:rPr lang="ru-RU"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a:t>
            </a:r>
            <a:r>
              <a:rPr lang="ru-R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(1840—1926) </a:t>
            </a:r>
            <a:endParaRPr lang="ru-RU"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xmlns="" val="3621623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229600" cy="1143000"/>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Впечатление. Восходящее солнце . 1872.                              Музей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Мармоттан</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Париж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2530" name="Picture 2" descr="http://artclassic.edu.ru/attach.asp?a_no=8558"/>
          <p:cNvPicPr>
            <a:picLocks noGrp="1" noChangeAspect="1" noChangeArrowheads="1"/>
          </p:cNvPicPr>
          <p:nvPr>
            <p:ph idx="1"/>
          </p:nvPr>
        </p:nvPicPr>
        <p:blipFill>
          <a:blip r:embed="rId3" cstate="print"/>
          <a:stretch>
            <a:fillRect/>
          </a:stretch>
        </p:blipFill>
        <p:spPr bwMode="auto">
          <a:xfrm>
            <a:off x="1357290" y="1500174"/>
            <a:ext cx="6416342" cy="49292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Терраса в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Сент-Адресс</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1867.Метрополитен-музей, Нью-Йорк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15362" name="Picture 2" descr="http://artclassic.edu.ru/attach.asp?a_no=8552"/>
          <p:cNvPicPr>
            <a:picLocks noGrp="1" noChangeAspect="1" noChangeArrowheads="1"/>
          </p:cNvPicPr>
          <p:nvPr>
            <p:ph idx="1"/>
          </p:nvPr>
        </p:nvPicPr>
        <p:blipFill>
          <a:blip r:embed="rId3" cstate="print"/>
          <a:stretch>
            <a:fillRect/>
          </a:stretch>
        </p:blipFill>
        <p:spPr bwMode="auto">
          <a:xfrm>
            <a:off x="1583155" y="1857375"/>
            <a:ext cx="6015789"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Лягушатник . 1869.Метрополитен-музей, Нью-Йорк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19458" name="Picture 2" descr="http://artclassic.edu.ru/attach.asp?a_no=8554"/>
          <p:cNvPicPr>
            <a:picLocks noGrp="1" noChangeAspect="1" noChangeArrowheads="1"/>
          </p:cNvPicPr>
          <p:nvPr>
            <p:ph idx="1"/>
          </p:nvPr>
        </p:nvPicPr>
        <p:blipFill>
          <a:blip r:embed="rId3" cstate="print"/>
          <a:srcRect/>
          <a:stretch>
            <a:fillRect/>
          </a:stretch>
        </p:blipFill>
        <p:spPr bwMode="auto">
          <a:xfrm>
            <a:off x="285720" y="1571612"/>
            <a:ext cx="5143536" cy="39570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5643570" y="1500174"/>
            <a:ext cx="3286148" cy="3970318"/>
          </a:xfrm>
          <a:prstGeom prst="rect">
            <a:avLst/>
          </a:prstGeom>
        </p:spPr>
        <p:txBody>
          <a:bodyPr wrap="square">
            <a:spAutoFit/>
          </a:bodyPr>
          <a:lstStyle/>
          <a:p>
            <a:r>
              <a:rPr lang="ru-RU" dirty="0" smtClean="0">
                <a:latin typeface="+mj-lt"/>
              </a:rPr>
              <a:t>«Лягушатник» — плавучее кафе на Сене, расположенное недалеко от </a:t>
            </a:r>
            <a:r>
              <a:rPr lang="ru-RU" dirty="0" err="1" smtClean="0">
                <a:latin typeface="+mj-lt"/>
              </a:rPr>
              <a:t>Буживаля</a:t>
            </a:r>
            <a:r>
              <a:rPr lang="ru-RU" dirty="0" smtClean="0">
                <a:latin typeface="+mj-lt"/>
              </a:rPr>
              <a:t>, рядом с которым помещалась купальня и прокат лодок. Это веселое место, хорошо известное парижской богеме, и трактир, заслуживший скандальную репутацию, были излюбленной темой «желтой» прессы. Художники любили приезжать сюда на этюды, поскольку здесь не было недостатка в сюжетах и моделях. </a:t>
            </a:r>
            <a:endParaRPr lang="ru-RU" dirty="0">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836712"/>
            <a:ext cx="8429684" cy="3733800"/>
          </a:xfrm>
        </p:spPr>
        <p:txBody>
          <a:bodyPr>
            <a:noAutofit/>
          </a:bodyPr>
          <a:lstStyle/>
          <a:p>
            <a:pPr algn="ctr"/>
            <a:r>
              <a:rPr lang="ru-RU" sz="2400" dirty="0" smtClean="0">
                <a:latin typeface="+mj-lt"/>
              </a:rPr>
              <a:t>Моне постоянно обновлял свою живописную технику. В начале творческого пути, работая над морским пейзажем на пляже Гавра, он использовал шпатель, впоследствии не раз прибегая к этому приему. В 1860-е гг., изображая голландские каналы, художник учился передавать цветовые рефлексы и блики света на водной глади. Он проявлял большую стилистическую свободу, мотив всегда был для него не более чем поводом для передачи мимолетного впечатления. Моне использовал яркие, насыщенные оттенки контрастных цветов: голубого, зеленого, оранжевого — в весьма необычных цветовых сочетаниях, погружая свои композиции в рассеянный обволакивающий свет. </a:t>
            </a:r>
            <a:endParaRPr lang="ru-RU" sz="2400" dirty="0">
              <a:solidFill>
                <a:schemeClr val="bg2">
                  <a:lumMod val="50000"/>
                </a:schemeClr>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429684" cy="3733800"/>
          </a:xfrm>
        </p:spPr>
        <p:txBody>
          <a:bodyPr>
            <a:noAutofit/>
          </a:bodyPr>
          <a:lstStyle/>
          <a:p>
            <a:pPr algn="ctr"/>
            <a:r>
              <a:rPr lang="ru-RU" sz="2400" dirty="0" smtClean="0">
                <a:latin typeface="+mj-lt"/>
              </a:rPr>
              <a:t> Художник раскладывал сложные тона на чистые цвета, которые наносил на холст отдельными мазками, порой широкими и размашистыми, порой мелкими и стремительными; в глазной сетчатке зрителя происходило их оптическое смешение и фокусировалось изображение — образы словно оживали. Так что, отчетливо различая каждую деталь, мы одновременно воспринимаем все в целом, улавливая общее впечатление</a:t>
            </a:r>
            <a:r>
              <a:rPr lang="ru-RU" sz="2400" dirty="0" smtClean="0">
                <a:solidFill>
                  <a:schemeClr val="bg2">
                    <a:lumMod val="50000"/>
                  </a:schemeClr>
                </a:solidFill>
                <a:latin typeface="+mj-lt"/>
              </a:rPr>
              <a:t>. </a:t>
            </a:r>
          </a:p>
          <a:p>
            <a:pPr algn="ctr"/>
            <a:r>
              <a:rPr lang="ru-RU" sz="2400" dirty="0" smtClean="0">
                <a:solidFill>
                  <a:schemeClr val="bg2">
                    <a:lumMod val="50000"/>
                  </a:schemeClr>
                </a:solidFill>
                <a:latin typeface="+mj-lt"/>
              </a:rPr>
              <a:t>На картине «Регата в </a:t>
            </a:r>
            <a:r>
              <a:rPr lang="ru-RU" sz="2400" dirty="0" err="1" smtClean="0">
                <a:solidFill>
                  <a:schemeClr val="bg2">
                    <a:lumMod val="50000"/>
                  </a:schemeClr>
                </a:solidFill>
                <a:latin typeface="+mj-lt"/>
              </a:rPr>
              <a:t>Аржантёе</a:t>
            </a:r>
            <a:r>
              <a:rPr lang="ru-RU" sz="2400" dirty="0" smtClean="0">
                <a:solidFill>
                  <a:schemeClr val="bg2">
                    <a:lumMod val="50000"/>
                  </a:schemeClr>
                </a:solidFill>
                <a:latin typeface="+mj-lt"/>
              </a:rPr>
              <a:t>» Моне демонстрирует блестящую живописную технику: его раздельные точные мазки передают вибрацию цветовых рефлексов на зыбкой водной поверхности. </a:t>
            </a:r>
            <a:endParaRPr lang="ru-RU" sz="2400" dirty="0">
              <a:solidFill>
                <a:schemeClr val="bg2">
                  <a:lumMod val="50000"/>
                </a:schemeClr>
              </a:solidFill>
              <a:latin typeface="+mj-lt"/>
            </a:endParaRPr>
          </a:p>
        </p:txBody>
      </p:sp>
    </p:spTree>
    <p:extLst>
      <p:ext uri="{BB962C8B-B14F-4D97-AF65-F5344CB8AC3E}">
        <p14:creationId xmlns:p14="http://schemas.microsoft.com/office/powerpoint/2010/main" xmlns="" val="4061356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285728"/>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Регата в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Аржантёе</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Около 1872 .Музей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Орсе</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Париж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4578" name="Picture 2" descr="http://artclassic.edu.ru/attach.asp?a_no=8560"/>
          <p:cNvPicPr>
            <a:picLocks noGrp="1" noChangeAspect="1" noChangeArrowheads="1"/>
          </p:cNvPicPr>
          <p:nvPr>
            <p:ph idx="1"/>
          </p:nvPr>
        </p:nvPicPr>
        <p:blipFill>
          <a:blip r:embed="rId3" cstate="print"/>
          <a:stretch>
            <a:fillRect/>
          </a:stretch>
        </p:blipFill>
        <p:spPr bwMode="auto">
          <a:xfrm>
            <a:off x="1116981" y="1857375"/>
            <a:ext cx="6948138"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323528" y="1052736"/>
            <a:ext cx="8358246" cy="3785652"/>
          </a:xfrm>
          <a:prstGeom prst="rect">
            <a:avLst/>
          </a:prstGeom>
        </p:spPr>
        <p:txBody>
          <a:bodyPr wrap="square">
            <a:spAutoFit/>
          </a:bodyPr>
          <a:lstStyle/>
          <a:p>
            <a:pPr algn="ctr"/>
            <a:r>
              <a:rPr lang="ru-RU" sz="2400" dirty="0" smtClean="0">
                <a:latin typeface="+mj-lt"/>
              </a:rPr>
              <a:t>В апреле 1874 г. состоялась первая выставка </a:t>
            </a:r>
            <a:r>
              <a:rPr lang="ru-RU" sz="2400" b="1" dirty="0" smtClean="0">
                <a:latin typeface="+mj-lt"/>
              </a:rPr>
              <a:t>«Анонимного общества художников, живописцев, скульпторов, граверов и пр.», </a:t>
            </a:r>
            <a:r>
              <a:rPr lang="ru-RU" sz="2400" dirty="0" smtClean="0">
                <a:latin typeface="+mj-lt"/>
              </a:rPr>
              <a:t>объединившее художников, некоторое время спустя получивших наименование импрессионистов. Клод Моне представил на ней девять работ. Одна из них, «Бульвар капуцинок», была написана из окна того самого дома (ателье фотографа </a:t>
            </a:r>
            <a:r>
              <a:rPr lang="ru-RU" sz="2400" dirty="0" err="1" smtClean="0">
                <a:latin typeface="+mj-lt"/>
              </a:rPr>
              <a:t>Надара</a:t>
            </a:r>
            <a:r>
              <a:rPr lang="ru-RU" sz="2400" dirty="0" smtClean="0">
                <a:latin typeface="+mj-lt"/>
              </a:rPr>
              <a:t>, Бульвар Капуцинок, 35), где, собственно, и проходила выставка. </a:t>
            </a:r>
            <a:endParaRPr lang="ru-RU" sz="2400"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323528" y="1124744"/>
            <a:ext cx="8358246" cy="4154984"/>
          </a:xfrm>
          <a:prstGeom prst="rect">
            <a:avLst/>
          </a:prstGeom>
        </p:spPr>
        <p:txBody>
          <a:bodyPr wrap="square">
            <a:spAutoFit/>
          </a:bodyPr>
          <a:lstStyle/>
          <a:p>
            <a:pPr algn="ctr"/>
            <a:r>
              <a:rPr lang="ru-RU" sz="2400" dirty="0" smtClean="0">
                <a:latin typeface="+mj-lt"/>
              </a:rPr>
              <a:t>Художнику удалось передать ощущение суетной жизни парижского бульвара. Маленькими мазками темной краски легко обозначены фигурки людей, словно копошащихся внизу. Журналист Эрнест </a:t>
            </a:r>
            <a:r>
              <a:rPr lang="ru-RU" sz="2400" dirty="0" err="1" smtClean="0">
                <a:latin typeface="+mj-lt"/>
              </a:rPr>
              <a:t>Шено</a:t>
            </a:r>
            <a:r>
              <a:rPr lang="ru-RU" sz="2400" dirty="0" smtClean="0">
                <a:latin typeface="+mj-lt"/>
              </a:rPr>
              <a:t> по поводу этой картины писал: «Никогда еще оживление на улице, этот муравейник людей на асфальте, экипажи на дороге, шелест деревьев, полных пыли и света; никогда еще неуловимость, быстротечность, мгновенность движения не были так верно переданы, как на необыкновенной картине «Бульвар Капуцинок». </a:t>
            </a:r>
            <a:endParaRPr lang="ru-RU" sz="2400" dirty="0">
              <a:latin typeface="+mj-lt"/>
            </a:endParaRPr>
          </a:p>
        </p:txBody>
      </p:sp>
    </p:spTree>
    <p:extLst>
      <p:ext uri="{BB962C8B-B14F-4D97-AF65-F5344CB8AC3E}">
        <p14:creationId xmlns:p14="http://schemas.microsoft.com/office/powerpoint/2010/main" xmlns="" val="1988020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Бульвар капуцинок . 1873 . Музей искусства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Нельсона-Аткинса</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Канзас-Сити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6626" name="Picture 2" descr="http://artclassic.edu.ru/attach.asp?a_no=8562"/>
          <p:cNvPicPr>
            <a:picLocks noGrp="1" noChangeAspect="1" noChangeArrowheads="1"/>
          </p:cNvPicPr>
          <p:nvPr>
            <p:ph idx="1"/>
          </p:nvPr>
        </p:nvPicPr>
        <p:blipFill>
          <a:blip r:embed="rId3" cstate="print"/>
          <a:stretch>
            <a:fillRect/>
          </a:stretch>
        </p:blipFill>
        <p:spPr bwMode="auto">
          <a:xfrm>
            <a:off x="2643174" y="1571612"/>
            <a:ext cx="3598053" cy="48577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954" y="404664"/>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Дама с зонтиком (Мадам Моне с сыном) . 1875 . Национальная галерея искусства, Вашингтон</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7650" name="Picture 2" descr="http://artclassic.edu.ru/attach.asp?a_no=8564"/>
          <p:cNvPicPr>
            <a:picLocks noGrp="1" noChangeAspect="1" noChangeArrowheads="1"/>
          </p:cNvPicPr>
          <p:nvPr>
            <p:ph idx="1"/>
          </p:nvPr>
        </p:nvPicPr>
        <p:blipFill>
          <a:blip r:embed="rId3" cstate="print"/>
          <a:stretch>
            <a:fillRect/>
          </a:stretch>
        </p:blipFill>
        <p:spPr bwMode="auto">
          <a:xfrm>
            <a:off x="642910" y="1571612"/>
            <a:ext cx="3571900" cy="47464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4355976" y="1628800"/>
            <a:ext cx="4502272" cy="4154984"/>
          </a:xfrm>
          <a:prstGeom prst="rect">
            <a:avLst/>
          </a:prstGeom>
        </p:spPr>
        <p:txBody>
          <a:bodyPr wrap="square">
            <a:spAutoFit/>
          </a:bodyPr>
          <a:lstStyle/>
          <a:p>
            <a:pPr algn="ctr"/>
            <a:r>
              <a:rPr lang="ru-RU" sz="2400" dirty="0" smtClean="0">
                <a:latin typeface="+mj-lt"/>
              </a:rPr>
              <a:t>В 1865 г. Моне встретил </a:t>
            </a:r>
            <a:r>
              <a:rPr lang="ru-RU" sz="2400" dirty="0" err="1" smtClean="0">
                <a:latin typeface="+mj-lt"/>
              </a:rPr>
              <a:t>Камиллу</a:t>
            </a:r>
            <a:r>
              <a:rPr lang="ru-RU" sz="2400" dirty="0" smtClean="0">
                <a:latin typeface="+mj-lt"/>
              </a:rPr>
              <a:t> </a:t>
            </a:r>
            <a:r>
              <a:rPr lang="ru-RU" sz="2400" dirty="0" err="1" smtClean="0">
                <a:latin typeface="+mj-lt"/>
              </a:rPr>
              <a:t>Донсье</a:t>
            </a:r>
            <a:r>
              <a:rPr lang="ru-RU" sz="2400" dirty="0" smtClean="0">
                <a:latin typeface="+mj-lt"/>
              </a:rPr>
              <a:t>, которая на ближайшие четырнадцать лет стала его любимой моделью, а в 1870 г. — его первой женой. Она родила художнику двух сыновей — Жана (1867) и Мишеля (1878), которых Моне также нередко изображал на своих полотнах. </a:t>
            </a:r>
            <a:endParaRPr lang="ru-RU" sz="2400" dirty="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76672"/>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Вокзал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Сен-Лазар</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Прибытие поезда . 1877. Художественный музей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Фогг</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Гарвард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8674" name="Picture 2" descr="http://artclassic.edu.ru/attach.asp?a_no=8568"/>
          <p:cNvPicPr>
            <a:picLocks noGrp="1" noChangeAspect="1" noChangeArrowheads="1"/>
          </p:cNvPicPr>
          <p:nvPr>
            <p:ph idx="1"/>
          </p:nvPr>
        </p:nvPicPr>
        <p:blipFill>
          <a:blip r:embed="rId3" cstate="print"/>
          <a:stretch>
            <a:fillRect/>
          </a:stretch>
        </p:blipFill>
        <p:spPr bwMode="auto">
          <a:xfrm>
            <a:off x="1603267" y="1857375"/>
            <a:ext cx="5975565"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692696"/>
            <a:ext cx="8643998" cy="3733800"/>
          </a:xfrm>
        </p:spPr>
        <p:txBody>
          <a:bodyPr>
            <a:noAutofit/>
          </a:bodyPr>
          <a:lstStyle/>
          <a:p>
            <a:pPr algn="ctr"/>
            <a:r>
              <a:rPr lang="ru-RU" sz="2400" dirty="0" smtClean="0">
                <a:latin typeface="+mj-lt"/>
              </a:rPr>
              <a:t>На мотив вокзала </a:t>
            </a:r>
            <a:r>
              <a:rPr lang="ru-RU" sz="2400" dirty="0" err="1" smtClean="0">
                <a:latin typeface="+mj-lt"/>
              </a:rPr>
              <a:t>Сен-Лазар</a:t>
            </a:r>
            <a:r>
              <a:rPr lang="ru-RU" sz="2400" dirty="0" smtClean="0">
                <a:latin typeface="+mj-lt"/>
              </a:rPr>
              <a:t> Моне исполнил свыше десяти картин, семь из которых, в том числе и эта, были выставлены на 3-ей выставке импрессионистов в 1877 г. В январе 1877 г. Моне получил разрешение работать в помещении вокзала </a:t>
            </a:r>
            <a:r>
              <a:rPr lang="ru-RU" sz="2400" dirty="0" err="1" smtClean="0">
                <a:latin typeface="+mj-lt"/>
              </a:rPr>
              <a:t>Сен-Лазар</a:t>
            </a:r>
            <a:r>
              <a:rPr lang="ru-RU" sz="2400" dirty="0" smtClean="0">
                <a:latin typeface="+mj-lt"/>
              </a:rPr>
              <a:t>. Благодаря финансовой помощи своего друга Гюстава </a:t>
            </a:r>
            <a:r>
              <a:rPr lang="ru-RU" sz="2400" dirty="0" err="1" smtClean="0">
                <a:latin typeface="+mj-lt"/>
              </a:rPr>
              <a:t>Кайботта</a:t>
            </a:r>
            <a:r>
              <a:rPr lang="ru-RU" sz="2400" dirty="0" smtClean="0">
                <a:latin typeface="+mj-lt"/>
              </a:rPr>
              <a:t>, художника и коллекционера, Моне снял крохотную квартирку на улице </a:t>
            </a:r>
            <a:r>
              <a:rPr lang="ru-RU" sz="2400" dirty="0" err="1" smtClean="0">
                <a:latin typeface="+mj-lt"/>
              </a:rPr>
              <a:t>Монси</a:t>
            </a:r>
            <a:r>
              <a:rPr lang="ru-RU" sz="2400" dirty="0" smtClean="0">
                <a:latin typeface="+mj-lt"/>
              </a:rPr>
              <a:t>, расположенной неподалеку от вокзала. Художнику была предоставлена полная свобода действий. Движение поездов на время приостанавливалось, и он мог хорошо видеть платформы, топки дымящих паровозов, которые были заполнены углем — чтобы из труб вовсю валил пар. Моне прочно «обосновался» на вокзале, пассажиры наблюдали за ним с почтением и трепетом. </a:t>
            </a:r>
            <a:br>
              <a:rPr lang="ru-RU" sz="2400" dirty="0" smtClean="0">
                <a:latin typeface="+mj-lt"/>
              </a:rPr>
            </a:br>
            <a:endParaRPr lang="ru-RU" sz="2400" dirty="0">
              <a:latin typeface="+mj-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14422"/>
            <a:ext cx="8462744" cy="3733800"/>
          </a:xfrm>
        </p:spPr>
        <p:txBody>
          <a:bodyPr>
            <a:noAutofit/>
          </a:bodyPr>
          <a:lstStyle/>
          <a:p>
            <a:pPr algn="ctr"/>
            <a:r>
              <a:rPr lang="ru-RU" sz="2400" dirty="0" smtClean="0">
                <a:latin typeface="+mj-lt"/>
              </a:rPr>
              <a:t>Во времена Моне железная дорога была символом современной жизни, равно как и лодочные прогулки, поездки в Париж, оживленные столичные бульвары, развевающиеся флаги на улицах в дни национальных праздников. Для Моне </a:t>
            </a:r>
            <a:r>
              <a:rPr lang="ru-RU" sz="2400" dirty="0" err="1" smtClean="0">
                <a:latin typeface="+mj-lt"/>
              </a:rPr>
              <a:t>Сен-Лазар</a:t>
            </a:r>
            <a:r>
              <a:rPr lang="ru-RU" sz="2400" dirty="0" smtClean="0">
                <a:latin typeface="+mj-lt"/>
              </a:rPr>
              <a:t> был не просто вокзалом — сюда приходили поезда из Нормандии, на одном из которых он прибыл в Париж из Гавра, отсюда отправлялись поезда на </a:t>
            </a:r>
            <a:r>
              <a:rPr lang="ru-RU" sz="2400" dirty="0" err="1" smtClean="0">
                <a:latin typeface="+mj-lt"/>
              </a:rPr>
              <a:t>Буживаль</a:t>
            </a:r>
            <a:r>
              <a:rPr lang="ru-RU" sz="2400" dirty="0" smtClean="0">
                <a:latin typeface="+mj-lt"/>
              </a:rPr>
              <a:t>, </a:t>
            </a:r>
            <a:r>
              <a:rPr lang="ru-RU" sz="2400" dirty="0" err="1" smtClean="0">
                <a:latin typeface="+mj-lt"/>
              </a:rPr>
              <a:t>Лувесьенн</a:t>
            </a:r>
            <a:r>
              <a:rPr lang="ru-RU" sz="2400" dirty="0" smtClean="0">
                <a:latin typeface="+mj-lt"/>
              </a:rPr>
              <a:t>, </a:t>
            </a:r>
            <a:r>
              <a:rPr lang="ru-RU" sz="2400" dirty="0" err="1" smtClean="0">
                <a:latin typeface="+mj-lt"/>
              </a:rPr>
              <a:t>Ветёй</a:t>
            </a:r>
            <a:r>
              <a:rPr lang="ru-RU" sz="2400" dirty="0" smtClean="0">
                <a:latin typeface="+mj-lt"/>
              </a:rPr>
              <a:t> — излюбленные места творчества импрессионистов. </a:t>
            </a:r>
            <a:endParaRPr lang="ru-RU" sz="2400" dirty="0">
              <a:latin typeface="+mj-lt"/>
            </a:endParaRPr>
          </a:p>
        </p:txBody>
      </p:sp>
    </p:spTree>
    <p:extLst>
      <p:ext uri="{BB962C8B-B14F-4D97-AF65-F5344CB8AC3E}">
        <p14:creationId xmlns:p14="http://schemas.microsoft.com/office/powerpoint/2010/main" xmlns="" val="13617931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6667" y="332656"/>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Сад художника в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Ветёе</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1880. Национальная галерея искусства, Вашингтон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31746" name="Picture 2" descr="http://artclassic.edu.ru/attach.asp?a_no=8570"/>
          <p:cNvPicPr>
            <a:picLocks noGrp="1" noChangeAspect="1" noChangeArrowheads="1"/>
          </p:cNvPicPr>
          <p:nvPr>
            <p:ph idx="1"/>
          </p:nvPr>
        </p:nvPicPr>
        <p:blipFill>
          <a:blip r:embed="rId3" cstate="print"/>
          <a:stretch>
            <a:fillRect/>
          </a:stretch>
        </p:blipFill>
        <p:spPr bwMode="auto">
          <a:xfrm>
            <a:off x="642910" y="1571612"/>
            <a:ext cx="3812126" cy="48577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4786314" y="1700808"/>
            <a:ext cx="4071966" cy="3416320"/>
          </a:xfrm>
          <a:prstGeom prst="rect">
            <a:avLst/>
          </a:prstGeom>
        </p:spPr>
        <p:txBody>
          <a:bodyPr wrap="square">
            <a:spAutoFit/>
          </a:bodyPr>
          <a:lstStyle/>
          <a:p>
            <a:r>
              <a:rPr lang="ru-RU" sz="2400" dirty="0" err="1" smtClean="0">
                <a:latin typeface="+mj-lt"/>
              </a:rPr>
              <a:t>Ветёй</a:t>
            </a:r>
            <a:r>
              <a:rPr lang="ru-RU" sz="2400" dirty="0" smtClean="0">
                <a:latin typeface="+mj-lt"/>
              </a:rPr>
              <a:t>, чудесное местечко на берегу Сены, стал темой многих картин Моне. Сюда семья художника вместе с семьей </a:t>
            </a:r>
            <a:r>
              <a:rPr lang="ru-RU" sz="2400" dirty="0" err="1" smtClean="0">
                <a:latin typeface="+mj-lt"/>
              </a:rPr>
              <a:t>Ошеде</a:t>
            </a:r>
            <a:r>
              <a:rPr lang="ru-RU" sz="2400" dirty="0" smtClean="0">
                <a:latin typeface="+mj-lt"/>
              </a:rPr>
              <a:t> перебралась в 1878 году из </a:t>
            </a:r>
            <a:r>
              <a:rPr lang="ru-RU" sz="2400" dirty="0" err="1" smtClean="0">
                <a:latin typeface="+mj-lt"/>
              </a:rPr>
              <a:t>Аржантёя</a:t>
            </a:r>
            <a:r>
              <a:rPr lang="ru-RU" sz="2400" dirty="0" smtClean="0">
                <a:latin typeface="+mj-lt"/>
              </a:rPr>
              <a:t>. В </a:t>
            </a:r>
            <a:r>
              <a:rPr lang="ru-RU" sz="2400" dirty="0" err="1" smtClean="0">
                <a:latin typeface="+mj-lt"/>
              </a:rPr>
              <a:t>Ветёе</a:t>
            </a:r>
            <a:r>
              <a:rPr lang="ru-RU" sz="2400" dirty="0" smtClean="0">
                <a:latin typeface="+mj-lt"/>
              </a:rPr>
              <a:t> Моне прожил до 1881 года. </a:t>
            </a:r>
            <a:endParaRPr lang="ru-RU" sz="2400"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643050"/>
            <a:ext cx="8358246" cy="3733800"/>
          </a:xfrm>
        </p:spPr>
        <p:txBody>
          <a:bodyPr>
            <a:noAutofit/>
          </a:bodyPr>
          <a:lstStyle/>
          <a:p>
            <a:pPr algn="ctr"/>
            <a:r>
              <a:rPr lang="ru-RU" sz="2400" dirty="0" smtClean="0">
                <a:latin typeface="+mj-lt"/>
              </a:rPr>
              <a:t>В 1880-е гг. Моне часто ездит в Нормандию, куда его влечет природа, море и особая атмосфера этой земли. Там он работает, живя то в Дьеппе, то в </a:t>
            </a:r>
            <a:r>
              <a:rPr lang="ru-RU" sz="2400" dirty="0" err="1" smtClean="0">
                <a:latin typeface="+mj-lt"/>
              </a:rPr>
              <a:t>Пурвиле</a:t>
            </a:r>
            <a:r>
              <a:rPr lang="ru-RU" sz="2400" dirty="0" smtClean="0">
                <a:latin typeface="+mj-lt"/>
              </a:rPr>
              <a:t>, то в </a:t>
            </a:r>
            <a:r>
              <a:rPr lang="ru-RU" sz="2400" dirty="0" err="1" smtClean="0">
                <a:latin typeface="+mj-lt"/>
              </a:rPr>
              <a:t>Этрета</a:t>
            </a:r>
            <a:r>
              <a:rPr lang="ru-RU" sz="2400" dirty="0" smtClean="0">
                <a:latin typeface="+mj-lt"/>
              </a:rPr>
              <a:t>, то в </a:t>
            </a:r>
            <a:r>
              <a:rPr lang="ru-RU" sz="2400" dirty="0" err="1" smtClean="0">
                <a:latin typeface="+mj-lt"/>
              </a:rPr>
              <a:t>Бель-Иле</a:t>
            </a:r>
            <a:r>
              <a:rPr lang="ru-RU" sz="2400" dirty="0" smtClean="0">
                <a:latin typeface="+mj-lt"/>
              </a:rPr>
              <a:t> и создает целый ряд великолепных пейзажей. </a:t>
            </a:r>
            <a:br>
              <a:rPr lang="ru-RU" sz="2400" dirty="0" smtClean="0">
                <a:latin typeface="+mj-lt"/>
              </a:rPr>
            </a:br>
            <a:r>
              <a:rPr lang="ru-RU" sz="2400" dirty="0" smtClean="0">
                <a:latin typeface="+mj-lt"/>
              </a:rPr>
              <a:t>Композиция картины выстроена безупречно. Величественная массивная скала с аркой возвышается над горизонтом. Разнонаправленные мелкие пестрые мазки словно раскаляют камень и окрашивают тени, создают переливающиеся блики на зыбкой водной поверхности у подножия скалы</a:t>
            </a:r>
            <a:endParaRPr lang="ru-RU" sz="24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04664"/>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Ворота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Маннпор</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в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Этрета</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1883. Метрополитен-музей, Нью-Йорк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34818" name="Picture 2" descr="http://artclassic.edu.ru/attach.asp?a_no=8574"/>
          <p:cNvPicPr>
            <a:picLocks noGrp="1" noChangeAspect="1" noChangeArrowheads="1"/>
          </p:cNvPicPr>
          <p:nvPr>
            <p:ph idx="1"/>
          </p:nvPr>
        </p:nvPicPr>
        <p:blipFill>
          <a:blip r:embed="rId3" cstate="print"/>
          <a:stretch>
            <a:fillRect/>
          </a:stretch>
        </p:blipFill>
        <p:spPr bwMode="auto">
          <a:xfrm>
            <a:off x="1802202" y="1857375"/>
            <a:ext cx="5577695"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r>
              <a:rPr lang="ru-RU" sz="2800" dirty="0" smtClean="0">
                <a:latin typeface="+mj-lt"/>
              </a:rPr>
              <a:t>Первые месяцы 1884 года Моне провел в </a:t>
            </a:r>
            <a:r>
              <a:rPr lang="ru-RU" sz="2800" dirty="0" err="1" smtClean="0">
                <a:latin typeface="+mj-lt"/>
              </a:rPr>
              <a:t>Бордигере</a:t>
            </a:r>
            <a:r>
              <a:rPr lang="ru-RU" sz="2800" dirty="0" smtClean="0">
                <a:latin typeface="+mj-lt"/>
              </a:rPr>
              <a:t> (Италия). Пораженный яркими насыщенными цветами природы </a:t>
            </a:r>
            <a:r>
              <a:rPr lang="ru-RU" sz="2800" dirty="0" err="1" smtClean="0">
                <a:latin typeface="+mj-lt"/>
              </a:rPr>
              <a:t>лигурийского</a:t>
            </a:r>
            <a:r>
              <a:rPr lang="ru-RU" sz="2800" dirty="0" smtClean="0">
                <a:latin typeface="+mj-lt"/>
              </a:rPr>
              <a:t> побережья, художник изображал апельсиновые и лимонные деревья на фоне синего моря. В этот счастливый период были созданы наиболее красочные его произведения. </a:t>
            </a:r>
            <a:endParaRPr lang="ru-RU" sz="2800" dirty="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548680"/>
            <a:ext cx="7799294" cy="1461247"/>
          </a:xfrm>
        </p:spPr>
        <p:txBody>
          <a:bodyPr>
            <a:noAutofit/>
          </a:bodyPr>
          <a:lstStyle/>
          <a:p>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Бордигера</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Италия . 1884 . Частная коллекция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36866" name="Picture 2" descr="http://artclassic.edu.ru/attach.asp?a_no=8576"/>
          <p:cNvPicPr>
            <a:picLocks noGrp="1" noChangeAspect="1" noChangeArrowheads="1"/>
          </p:cNvPicPr>
          <p:nvPr>
            <p:ph idx="1"/>
          </p:nvPr>
        </p:nvPicPr>
        <p:blipFill>
          <a:blip r:embed="rId3" cstate="print"/>
          <a:stretch>
            <a:fillRect/>
          </a:stretch>
        </p:blipFill>
        <p:spPr bwMode="auto">
          <a:xfrm>
            <a:off x="1820970" y="1857375"/>
            <a:ext cx="5540160"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285860"/>
            <a:ext cx="8143932" cy="3733800"/>
          </a:xfrm>
        </p:spPr>
        <p:txBody>
          <a:bodyPr>
            <a:noAutofit/>
          </a:bodyPr>
          <a:lstStyle/>
          <a:p>
            <a:pPr algn="ctr"/>
            <a:r>
              <a:rPr lang="ru-RU" sz="2400" dirty="0" smtClean="0">
                <a:latin typeface="+mj-lt"/>
              </a:rPr>
              <a:t>В 1888 г. Моне начинает работу над циклом «Стога» — первой большой серией картин, в которой художник пытается запечатлеть нюансы освещения, меняющегося в зависимости от времени суток и погоды. Суть его нового метода такова: художник начинал писать один вид одновременно на нескольких холстах, и на каждом стремился передать состояние природы в строго определенный, довольно краткий период времени, работая над одним полотном порой не более получаса. В следующие дни он продолжал методично писать в той же последовательности, пока все холсты не были закончены. </a:t>
            </a:r>
            <a:endParaRPr lang="ru-RU" sz="2400"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Стог сена. Закат . 1891. Музей изящных искусств, Бостон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37890" name="Picture 2" descr="http://artclassic.edu.ru/attach.asp?a_no=8580"/>
          <p:cNvPicPr>
            <a:picLocks noGrp="1" noChangeAspect="1" noChangeArrowheads="1"/>
          </p:cNvPicPr>
          <p:nvPr>
            <p:ph idx="1"/>
          </p:nvPr>
        </p:nvPicPr>
        <p:blipFill>
          <a:blip r:embed="rId3" cstate="print"/>
          <a:stretch>
            <a:fillRect/>
          </a:stretch>
        </p:blipFill>
        <p:spPr bwMode="auto">
          <a:xfrm>
            <a:off x="1571604" y="1571612"/>
            <a:ext cx="5961562" cy="47149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1143000"/>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Тополя на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Эпте</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1891. Национальная галерея Шотландии, Эдинбург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38914" name="Picture 2" descr="http://artclassic.edu.ru/attach.asp?a_no=8586"/>
          <p:cNvPicPr>
            <a:picLocks noGrp="1" noChangeAspect="1" noChangeArrowheads="1"/>
          </p:cNvPicPr>
          <p:nvPr>
            <p:ph idx="1"/>
          </p:nvPr>
        </p:nvPicPr>
        <p:blipFill>
          <a:blip r:embed="rId3" cstate="print"/>
          <a:stretch>
            <a:fillRect/>
          </a:stretch>
        </p:blipFill>
        <p:spPr bwMode="auto">
          <a:xfrm>
            <a:off x="2071670" y="1500174"/>
            <a:ext cx="4887449" cy="49292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76672"/>
            <a:ext cx="7799294" cy="1461247"/>
          </a:xfrm>
        </p:spPr>
        <p:txBody>
          <a:bodyPr>
            <a:noAutofit/>
          </a:bodyPr>
          <a:lstStyle/>
          <a:p>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Руанский</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собор. Симфония в сером и красном . 1894. Национальный музей Уэльса, Кардифф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41986" name="Picture 2" descr="http://artclassic.edu.ru/attach.asp?a_no=8590"/>
          <p:cNvPicPr>
            <a:picLocks noGrp="1" noChangeAspect="1" noChangeArrowheads="1"/>
          </p:cNvPicPr>
          <p:nvPr>
            <p:ph idx="1"/>
          </p:nvPr>
        </p:nvPicPr>
        <p:blipFill>
          <a:blip r:embed="rId3" cstate="print"/>
          <a:stretch>
            <a:fillRect/>
          </a:stretch>
        </p:blipFill>
        <p:spPr bwMode="auto">
          <a:xfrm>
            <a:off x="2915816" y="1844824"/>
            <a:ext cx="3161676" cy="48577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268760"/>
            <a:ext cx="7643866" cy="3733800"/>
          </a:xfrm>
        </p:spPr>
        <p:txBody>
          <a:bodyPr>
            <a:noAutofit/>
          </a:bodyPr>
          <a:lstStyle/>
          <a:p>
            <a:pPr algn="ctr"/>
            <a:r>
              <a:rPr lang="ru-RU" sz="2400" dirty="0" err="1" smtClean="0">
                <a:latin typeface="+mj-lt"/>
              </a:rPr>
              <a:t>Руанскому</a:t>
            </a:r>
            <a:r>
              <a:rPr lang="ru-RU" sz="2400" dirty="0" smtClean="0">
                <a:latin typeface="+mj-lt"/>
              </a:rPr>
              <a:t> собору посвящена самая большая серия Моне. Она насчитывает пятьдесят полотен, запечатлевших величественный фасад при различных состояниях </a:t>
            </a:r>
            <a:r>
              <a:rPr lang="ru-RU" sz="2400" dirty="0" err="1" smtClean="0">
                <a:latin typeface="+mj-lt"/>
              </a:rPr>
              <a:t>свето-воздушной</a:t>
            </a:r>
            <a:r>
              <a:rPr lang="ru-RU" sz="2400" dirty="0" smtClean="0">
                <a:latin typeface="+mj-lt"/>
              </a:rPr>
              <a:t> среды, т.е. в разную погоду и при разном освещении. Над этой серией художник работал в феврале–апреле 1892 и в те же месяцы 1893 года. Тем не менее все полотна этой серии датированы 1894 годом. В 1895 г. двадцать работ этого цикла были выставлены в галерее </a:t>
            </a:r>
            <a:r>
              <a:rPr lang="ru-RU" sz="2400" dirty="0" err="1" smtClean="0">
                <a:latin typeface="+mj-lt"/>
              </a:rPr>
              <a:t>Дюран-Рюэля</a:t>
            </a:r>
            <a:r>
              <a:rPr lang="ru-RU" sz="2400" dirty="0" smtClean="0">
                <a:latin typeface="+mj-lt"/>
              </a:rPr>
              <a:t> и имели грандиозный успех</a:t>
            </a:r>
            <a:endParaRPr lang="ru-RU" sz="2400" dirty="0">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Здание Парламента. Закат . 1904?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Кунсихаус</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Цюрих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45058" name="Picture 2" descr="http://artclassic.edu.ru/attach.asp?a_no=8606"/>
          <p:cNvPicPr>
            <a:picLocks noGrp="1" noChangeAspect="1" noChangeArrowheads="1"/>
          </p:cNvPicPr>
          <p:nvPr>
            <p:ph idx="1"/>
          </p:nvPr>
        </p:nvPicPr>
        <p:blipFill>
          <a:blip r:embed="rId3" cstate="print"/>
          <a:stretch>
            <a:fillRect/>
          </a:stretch>
        </p:blipFill>
        <p:spPr bwMode="auto">
          <a:xfrm>
            <a:off x="214282" y="1571612"/>
            <a:ext cx="4643438" cy="39762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5072066" y="1502688"/>
            <a:ext cx="3786182" cy="4524315"/>
          </a:xfrm>
          <a:prstGeom prst="rect">
            <a:avLst/>
          </a:prstGeom>
        </p:spPr>
        <p:txBody>
          <a:bodyPr wrap="square">
            <a:spAutoFit/>
          </a:bodyPr>
          <a:lstStyle/>
          <a:p>
            <a:r>
              <a:rPr lang="ru-RU" dirty="0" smtClean="0">
                <a:solidFill>
                  <a:schemeClr val="bg1">
                    <a:lumMod val="50000"/>
                  </a:schemeClr>
                </a:solidFill>
                <a:latin typeface="+mj-lt"/>
              </a:rPr>
              <a:t>На рубеже веков Моне, уже всемирно признанный художник, трижды предпринимает поездки в Лондон: осенью 1899 г., в феврале 1900 г. и в феврале-апреле 1901 г. Результатом этих поездок явилось более сотни картин. Художника привлек в первую очередь эффект тумана над Темзой («потрясающего тумана», как он пишет в одном из своих писем). Этот мотив доминирует в большинстве его полотен, создавая на них атмосферу мистической загадочности. </a:t>
            </a:r>
            <a:endParaRPr lang="ru-RU" dirty="0">
              <a:solidFill>
                <a:schemeClr val="bg1">
                  <a:lumMod val="50000"/>
                </a:schemeClr>
              </a:solidFill>
              <a:latin typeface="+mj-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Мост Ватерлоо. Закат . 1904 . Национальная галерея искусства, Вашингтон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47106" name="Picture 2" descr="http://artclassic.edu.ru/attach.asp?a_no=8622"/>
          <p:cNvPicPr>
            <a:picLocks noGrp="1" noChangeAspect="1" noChangeArrowheads="1"/>
          </p:cNvPicPr>
          <p:nvPr>
            <p:ph idx="1"/>
          </p:nvPr>
        </p:nvPicPr>
        <p:blipFill>
          <a:blip r:embed="rId3" cstate="print"/>
          <a:stretch>
            <a:fillRect/>
          </a:stretch>
        </p:blipFill>
        <p:spPr bwMode="auto">
          <a:xfrm>
            <a:off x="1403648" y="1772816"/>
            <a:ext cx="6486086" cy="45720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Сад ирисов в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Живерни</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1899—1900. Художественная галерея Йельского университета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49154" name="Picture 2" descr="http://artclassic.edu.ru/attach.asp?a_no=8624"/>
          <p:cNvPicPr>
            <a:picLocks noGrp="1" noChangeAspect="1" noChangeArrowheads="1"/>
          </p:cNvPicPr>
          <p:nvPr>
            <p:ph idx="1"/>
          </p:nvPr>
        </p:nvPicPr>
        <p:blipFill>
          <a:blip r:embed="rId3" cstate="print"/>
          <a:stretch>
            <a:fillRect/>
          </a:stretch>
        </p:blipFill>
        <p:spPr bwMode="auto">
          <a:xfrm>
            <a:off x="2051720" y="1628800"/>
            <a:ext cx="5012768" cy="49292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340768"/>
            <a:ext cx="7239000" cy="3733800"/>
          </a:xfrm>
        </p:spPr>
        <p:txBody>
          <a:bodyPr>
            <a:noAutofit/>
          </a:bodyPr>
          <a:lstStyle/>
          <a:p>
            <a:pPr algn="ctr"/>
            <a:r>
              <a:rPr lang="ru-RU" sz="2400" dirty="0" smtClean="0">
                <a:latin typeface="+mj-lt"/>
              </a:rPr>
              <a:t>Получая невероятное наслаждение от общения со своим садом, Моне стремился поделиться своей радостью с друзьями: «В деревне так прекрасно сейчас. Я хотел Вас пригласить приехать сюда полюбоваться цветущим садом: путешествие того стоит, а через две недели все отцветет», — писал он Гюставу </a:t>
            </a:r>
            <a:r>
              <a:rPr lang="ru-RU" sz="2400" dirty="0" err="1" smtClean="0">
                <a:latin typeface="+mj-lt"/>
              </a:rPr>
              <a:t>Жеффруа</a:t>
            </a:r>
            <a:endParaRPr lang="ru-RU" sz="2400" dirty="0">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0" y="928670"/>
            <a:ext cx="7239000" cy="3733800"/>
          </a:xfrm>
        </p:spPr>
        <p:txBody>
          <a:bodyPr>
            <a:noAutofit/>
          </a:bodyPr>
          <a:lstStyle/>
          <a:p>
            <a:pPr algn="ctr"/>
            <a:r>
              <a:rPr lang="ru-RU" sz="2400" dirty="0" smtClean="0">
                <a:latin typeface="+mj-lt"/>
              </a:rPr>
              <a:t>25 мая 1900 г. </a:t>
            </a:r>
            <a:r>
              <a:rPr lang="ru-RU" sz="2400" dirty="0" err="1" smtClean="0">
                <a:latin typeface="+mj-lt"/>
              </a:rPr>
              <a:t>Клемансо</a:t>
            </a:r>
            <a:r>
              <a:rPr lang="ru-RU" sz="2400" dirty="0" smtClean="0">
                <a:latin typeface="+mj-lt"/>
              </a:rPr>
              <a:t>, художественный критик и близкий друг Моне, назвал великолепный сад художника «одним из произведений мастера». Он писал: «С удивительной тонкостью художник света переделал природу таким образом, чтобы она помогала ему в творчестве. Сад был продолжением мастерской. Со всех сторон вас окружает буйство красок, что является хорошей гимнастикой для глаз. Взгляд перескакивает с одного на другое, и от постоянно сменяющих друг друга оттенков зрительный нерв возбуждается все больше, и ничто не может усмирить этот восторг». </a:t>
            </a:r>
            <a:endParaRPr lang="ru-RU" sz="2400" dirty="0">
              <a:latin typeface="+mj-lt"/>
            </a:endParaRPr>
          </a:p>
        </p:txBody>
      </p:sp>
    </p:spTree>
    <p:extLst>
      <p:ext uri="{BB962C8B-B14F-4D97-AF65-F5344CB8AC3E}">
        <p14:creationId xmlns:p14="http://schemas.microsoft.com/office/powerpoint/2010/main" xmlns="" val="14204543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229600" cy="1143000"/>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Дорожка в саду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Живерни</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1902. Музей истории искусств, Вена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51202" name="Picture 2" descr="http://artclassic.edu.ru/attach.asp?a_no=8626"/>
          <p:cNvPicPr>
            <a:picLocks noGrp="1" noChangeAspect="1" noChangeArrowheads="1"/>
          </p:cNvPicPr>
          <p:nvPr>
            <p:ph idx="1"/>
          </p:nvPr>
        </p:nvPicPr>
        <p:blipFill>
          <a:blip r:embed="rId3" cstate="print"/>
          <a:stretch>
            <a:fillRect/>
          </a:stretch>
        </p:blipFill>
        <p:spPr bwMode="auto">
          <a:xfrm>
            <a:off x="500034" y="1571612"/>
            <a:ext cx="3866698" cy="37338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Прямоугольник 3"/>
          <p:cNvSpPr/>
          <p:nvPr/>
        </p:nvSpPr>
        <p:spPr>
          <a:xfrm>
            <a:off x="4572000" y="1571612"/>
            <a:ext cx="4143404" cy="4093428"/>
          </a:xfrm>
          <a:prstGeom prst="rect">
            <a:avLst/>
          </a:prstGeom>
        </p:spPr>
        <p:txBody>
          <a:bodyPr wrap="square">
            <a:spAutoFit/>
          </a:bodyPr>
          <a:lstStyle/>
          <a:p>
            <a:r>
              <a:rPr lang="ru-RU" sz="2000" dirty="0" smtClean="0">
                <a:latin typeface="+mj-lt"/>
              </a:rPr>
              <a:t>В </a:t>
            </a:r>
            <a:r>
              <a:rPr lang="ru-RU" sz="2000" dirty="0" err="1" smtClean="0">
                <a:latin typeface="+mj-lt"/>
              </a:rPr>
              <a:t>Живерни</a:t>
            </a:r>
            <a:r>
              <a:rPr lang="ru-RU" sz="2000" dirty="0" smtClean="0">
                <a:latin typeface="+mj-lt"/>
              </a:rPr>
              <a:t> Моне прожил 43 года, до самой своей смерти. Художник снял дом у некоего нормандского помещика, купил соседний участок земли с прудом и разбил два сада: один в традиционном французском стиле, другой — экзотический, так называемый «Сад на воде». Сад стал любимым детищем Моне; мотивы «сада в </a:t>
            </a:r>
            <a:r>
              <a:rPr lang="ru-RU" sz="2000" dirty="0" err="1" smtClean="0">
                <a:latin typeface="+mj-lt"/>
              </a:rPr>
              <a:t>Живерни</a:t>
            </a:r>
            <a:r>
              <a:rPr lang="ru-RU" sz="2000" dirty="0" smtClean="0">
                <a:latin typeface="+mj-lt"/>
              </a:rPr>
              <a:t>» занимают большое место в творчестве художника. </a:t>
            </a:r>
            <a:endParaRPr lang="ru-RU" sz="2000" dirty="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1429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Пруд с кувшинками . 1899. Национальная галерея, Лондон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53250" name="Picture 2" descr="http://artclassic.edu.ru/attach.asp?a_no=8628"/>
          <p:cNvPicPr>
            <a:picLocks noGrp="1" noChangeAspect="1" noChangeArrowheads="1"/>
          </p:cNvPicPr>
          <p:nvPr>
            <p:ph idx="1"/>
          </p:nvPr>
        </p:nvPicPr>
        <p:blipFill>
          <a:blip r:embed="rId3" cstate="print"/>
          <a:stretch>
            <a:fillRect/>
          </a:stretch>
        </p:blipFill>
        <p:spPr bwMode="auto">
          <a:xfrm>
            <a:off x="2335199" y="1857375"/>
            <a:ext cx="4511702"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04664"/>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Кувшинки. Облака . 1903. Частное собрание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55298" name="Picture 2" descr="http://artclassic.edu.ru/attach.asp?a_no=8632"/>
          <p:cNvPicPr>
            <a:picLocks noGrp="1" noChangeAspect="1" noChangeArrowheads="1"/>
          </p:cNvPicPr>
          <p:nvPr>
            <p:ph idx="1"/>
          </p:nvPr>
        </p:nvPicPr>
        <p:blipFill>
          <a:blip r:embed="rId3" cstate="print"/>
          <a:stretch>
            <a:fillRect/>
          </a:stretch>
        </p:blipFill>
        <p:spPr bwMode="auto">
          <a:xfrm>
            <a:off x="1306741" y="1857375"/>
            <a:ext cx="6568618"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628800"/>
            <a:ext cx="8929718" cy="3733800"/>
          </a:xfrm>
        </p:spPr>
        <p:txBody>
          <a:bodyPr>
            <a:noAutofit/>
          </a:bodyPr>
          <a:lstStyle/>
          <a:p>
            <a:pPr algn="ctr"/>
            <a:r>
              <a:rPr lang="ru-RU" sz="2400" dirty="0" smtClean="0">
                <a:latin typeface="+mj-lt"/>
              </a:rPr>
              <a:t>Разнообразная игра света на поверхности пруда с водяными лилиями стала темой бесконечной серии картин, к которой Моне возвращается снова и снова. «Я поглощен работой, — пишет он в 1908 г. Гюставу </a:t>
            </a:r>
            <a:r>
              <a:rPr lang="ru-RU" sz="2400" dirty="0" err="1" smtClean="0">
                <a:latin typeface="+mj-lt"/>
              </a:rPr>
              <a:t>Жеффруа</a:t>
            </a:r>
            <a:r>
              <a:rPr lang="ru-RU" sz="2400" dirty="0" smtClean="0">
                <a:latin typeface="+mj-lt"/>
              </a:rPr>
              <a:t>. — Эти пейзажи с водой и отражениями стали каким-то наваждением. Это непосильный труд для старика и все же я хочу передать то, что чувствую. Сколько я их уничтожил… И я начинаю их снова… Я надеюсь все-таки чего-нибудь добиться». </a:t>
            </a:r>
            <a:endParaRPr lang="ru-RU" sz="2400" dirty="0">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428604"/>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Японский мостик . 1918—24. Институт искусств, Миннеаполис </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57346" name="Picture 2" descr="http://artclassic.edu.ru/attach.asp?a_no=8636"/>
          <p:cNvPicPr>
            <a:picLocks noGrp="1" noChangeAspect="1" noChangeArrowheads="1"/>
          </p:cNvPicPr>
          <p:nvPr>
            <p:ph idx="1"/>
          </p:nvPr>
        </p:nvPicPr>
        <p:blipFill>
          <a:blip r:embed="rId3" cstate="print"/>
          <a:stretch>
            <a:fillRect/>
          </a:stretch>
        </p:blipFill>
        <p:spPr bwMode="auto">
          <a:xfrm>
            <a:off x="1667077" y="1857375"/>
            <a:ext cx="5847946" cy="4429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1429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Ледоход. 1880.Музей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д'Орсэ</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Париж.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58370" name="Picture 2" descr="http://www.impressionism.ru/images/Monet/floating_ice.jpg"/>
          <p:cNvPicPr>
            <a:picLocks noGrp="1" noChangeAspect="1" noChangeArrowheads="1"/>
          </p:cNvPicPr>
          <p:nvPr>
            <p:ph idx="1"/>
          </p:nvPr>
        </p:nvPicPr>
        <p:blipFill>
          <a:blip r:embed="rId2" cstate="print"/>
          <a:srcRect/>
          <a:stretch>
            <a:fillRect/>
          </a:stretch>
        </p:blipFill>
        <p:spPr bwMode="auto">
          <a:xfrm>
            <a:off x="585727" y="1545018"/>
            <a:ext cx="7915363" cy="46700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643866"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Берега Сены,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Ветёй</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1880</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коллекция Честера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Дэйла</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60418" name="Picture 2" descr="http://www.impressionism.ru/images/Monet/vetheuil_seine.jpg"/>
          <p:cNvPicPr>
            <a:picLocks noGrp="1" noChangeAspect="1" noChangeArrowheads="1"/>
          </p:cNvPicPr>
          <p:nvPr>
            <p:ph idx="1"/>
          </p:nvPr>
        </p:nvPicPr>
        <p:blipFill>
          <a:blip r:embed="rId2" cstate="print"/>
          <a:stretch>
            <a:fillRect/>
          </a:stretch>
        </p:blipFill>
        <p:spPr bwMode="auto">
          <a:xfrm>
            <a:off x="1285852" y="1571612"/>
            <a:ext cx="6476795" cy="47149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9299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Скалы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Петитес-Даллес</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1880</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Музей изящных искусств, Бостон, Массачусетс.</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61442" name="Picture 2" descr="http://www.impressionism.ru/images/Monet/petites_dalles.jpg"/>
          <p:cNvPicPr>
            <a:picLocks noGrp="1" noChangeAspect="1" noChangeArrowheads="1"/>
          </p:cNvPicPr>
          <p:nvPr>
            <p:ph idx="1"/>
          </p:nvPr>
        </p:nvPicPr>
        <p:blipFill>
          <a:blip r:embed="rId2" cstate="print"/>
          <a:srcRect/>
          <a:stretch>
            <a:fillRect/>
          </a:stretch>
        </p:blipFill>
        <p:spPr bwMode="auto">
          <a:xfrm>
            <a:off x="1264638" y="1546064"/>
            <a:ext cx="6379196" cy="48118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1429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Бурное море. 1881</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Национальная галерея Канады</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62466" name="Picture 2" descr="http://www.impressionism.ru/images/Monet/rough_sea.jpg"/>
          <p:cNvPicPr>
            <a:picLocks noGrp="1" noChangeAspect="1" noChangeArrowheads="1"/>
          </p:cNvPicPr>
          <p:nvPr>
            <p:ph idx="1"/>
          </p:nvPr>
        </p:nvPicPr>
        <p:blipFill>
          <a:blip r:embed="rId2" cstate="print"/>
          <a:stretch>
            <a:fillRect/>
          </a:stretch>
        </p:blipFill>
        <p:spPr bwMode="auto">
          <a:xfrm>
            <a:off x="1405738" y="1500174"/>
            <a:ext cx="6193674" cy="50006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799294" cy="1461247"/>
          </a:xfrm>
        </p:spPr>
        <p:txBody>
          <a:bodyPr>
            <a:noAutofit/>
          </a:bodyPr>
          <a:lstStyle/>
          <a:p>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Сумерки. Венеция. 1908</a:t>
            </a:r>
            <a:b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Бриджстоун-музей</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Токио. Фонд </a:t>
            </a:r>
            <a:r>
              <a:rPr lang="ru-RU"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Ишибаши</a:t>
            </a: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63490" name="Picture 2" descr="http://www.impressionism.ru/images/Monet/venice_twilight.jpg"/>
          <p:cNvPicPr>
            <a:picLocks noGrp="1" noChangeAspect="1" noChangeArrowheads="1"/>
          </p:cNvPicPr>
          <p:nvPr>
            <p:ph idx="1"/>
          </p:nvPr>
        </p:nvPicPr>
        <p:blipFill>
          <a:blip r:embed="rId2" cstate="print"/>
          <a:stretch>
            <a:fillRect/>
          </a:stretch>
        </p:blipFill>
        <p:spPr bwMode="auto">
          <a:xfrm>
            <a:off x="1547664" y="1772816"/>
            <a:ext cx="5944124"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0"/>
            <a:ext cx="7799294" cy="1461247"/>
          </a:xfrm>
        </p:spPr>
        <p:txBody>
          <a:bodyPr>
            <a:noAutofit/>
          </a:bodyPr>
          <a:lstStyle/>
          <a:p>
            <a:r>
              <a:rPr lang="ru-RU"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Клод Моне. Палаццо да Мула в Венеции. 1908</a:t>
            </a:r>
            <a:br>
              <a:rPr lang="ru-RU"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Национальная галерея искусств, Вашингтон.</a:t>
            </a:r>
            <a:endParaRPr lang="ru-RU"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64514" name="Picture 2" descr="http://www.impressionism.ru/images/Monet/venice_mula.jpg"/>
          <p:cNvPicPr>
            <a:picLocks noGrp="1" noChangeAspect="1" noChangeArrowheads="1"/>
          </p:cNvPicPr>
          <p:nvPr>
            <p:ph idx="1"/>
          </p:nvPr>
        </p:nvPicPr>
        <p:blipFill>
          <a:blip r:embed="rId2" cstate="print"/>
          <a:srcRect/>
          <a:stretch>
            <a:fillRect/>
          </a:stretch>
        </p:blipFill>
        <p:spPr bwMode="auto">
          <a:xfrm>
            <a:off x="1428728" y="1571612"/>
            <a:ext cx="6242129" cy="47182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en-BZ" dirty="0" smtClean="0"/>
              <a:t>artclassic.edu.ru</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30">
  <a:themeElements>
    <a:clrScheme name="Другая 14">
      <a:dk1>
        <a:sysClr val="windowText" lastClr="000000"/>
      </a:dk1>
      <a:lt1>
        <a:srgbClr val="0000FF"/>
      </a:lt1>
      <a:dk2>
        <a:srgbClr val="FFFF00"/>
      </a:dk2>
      <a:lt2>
        <a:srgbClr val="6565FF"/>
      </a:lt2>
      <a:accent1>
        <a:srgbClr val="FF0000"/>
      </a:accent1>
      <a:accent2>
        <a:srgbClr val="0000BF"/>
      </a:accent2>
      <a:accent3>
        <a:srgbClr val="FFC000"/>
      </a:accent3>
      <a:accent4>
        <a:srgbClr val="92D050"/>
      </a:accent4>
      <a:accent5>
        <a:srgbClr val="6565FF"/>
      </a:accent5>
      <a:accent6>
        <a:srgbClr val="FF0000"/>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olidFill>
        <a:gradFill>
          <a:gsLst>
            <a:gs pos="0">
              <a:schemeClr val="phClr">
                <a:tint val="75000"/>
              </a:schemeClr>
            </a:gs>
            <a:gs pos="65000">
              <a:schemeClr val="phClr">
                <a:shade val="75000"/>
              </a:schemeClr>
            </a:gs>
            <a:gs pos="100000">
              <a:schemeClr val="phClr">
                <a:shade val="75000"/>
              </a:schemeClr>
            </a:gs>
          </a:gsLst>
          <a:lin ang="16200000" scaled="1"/>
        </a:gradFill>
        <a:blipFill rotWithShape="0">
          <a:blip xmlns:r="http://schemas.openxmlformats.org/officeDocument/2006/relationships" r:embed="rId1">
            <a:duotone>
              <a:schemeClr val="phClr">
                <a:shade val="50000"/>
              </a:schemeClr>
              <a:schemeClr val="phClr">
                <a:tint val="7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Тема30</Template>
  <TotalTime>164</TotalTime>
  <Words>3603</Words>
  <Application>Microsoft Office PowerPoint</Application>
  <PresentationFormat>Экран (4:3)</PresentationFormat>
  <Paragraphs>96</Paragraphs>
  <Slides>45</Slides>
  <Notes>22</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Тема30</vt:lpstr>
      <vt:lpstr>Клод Моне    (1840—1926)  </vt:lpstr>
      <vt:lpstr>Слайд 2</vt:lpstr>
      <vt:lpstr>Слайд 3</vt:lpstr>
      <vt:lpstr>Слайд 4</vt:lpstr>
      <vt:lpstr>Слайд 5</vt:lpstr>
      <vt:lpstr>Впечатление. Восходящее солнце . 1872.                              Музей Мармоттан, Париж  </vt:lpstr>
      <vt:lpstr>Терраса в Сент-Адресс . 1867.Метрополитен-музей, Нью-Йорк  </vt:lpstr>
      <vt:lpstr>Лягушатник . 1869.Метрополитен-музей, Нью-Йорк   </vt:lpstr>
      <vt:lpstr>Слайд 9</vt:lpstr>
      <vt:lpstr>Слайд 10</vt:lpstr>
      <vt:lpstr>Регата в Аржантёе . Около 1872 .Музей Орсе, Париж </vt:lpstr>
      <vt:lpstr>Слайд 12</vt:lpstr>
      <vt:lpstr>Слайд 13</vt:lpstr>
      <vt:lpstr>Бульвар капуцинок . 1873 . Музей искусства Нельсона-Аткинса, Канзас-Сити </vt:lpstr>
      <vt:lpstr>Дама с зонтиком (Мадам Моне с сыном) . 1875 . Национальная галерея искусства, Вашингтон </vt:lpstr>
      <vt:lpstr>Вокзал Сен-Лазар. Прибытие поезда . 1877. Художественный музей Фогг, Гарвард  </vt:lpstr>
      <vt:lpstr>Слайд 17</vt:lpstr>
      <vt:lpstr>Слайд 18</vt:lpstr>
      <vt:lpstr>Сад художника в Ветёе . 1880. Национальная галерея искусства, Вашингтон  </vt:lpstr>
      <vt:lpstr>Слайд 20</vt:lpstr>
      <vt:lpstr>Ворота Маннпор в Этрета . 1883. Метрополитен-музей, Нью-Йорк  </vt:lpstr>
      <vt:lpstr>Слайд 22</vt:lpstr>
      <vt:lpstr>Бордигера. Италия . 1884 . Частная коллекция  </vt:lpstr>
      <vt:lpstr>Слайд 24</vt:lpstr>
      <vt:lpstr>Стог сена. Закат . 1891. Музей изящных искусств, Бостон   </vt:lpstr>
      <vt:lpstr>Тополя на Эпте . 1891. Национальная галерея Шотландии, Эдинбург   </vt:lpstr>
      <vt:lpstr>Руанский собор. Симфония в сером и красном . 1894. Национальный музей Уэльса, Кардифф  </vt:lpstr>
      <vt:lpstr>Слайд 28</vt:lpstr>
      <vt:lpstr>Здание Парламента. Закат . 1904? Кунсихаус, Цюрих  </vt:lpstr>
      <vt:lpstr>Мост Ватерлоо. Закат . 1904 . Национальная галерея искусства, Вашингтон  </vt:lpstr>
      <vt:lpstr>Сад ирисов в Живерни . 1899—1900. Художественная галерея Йельского университета   </vt:lpstr>
      <vt:lpstr>Слайд 32</vt:lpstr>
      <vt:lpstr>Слайд 33</vt:lpstr>
      <vt:lpstr>Дорожка в саду Живерни . 1902. Музей истории искусств, Вена  </vt:lpstr>
      <vt:lpstr>Пруд с кувшинками . 1899. Национальная галерея, Лондон  </vt:lpstr>
      <vt:lpstr>Кувшинки. Облака . 1903. Частное собрание   </vt:lpstr>
      <vt:lpstr>Слайд 37</vt:lpstr>
      <vt:lpstr>Японский мостик . 1918—24. Институт искусств, Миннеаполис  </vt:lpstr>
      <vt:lpstr>Ледоход. 1880.Музей д'Орсэ, Париж. </vt:lpstr>
      <vt:lpstr>Берега Сены, Ветёй. 1880 коллекция Честера Дэйла.</vt:lpstr>
      <vt:lpstr>Скалы Петитес-Даллес. 1880 Музей изящных искусств, Бостон, Массачусетс.</vt:lpstr>
      <vt:lpstr>Бурное море. 1881 Национальная галерея Канады</vt:lpstr>
      <vt:lpstr>Клод Моне. Сумерки. Венеция. 1908 Бриджстоун-музей, Токио. Фонд Ишибаши. </vt:lpstr>
      <vt:lpstr>Клод Моне. Палаццо да Мула в Венеции. 1908 Национальная галерея искусств, Вашингтон.</vt:lpstr>
      <vt:lpstr>Слайд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Клод Моне (1840—1926)</dc:title>
  <dc:creator>user</dc:creator>
  <cp:lastModifiedBy>Owner</cp:lastModifiedBy>
  <cp:revision>25</cp:revision>
  <dcterms:created xsi:type="dcterms:W3CDTF">2010-12-17T16:06:10Z</dcterms:created>
  <dcterms:modified xsi:type="dcterms:W3CDTF">2013-09-02T12:51:21Z</dcterms:modified>
</cp:coreProperties>
</file>