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udio/unknown"/>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7" r:id="rId25"/>
    <p:sldId id="281" r:id="rId26"/>
    <p:sldId id="282" r:id="rId27"/>
    <p:sldId id="284"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94660"/>
  </p:normalViewPr>
  <p:slideViewPr>
    <p:cSldViewPr>
      <p:cViewPr varScale="1">
        <p:scale>
          <a:sx n="48" d="100"/>
          <a:sy n="48" d="100"/>
        </p:scale>
        <p:origin x="-1205"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2111AA4-3B37-48C6-93C8-3C90661E9262}" type="datetimeFigureOut">
              <a:rPr lang="ru-RU" smtClean="0"/>
              <a:pPr/>
              <a:t>08.12.2014</a:t>
            </a:fld>
            <a:endParaRPr lang="ru-RU" dirty="0"/>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dirty="0"/>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E197B93-A223-43C9-9140-7E382EA465B7}"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transition spd="med">
    <p:zoom/>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2111AA4-3B37-48C6-93C8-3C90661E9262}" type="datetimeFigureOut">
              <a:rPr lang="ru-RU" smtClean="0"/>
              <a:pPr/>
              <a:t>08.12.2014</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BE197B93-A223-43C9-9140-7E382EA465B7}" type="slidenum">
              <a:rPr lang="ru-RU" smtClean="0"/>
              <a:pPr/>
              <a:t>‹#›</a:t>
            </a:fld>
            <a:endParaRPr lang="ru-RU" dirty="0"/>
          </a:p>
        </p:txBody>
      </p:sp>
    </p:spTree>
  </p:cSld>
  <p:clrMapOvr>
    <a:masterClrMapping/>
  </p:clrMapOvr>
  <p:transition spd="med">
    <p:zoom/>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2111AA4-3B37-48C6-93C8-3C90661E9262}" type="datetimeFigureOut">
              <a:rPr lang="ru-RU" smtClean="0"/>
              <a:pPr/>
              <a:t>08.12.2014</a:t>
            </a:fld>
            <a:endParaRPr lang="ru-RU" dirty="0"/>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dirty="0"/>
          </a:p>
        </p:txBody>
      </p:sp>
      <p:sp>
        <p:nvSpPr>
          <p:cNvPr id="6" name="Номер слайда 5"/>
          <p:cNvSpPr>
            <a:spLocks noGrp="1"/>
          </p:cNvSpPr>
          <p:nvPr>
            <p:ph type="sldNum" sz="quarter" idx="12"/>
          </p:nvPr>
        </p:nvSpPr>
        <p:spPr>
          <a:xfrm>
            <a:off x="6733952" y="6555112"/>
            <a:ext cx="588336" cy="228600"/>
          </a:xfrm>
        </p:spPr>
        <p:txBody>
          <a:bodyPr/>
          <a:lstStyle>
            <a:extLst/>
          </a:lstStyle>
          <a:p>
            <a:fld id="{BE197B93-A223-43C9-9140-7E382EA465B7}"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transition spd="med">
    <p:zoom/>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2111AA4-3B37-48C6-93C8-3C90661E9262}" type="datetimeFigureOut">
              <a:rPr lang="ru-RU" smtClean="0"/>
              <a:pPr/>
              <a:t>08.12.2014</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BE197B93-A223-43C9-9140-7E382EA465B7}" type="slidenum">
              <a:rPr lang="ru-RU" smtClean="0"/>
              <a:pPr/>
              <a:t>‹#›</a:t>
            </a:fld>
            <a:endParaRPr lang="ru-RU" dirty="0"/>
          </a:p>
        </p:txBody>
      </p:sp>
    </p:spTree>
  </p:cSld>
  <p:clrMapOvr>
    <a:masterClrMapping/>
  </p:clrMapOvr>
  <p:transition spd="med">
    <p:zoom/>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D2111AA4-3B37-48C6-93C8-3C90661E9262}" type="datetimeFigureOut">
              <a:rPr lang="ru-RU" smtClean="0"/>
              <a:pPr/>
              <a:t>08.12.2014</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BE197B93-A223-43C9-9140-7E382EA465B7}" type="slidenum">
              <a:rPr lang="ru-RU" smtClean="0"/>
              <a:pPr/>
              <a:t>‹#›</a:t>
            </a:fld>
            <a:endParaRPr lang="ru-RU" dirty="0"/>
          </a:p>
        </p:txBody>
      </p:sp>
    </p:spTree>
  </p:cSld>
  <p:clrMapOvr>
    <a:masterClrMapping/>
  </p:clrMapOvr>
  <p:transition spd="med">
    <p:zoom/>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D2111AA4-3B37-48C6-93C8-3C90661E9262}" type="datetimeFigureOut">
              <a:rPr lang="ru-RU" smtClean="0"/>
              <a:pPr/>
              <a:t>08.12.2014</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BE197B93-A223-43C9-9140-7E382EA465B7}" type="slidenum">
              <a:rPr lang="ru-RU" smtClean="0"/>
              <a:pPr/>
              <a:t>‹#›</a:t>
            </a:fld>
            <a:endParaRPr lang="ru-RU" dirty="0"/>
          </a:p>
        </p:txBody>
      </p:sp>
    </p:spTree>
  </p:cSld>
  <p:clrMapOvr>
    <a:masterClrMapping/>
  </p:clrMapOvr>
  <p:transition spd="med">
    <p:zoom/>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D2111AA4-3B37-48C6-93C8-3C90661E9262}" type="datetimeFigureOut">
              <a:rPr lang="ru-RU" smtClean="0"/>
              <a:pPr/>
              <a:t>08.12.2014</a:t>
            </a:fld>
            <a:endParaRPr lang="ru-RU" dirty="0"/>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dirty="0"/>
          </a:p>
        </p:txBody>
      </p:sp>
      <p:sp>
        <p:nvSpPr>
          <p:cNvPr id="4" name="Номер слайда 3"/>
          <p:cNvSpPr>
            <a:spLocks noGrp="1"/>
          </p:cNvSpPr>
          <p:nvPr>
            <p:ph type="sldNum" sz="quarter" idx="12"/>
          </p:nvPr>
        </p:nvSpPr>
        <p:spPr/>
        <p:txBody>
          <a:bodyPr/>
          <a:lstStyle>
            <a:extLst/>
          </a:lstStyle>
          <a:p>
            <a:fld id="{BE197B93-A223-43C9-9140-7E382EA465B7}" type="slidenum">
              <a:rPr lang="ru-RU" smtClean="0"/>
              <a:pPr/>
              <a:t>‹#›</a:t>
            </a:fld>
            <a:endParaRPr lang="ru-RU" dirty="0"/>
          </a:p>
        </p:txBody>
      </p:sp>
    </p:spTree>
  </p:cSld>
  <p:clrMapOvr>
    <a:masterClrMapping/>
  </p:clrMapOvr>
  <p:transition spd="med">
    <p:zoom/>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2111AA4-3B37-48C6-93C8-3C90661E9262}" type="datetimeFigureOut">
              <a:rPr lang="ru-RU" smtClean="0"/>
              <a:pPr/>
              <a:t>08.12.2014</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BE197B93-A223-43C9-9140-7E382EA465B7}" type="slidenum">
              <a:rPr lang="ru-RU" smtClean="0"/>
              <a:pPr/>
              <a:t>‹#›</a:t>
            </a:fld>
            <a:endParaRPr lang="ru-RU" dirty="0"/>
          </a:p>
        </p:txBody>
      </p:sp>
    </p:spTree>
  </p:cSld>
  <p:clrMapOvr>
    <a:masterClrMapping/>
  </p:clrMapOvr>
  <p:transition spd="med">
    <p:zoom/>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D2111AA4-3B37-48C6-93C8-3C90661E9262}" type="datetimeFigureOut">
              <a:rPr lang="ru-RU" smtClean="0"/>
              <a:pPr/>
              <a:t>08.12.2014</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BE197B93-A223-43C9-9140-7E382EA465B7}" type="slidenum">
              <a:rPr lang="ru-RU" smtClean="0"/>
              <a:pPr/>
              <a:t>‹#›</a:t>
            </a:fld>
            <a:endParaRPr lang="ru-RU" dirty="0"/>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dirty="0"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transition spd="med">
    <p:zoom/>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2111AA4-3B37-48C6-93C8-3C90661E9262}" type="datetimeFigureOut">
              <a:rPr lang="ru-RU" smtClean="0"/>
              <a:pPr/>
              <a:t>08.12.2014</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BE197B93-A223-43C9-9140-7E382EA465B7}" type="slidenum">
              <a:rPr lang="ru-RU" smtClean="0"/>
              <a:pPr/>
              <a:t>‹#›</a:t>
            </a:fld>
            <a:endParaRPr lang="ru-RU" dirty="0"/>
          </a:p>
        </p:txBody>
      </p:sp>
    </p:spTree>
  </p:cSld>
  <p:clrMapOvr>
    <a:masterClrMapping/>
  </p:clrMapOvr>
  <p:transition spd="med">
    <p:zoom/>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D2111AA4-3B37-48C6-93C8-3C90661E9262}" type="datetimeFigureOut">
              <a:rPr lang="ru-RU" smtClean="0"/>
              <a:pPr/>
              <a:t>08.12.2014</a:t>
            </a:fld>
            <a:endParaRPr lang="ru-RU" dirty="0"/>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dirty="0"/>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E197B93-A223-43C9-9140-7E382EA465B7}" type="slidenum">
              <a:rPr lang="ru-RU" smtClean="0"/>
              <a:pPr/>
              <a:t>‹#›</a:t>
            </a:fld>
            <a:endParaRPr lang="ru-RU" dirty="0"/>
          </a:p>
        </p:txBody>
      </p:sp>
    </p:spTree>
  </p:cSld>
  <p:clrMapOvr>
    <a:masterClrMapping/>
  </p:clrMapOvr>
  <p:transition spd="med">
    <p:zoom/>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4"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2111AA4-3B37-48C6-93C8-3C90661E9262}" type="datetimeFigureOut">
              <a:rPr lang="ru-RU" smtClean="0"/>
              <a:pPr/>
              <a:t>08.12.2014</a:t>
            </a:fld>
            <a:endParaRPr lang="ru-RU" dirty="0"/>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dirty="0"/>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E197B93-A223-43C9-9140-7E382EA465B7}"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zoom/>
    <p:sndAc>
      <p:stSnd>
        <p:snd r:embed="rId13" name="chimes.wav"/>
      </p:stSnd>
    </p:sndAc>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900igr.net/" TargetMode="External"/><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bin"/><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648" y="1484784"/>
            <a:ext cx="7068620" cy="2376264"/>
          </a:xfrm>
        </p:spPr>
        <p:txBody>
          <a:bodyPr>
            <a:normAutofit/>
          </a:bodyPr>
          <a:lstStyle/>
          <a:p>
            <a:r>
              <a:rPr lang="ru-RU" sz="3600" dirty="0" smtClean="0"/>
              <a:t>Презентация по истории 7 класс на тему: </a:t>
            </a:r>
            <a:br>
              <a:rPr lang="ru-RU" sz="3600" dirty="0" smtClean="0"/>
            </a:br>
            <a:r>
              <a:rPr lang="ru-RU" sz="3600" dirty="0" smtClean="0"/>
              <a:t>« Христофор Колумб</a:t>
            </a:r>
            <a:r>
              <a:rPr lang="ru-RU" sz="4000" dirty="0" smtClean="0"/>
              <a:t>»</a:t>
            </a:r>
            <a:endParaRPr lang="ru-RU" dirty="0"/>
          </a:p>
        </p:txBody>
      </p:sp>
      <p:sp>
        <p:nvSpPr>
          <p:cNvPr id="3" name="Подзаголовок 2"/>
          <p:cNvSpPr>
            <a:spLocks noGrp="1"/>
          </p:cNvSpPr>
          <p:nvPr>
            <p:ph type="subTitle" idx="1"/>
          </p:nvPr>
        </p:nvSpPr>
        <p:spPr>
          <a:xfrm>
            <a:off x="2915816" y="3886200"/>
            <a:ext cx="5760640" cy="1752600"/>
          </a:xfrm>
        </p:spPr>
        <p:txBody>
          <a:bodyPr/>
          <a:lstStyle/>
          <a:p>
            <a:r>
              <a:rPr lang="ru-RU" dirty="0" smtClean="0">
                <a:solidFill>
                  <a:schemeClr val="tx1">
                    <a:lumMod val="95000"/>
                    <a:lumOff val="5000"/>
                  </a:schemeClr>
                </a:solidFill>
              </a:rPr>
              <a:t>Подготовила ученица 7 класса </a:t>
            </a:r>
          </a:p>
          <a:p>
            <a:r>
              <a:rPr lang="ru-RU" dirty="0" smtClean="0">
                <a:solidFill>
                  <a:schemeClr val="tx1">
                    <a:lumMod val="95000"/>
                    <a:lumOff val="5000"/>
                  </a:schemeClr>
                </a:solidFill>
              </a:rPr>
              <a:t>Исмагилова Алёна</a:t>
            </a:r>
            <a:endParaRPr lang="ru-RU" dirty="0">
              <a:solidFill>
                <a:schemeClr val="tx1">
                  <a:lumMod val="95000"/>
                  <a:lumOff val="5000"/>
                </a:schemeClr>
              </a:solidFill>
            </a:endParaRPr>
          </a:p>
        </p:txBody>
      </p:sp>
      <p:sp>
        <p:nvSpPr>
          <p:cNvPr id="4" name="Скругленный прямоугольник 3">
            <a:hlinkClick r:id="rId3" tooltip=" Каталог презентаций "/>
          </p:cNvPr>
          <p:cNvSpPr/>
          <p:nvPr/>
        </p:nvSpPr>
        <p:spPr>
          <a:xfrm>
            <a:off x="3898900" y="6477000"/>
            <a:ext cx="13716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88900" tIns="25400" rIns="88900" bIns="50800" rtlCol="0" anchor="ctr" anchorCtr="1">
            <a:noAutofit/>
          </a:bodyPr>
          <a:lstStyle/>
          <a:p>
            <a:pPr algn="ctr"/>
            <a:r>
              <a:rPr lang="en-US" sz="2000" u="sng" smtClean="0">
                <a:solidFill>
                  <a:srgbClr val="3333CC"/>
                </a:solidFill>
                <a:latin typeface="Arial"/>
              </a:rPr>
              <a:t>5klass.net</a:t>
            </a:r>
            <a:endParaRPr lang="ru-RU" sz="2000" u="sng">
              <a:solidFill>
                <a:srgbClr val="3333CC"/>
              </a:solidFill>
              <a:latin typeface="Arial"/>
            </a:endParaRP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332656"/>
            <a:ext cx="7920880" cy="2831544"/>
          </a:xfrm>
          <a:prstGeom prst="rect">
            <a:avLst/>
          </a:prstGeom>
          <a:noFill/>
        </p:spPr>
        <p:txBody>
          <a:bodyPr wrap="square" rtlCol="0">
            <a:spAutoFit/>
          </a:bodyPr>
          <a:lstStyle/>
          <a:p>
            <a:r>
              <a:rPr lang="ru-RU" sz="2000" dirty="0"/>
              <a:t>Новая история (конец 15 - конец 18 в.) Тема 1-2. Европа: от средневековья к новому времени Великие географические открытия конца 15 — начала 16 в. Начало складывания колониальной системы. </a:t>
            </a:r>
          </a:p>
          <a:p>
            <a:r>
              <a:rPr lang="ru-RU" sz="2000" dirty="0"/>
              <a:t>Политические и экономические предпосылки великих географических открытий. Технические изобретения, благодаря которым стали возможны дальние морские путешествия. Организационная подготовка морских плаваний. </a:t>
            </a:r>
          </a:p>
          <a:p>
            <a:endParaRPr lang="ru-RU" dirty="0"/>
          </a:p>
        </p:txBody>
      </p:sp>
      <p:sp>
        <p:nvSpPr>
          <p:cNvPr id="3" name="Прямоугольник 2"/>
          <p:cNvSpPr/>
          <p:nvPr/>
        </p:nvSpPr>
        <p:spPr>
          <a:xfrm>
            <a:off x="179512" y="3068960"/>
            <a:ext cx="7992888" cy="3170099"/>
          </a:xfrm>
          <a:prstGeom prst="rect">
            <a:avLst/>
          </a:prstGeom>
        </p:spPr>
        <p:txBody>
          <a:bodyPr wrap="square">
            <a:spAutoFit/>
          </a:bodyPr>
          <a:lstStyle/>
          <a:p>
            <a:r>
              <a:rPr lang="ru-RU" sz="2000" dirty="0"/>
              <a:t>Великие географические открытия – это события, которые изменили представление человека о мире, повлияли на экономику многих стран, определили дальнейшую судьбу целых народов. Со второй половины 15 и до середины 17 веков европейцами были открыты и исследованы неизвестные ранее моря и океаны, острова и материки, совершены кругосветные путешествия, в корне изменившие представления об обитаемых землях и о планете Земля. Вместе с открытием новых территорий, жители Европы и Азии открывали для себя новый, непохожий на привычный для них, мир.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404664"/>
            <a:ext cx="7794104" cy="5940088"/>
          </a:xfrm>
          <a:prstGeom prst="rect">
            <a:avLst/>
          </a:prstGeom>
        </p:spPr>
        <p:txBody>
          <a:bodyPr wrap="square">
            <a:spAutoFit/>
          </a:bodyPr>
          <a:lstStyle/>
          <a:p>
            <a:r>
              <a:rPr lang="ru-RU" sz="2000" dirty="0"/>
              <a:t>Особенно европейцев манили страны Востока, с которыми они издавна торговали. Арабские купцы привозили оттуда предметы роскоши и пряности. Перец и гвоздика ценились в Европе дороже золота. Их давали в приданое дочерям, ими можно было расплатиться при любой сделке. Если хотели подчеркнуть богатство человека, то о нем говорили “мешок с перцем”.  Особенно ценились клинки из прочной и гибкой стали, которую выплавляли в Дамаске. Мастера стран Востока владели секретами и приемами, которых не знали европейцы. Благоприятный климат этих государств позволял снимать урожаи разных культур несколько раз в год. А большое количество населения, а значит и рабочих рук, давало возможность нужным образом обрабатывать сельскохозяйственные культуры. Земли восточных держав содержали в своих недрах много необходимых ископаемых,  из которых получали нужные для развития ремесла материалы. Европа не обладала такими ресурсами и не могла сама создавать товары, поставляемые странами Востока. Для их приобретения европейцам требовалось слишком много денег.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8640"/>
            <a:ext cx="8316416" cy="5632311"/>
          </a:xfrm>
          <a:prstGeom prst="rect">
            <a:avLst/>
          </a:prstGeom>
        </p:spPr>
        <p:txBody>
          <a:bodyPr wrap="square">
            <a:spAutoFit/>
          </a:bodyPr>
          <a:lstStyle/>
          <a:p>
            <a:r>
              <a:rPr lang="ru-RU" sz="2000" dirty="0"/>
              <a:t>Драгоценных металлов в Европе добывалось мало, да и их месторождения к тому времени истощились. На исходе средневековья жажда найти новые места, богатые золотом, охватила всех в Европе – дворян, купцов, бюргеров. В 15 веке освоенные европейцами торговые пути в  Индию перекрыла Османская империя. Монархи, дворяне, купцы стремились во что бы то ни стало сохранить связи со странами Востока, так как торговля с ними приносила огромные доходы. При этом они были не прочь избавиться от посредников, доставлявших товары из Азии в Европу – ненавистных арабских купцов, которые вместе с товарами “привозили” и ислам. Намного выгоднее для европейцев было бы торговать с этими далекими странами напрямую. И жители Европы стали искать новые пути на Восток, минуя подчиненные арабам земли. </a:t>
            </a:r>
          </a:p>
          <a:p>
            <a:r>
              <a:rPr lang="ru-RU" sz="2000" dirty="0"/>
              <a:t> Другой причиной поисков новых земель было желание европейских монархов расширить территории своих королевств. Предлогом для этого со времен Крестовых походов была война с язычниками и обращение их в христианство.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36712"/>
            <a:ext cx="8100392" cy="4893647"/>
          </a:xfrm>
          <a:prstGeom prst="rect">
            <a:avLst/>
          </a:prstGeom>
        </p:spPr>
        <p:txBody>
          <a:bodyPr wrap="square">
            <a:spAutoFit/>
          </a:bodyPr>
          <a:lstStyle/>
          <a:p>
            <a:r>
              <a:rPr lang="ru-RU" sz="2400" dirty="0"/>
              <a:t> Не менее важной причиной были последствия бесконечных войн, раздиравших Европу в 14 и 15 веках. Все европейские государства были втянуты в эти разорительные войны. Жители Европы были изнурены длительными военными действиями, а также многочисленными налогами, которые собирали монархи для поддержания армий. Даже богачи теряли свои состояния и разорялись. Множилась армия бродяг и нищих, которыми были переполнены города Европы. Лучшим выходом из сложившегося положения была бы возможность найти и завоевать богатые золотом новые колонии, в которые могли бы переселиться жители европейских государств.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8640"/>
            <a:ext cx="8172400" cy="6247864"/>
          </a:xfrm>
          <a:prstGeom prst="rect">
            <a:avLst/>
          </a:prstGeom>
        </p:spPr>
        <p:txBody>
          <a:bodyPr wrap="square">
            <a:spAutoFit/>
          </a:bodyPr>
          <a:lstStyle/>
          <a:p>
            <a:r>
              <a:rPr lang="ru-RU" sz="2000" dirty="0"/>
              <a:t>Однако преодолеть огромные расстояния и овладеть новыми землями, европейцы смогли только благодаря появившимся в этой время в сфере кораблестроения и мореплавания техническим изобретениям. Теперь в далеких плаваниях моряки пользовались компасом, астролябией и квадрантом – приборами для определения широты и долготы. Появились подробные карты – </a:t>
            </a:r>
            <a:r>
              <a:rPr lang="ru-RU" sz="2000" dirty="0" smtClean="0"/>
              <a:t>портоланы</a:t>
            </a:r>
            <a:r>
              <a:rPr lang="ru-RU" sz="2000" dirty="0"/>
              <a:t>. На них четко прорисовывалась береговая линия, что давало возможность капитанам  свободно и уверенно вести корабли вблизи берегов. Но главное, были сконструированы новые системы парусов и типы кораблей. Длительные плавания стали возможны благодаря каравеллам. Эти суда достигали в ширину 8 метров и имели трехметровую высоту. Кроме квадратного паруса, который обеспечивал высокую скорость при попутном ветре, каравеллы оснащались и косыми парусами.  Они давали кораблям возможность легко маневрировать, а также передвигаться при встречном ветре. На борту судна располагались просторные помещения для экипажа и запасов пищи и воды. Позже появился еще более совершенные корабли – галионы. Они превосходили каравеллы размерами и были приспособлены к особо долгим </a:t>
            </a:r>
            <a:r>
              <a:rPr lang="ru-RU" sz="2000" dirty="0" smtClean="0"/>
              <a:t>путешествиям.</a:t>
            </a:r>
            <a:endParaRPr lang="ru-RU" sz="2000" dirty="0"/>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0648"/>
            <a:ext cx="7901608" cy="6247864"/>
          </a:xfrm>
          <a:prstGeom prst="rect">
            <a:avLst/>
          </a:prstGeom>
        </p:spPr>
        <p:txBody>
          <a:bodyPr wrap="square">
            <a:spAutoFit/>
          </a:bodyPr>
          <a:lstStyle/>
          <a:p>
            <a:r>
              <a:rPr lang="ru-RU" sz="2000" dirty="0"/>
              <a:t> Обладателями самого мощного и хорошо оснащенного флота в Европе к 15 веку были две морские державы - Португалия и Испания. Именно эти государства сыграли главную роль в открытии и освоении новых земель. </a:t>
            </a:r>
          </a:p>
          <a:p>
            <a:r>
              <a:rPr lang="ru-RU" sz="2000" dirty="0"/>
              <a:t>В Испании в это время крупным центром судостроения, торговли и мореплавания стал город Севилья. Из её гавани Палос уходили в далекие плавания многочисленные корабли купцов и путешественников. </a:t>
            </a:r>
          </a:p>
          <a:p>
            <a:r>
              <a:rPr lang="ru-RU" sz="2000" dirty="0"/>
              <a:t> Про Португалию говорили, что каждый ее “крестьянин был рыбаком, а каждый дворянин – капитаном”. Западные границы этой страны омывались Атлантическим океаном, а вдоль берегов проходил путь из Средиземного моря в Балтийское и Северные моря. Издавна португальские мореплаватели совершали путешествия вдоль северного африканского побережья. Португальцы мечтали о сокровищах Африки, им удалось завоевать одну из африканских крепостей, но дальше проникнуть они не смогли – на пути лежала непроходимая пустыня. На Восток португальцев влекли также легенды об оставшихся там со времен Крестовых походов христианских государствах.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017306"/>
          </a:xfrm>
          <a:prstGeom prst="rect">
            <a:avLst/>
          </a:prstGeom>
        </p:spPr>
        <p:txBody>
          <a:bodyPr wrap="square">
            <a:spAutoFit/>
          </a:bodyPr>
          <a:lstStyle/>
          <a:p>
            <a:r>
              <a:rPr lang="ru-RU" dirty="0"/>
              <a:t>Генрих (Энрике) Мореплаватель. Плавания португальцев вокруг Африки. Плавания X. Колумба и открытие Нового Света. Открытие Васко да Гамой морского пути в Индию. Первое кругосветное плавание Ф. Магеллана. Открытие Тихого океана. </a:t>
            </a:r>
          </a:p>
          <a:p>
            <a:r>
              <a:rPr lang="ru-RU" dirty="0"/>
              <a:t> Первые географические открытия были сделаны благодаря европейским монархам. Сын португальского короля инфант Энрике (европейцы называли его Генрих) стал организатором первых географических экспедиций. Он прославился тем, что в семнадцатилетнем возрасте повел на штурм африканского порта Сеуты 70 кораблей и захватил его. Однако это было единственное морское путешествие принца. Большую часть жизни он провел на юге Португалии на мысе Сагрише.  Инфант очень хотел подчинить Португалии северную Африку, Марокко. На мысе Сагриш он построил первую в своем королевстве обсерваторию и корабельные верфи. Энрике хотел найти новые земли и распространить на них христианство, сделав тем самым свою страну богаче и могущественнее. Инфант занимался составлением карт, изготовлением навигационных приборов,  изучением отчетов капитанов, вернувшихся из дальних странствий. По его инициативе была создана школа, в которой изучались науки, связанные с мореплаванием. Моряки отправились по приказу принца в плавание по Атлантическому океану, которое европейцы называли “морем Мрака”. Они открыли остров Мадейру, часть Азорских островов, острова Зеленого мыса и Канарские острова. В 1445 году португальцы достигли крайней западной точки Африканского континента – Зеленого мыса.  Вскоре им удалось открыть побережье Гвинейского залива, богатое золотом и слоновой костью. Моряки скупали там разнообразные товары, а также черных рабов, которых стали привозить в Европу и продавать на невольничьих рынках. </a:t>
            </a:r>
          </a:p>
          <a:p>
            <a:r>
              <a:rPr lang="ru-RU" dirty="0"/>
              <a:t>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2656"/>
            <a:ext cx="8045624" cy="5940088"/>
          </a:xfrm>
          <a:prstGeom prst="rect">
            <a:avLst/>
          </a:prstGeom>
        </p:spPr>
        <p:txBody>
          <a:bodyPr wrap="square">
            <a:spAutoFit/>
          </a:bodyPr>
          <a:lstStyle/>
          <a:p>
            <a:r>
              <a:rPr lang="ru-RU" sz="2000" dirty="0"/>
              <a:t>Энрике не только добился расширения владений португальской короны. Он внес большой вклад в развитие мореплавания, за что получил почетное прозвище Мореплавателя. </a:t>
            </a:r>
          </a:p>
          <a:p>
            <a:r>
              <a:rPr lang="ru-RU" sz="2000" dirty="0"/>
              <a:t> После смерти Энрике Мореплавателя в 1471 году португальцы продолжили его дело. Их каравеллы дошли до экватора, а через десять лет достигли устья реки Конго. Теперь португальцы уверенно ориентировались на юго-западном побережье Африки. В 1488 году корабли экспедиции, которая была отправлена к Африканскому континенту и возглавлялась Бартоломеу Диашем, были отнесены внезапно разразившейся бурей далеко на юг от намеченного курса. Когда буря стихла, Диаш приказал плыть на восток. Однако, не  обнаружив берега, экспедиция еще раз сменила направление и взяла курс на север. Через некоторое время корабли достигли восточного побережья Африки в Индийском океане. Таким образом португальцам впервые удалось обогнуть Африку и открыть для новых плаваний просторы Индийского океана. Мыс на юге Африки, мимо которого прошли каравеллы, Диаш назвал мысом Бурь. Но позднее он был переименован в мыс Доброй Надежды.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8226152" cy="6555641"/>
          </a:xfrm>
          <a:prstGeom prst="rect">
            <a:avLst/>
          </a:prstGeom>
        </p:spPr>
        <p:txBody>
          <a:bodyPr wrap="square">
            <a:spAutoFit/>
          </a:bodyPr>
          <a:lstStyle/>
          <a:p>
            <a:r>
              <a:rPr lang="ru-RU" sz="2000" dirty="0"/>
              <a:t> Спустя одиннадцать лет португальцы снарядили в плавание новую экспедицию. 8 июля 1497 год из лиссабонского порта команда под командованием Васко да Гама на четырех судах отправилась в путь вдоль побережья Африки. Обогнув африканский континент и следуя вдоль восточного побережья Африки на север с остановками в удобных бухтах, в 1498 корабли де Гама прибыли в сомалийскую гавань Малинди. Здесь на борт был взят арабский кормчий, который привёл корабли португальцев к индийскому городу Каликут.  Это событие произошло через 8 месяцев после отплытия экспедиции из Лиссабона. Прожив три месяца в Индии и нагрузив свои корабли пряностями, мореплаватели отправились в Португалию. Родных берегов они достигли лишь через два года. На обратном пути были потеряны два корабля и более половины экипажа: в  Лиссабон вернулись 55 из 168 моряков, ушедших в плавание. Однако стоимость привезенных ими товаров в 60 раз превышала сумму денег, затраченную на подготовку путешествия. Так Васко де Гама открыл юго-восточное побережье Африки, но самое главное - морской путь в Индию через Индийский океан. Узнав об успехах экспедиции, португальский король приказал именовать себя “Владельцем Гвинеи, Эфиопии, Аравии, Персии и Индии”.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620688"/>
            <a:ext cx="6858000" cy="5940088"/>
          </a:xfrm>
          <a:prstGeom prst="rect">
            <a:avLst/>
          </a:prstGeom>
        </p:spPr>
        <p:txBody>
          <a:bodyPr wrap="square">
            <a:spAutoFit/>
          </a:bodyPr>
          <a:lstStyle/>
          <a:p>
            <a:r>
              <a:rPr lang="ru-RU" sz="2000" dirty="0"/>
              <a:t>Поисками морского пути в Индию были давно заняты и многие другие европейцы. Одним из них был опытный мореплаватель Христофор Колумб. Он был итальянцем, родился в городе Генуя в семье ткача. Многочисленные купцы и матросы этого портового города издавна соперничали с венецианцами в морской торговле и стремились одержать над ними верх. Атмосфера города-порта, в котором жил Христофор, разожгла в его душе страсть к морским путешествиям. Как и многие другие жители Генуи, Колумб переехал в Португалию и участвовал в экспедициях в Атлантику, побывал в Англии.  С юности Колумб увлекался географией, изучал, а потом и сам составлял навигационные карты. От отца своей жены, португальского моряка, он унаследовал дневники с рассказами о морских путешествиях, которые перечитывал много раз. В собранной Колумбом библиотеке было много сочинений, в которых доказывалась гипотеза о шарообразности земли.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04664"/>
            <a:ext cx="6678488" cy="6186309"/>
          </a:xfrm>
          <a:prstGeom prst="rect">
            <a:avLst/>
          </a:prstGeom>
        </p:spPr>
        <p:txBody>
          <a:bodyPr wrap="square">
            <a:spAutoFit/>
          </a:bodyPr>
          <a:lstStyle/>
          <a:p>
            <a:r>
              <a:rPr lang="ru-RU" dirty="0"/>
              <a:t>Мечтой Колумба была экспедиция в Китай и Индию через Атлантический океан, но для ее осуществления требовались огромные средства. Португальский король в то время был не в силах финансировать путешествие,  так как страна была охвачена внутренними распрями. Не поддержал план Колумба и английский двор. Тогда Колумб обратился к испанцам, которые были сильно обеспокоены морскими успехами Португалии. Его предложение заинтересовало испанскую знать. Через некоторое время мореплаватель был принят испанским королем и королевой. Получив одобрение короля и покровительство королевы, а также средства от различных богатых людей, разделяющих интересы Колумба, мореплаватель начал снаряжать экспедицию.  Согласно подписанному с испанским королем договору, Колумб назначался вице-королем “всех островов и материков, которые он лично и благодаря своему искусству откроет или приобретет в этих морях-океанах”. Он получит звание адмирала Испанского флота и десятую часть от всех товаров, “которые будут куплены, обменены, найдены или приобретены”, а также звание дворянина, которое сможет передавать по наследству. В случае неудачи Колумб не получал ничего.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332656"/>
            <a:ext cx="6462464" cy="6247864"/>
          </a:xfrm>
          <a:prstGeom prst="rect">
            <a:avLst/>
          </a:prstGeom>
        </p:spPr>
        <p:txBody>
          <a:bodyPr wrap="square">
            <a:spAutoFit/>
          </a:bodyPr>
          <a:lstStyle/>
          <a:p>
            <a:r>
              <a:rPr lang="ru-RU" sz="2000" dirty="0"/>
              <a:t>В 1492 г. три каравеллы, которыми управляла команда из 90 человек, вышли из испанского порта Палос и взяли курс на Канарские острова. Страх перед неизвестностью не оставлял моряков. Через два месяца пути они стали проявлять недовольство и пытались поднять мятеж. Наконец 12 октября 1492 г. впередсмотрящий с каравеллы Колумба увидел землю. Это был остров, который путешественники назвали Сан-Сальвадор или Святой Спаситель. Водрузив на нем флаг Испании, что означало, что эта территория принадлежит испанской короне, они отправились дальше на юг.  Вскоре мореплаватели обнаружили два больших острова, которые назвали Сан-Доминго (сейчас это остров Гаити) и Куба. Жители островов были настроены дружелюбно. Они, по словам Колумба, с большой охотой отдавали все, чем владели. Испанцы за безделушки и даже осколки глиняной посуды выменивали у них ценные золотые украшения.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04664"/>
            <a:ext cx="8172400" cy="5940088"/>
          </a:xfrm>
          <a:prstGeom prst="rect">
            <a:avLst/>
          </a:prstGeom>
        </p:spPr>
        <p:txBody>
          <a:bodyPr wrap="square">
            <a:spAutoFit/>
          </a:bodyPr>
          <a:lstStyle/>
          <a:p>
            <a:r>
              <a:rPr lang="ru-RU" sz="2000" dirty="0"/>
              <a:t> Через 225 дней плаванья Колумб и его команда вернулись в Испанию, открыв многие острова Карибского моря, но больших сокровищ они не привезли. Торжественно встреченный королевским двором, первооткрыватель обещал из новых путешествий привести огромные богатства. </a:t>
            </a:r>
          </a:p>
          <a:p>
            <a:r>
              <a:rPr lang="ru-RU" sz="2000" dirty="0"/>
              <a:t> Вторая экспедиция Колумба была грандиозной. В ней участвовало 17 кораблей и 1560 человек. Однако и ее результаты были весьма скромными. Прибыв на остров Сан-Доминго, испанцы узнали, что индейцами были убиты все оставшиеся со времени первого путешествия на этом острове матросы. Испанцы учинили над коренными жителями жестокую расправу. После этого экспедиция вернулась в Испанию. </a:t>
            </a:r>
          </a:p>
          <a:p>
            <a:r>
              <a:rPr lang="ru-RU" sz="2000" dirty="0"/>
              <a:t> Только во время третьего путешествия, в 1498 году, Колумб подошел к Южно-Американскому побережью у устья реки Ориноко. К этому времени авторитет первооткрывателя упал. На Сан-Доминго среди моряков вспыхнул мятеж. Колумб был смещен с должности вице-короля и в кандалах доставлен в Испанию. Однако король счел Колумба невиновным, и ему было дано разрешение возглавить еще одну, последнюю, экспедицию.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0"/>
            <a:ext cx="6858000" cy="5940088"/>
          </a:xfrm>
          <a:prstGeom prst="rect">
            <a:avLst/>
          </a:prstGeom>
        </p:spPr>
        <p:txBody>
          <a:bodyPr wrap="square">
            <a:spAutoFit/>
          </a:bodyPr>
          <a:lstStyle/>
          <a:p>
            <a:r>
              <a:rPr lang="ru-RU" sz="2000" dirty="0"/>
              <a:t> Во время четвертого плавания в 1502-1504 годах была открыта часть Атлантического побережья Центральной Америки. Испанский двор, однако, был не до конца удовлетворен результатами путешествий, так как золота они принесли намного меньше, чем ожидалось. Колумб провел последние годы в безвестности. Его заслуги были по достоинству оценены лишь спустя столетия. Открывший для европейцев Центральную и Южную Америку, Колумб до конца своих дней верил, что нашел новый путь в Индию и поэтому называл жителей новой земли индейцами. </a:t>
            </a:r>
          </a:p>
          <a:p>
            <a:r>
              <a:rPr lang="ru-RU" sz="2000" dirty="0"/>
              <a:t> Открытую Колумбом землю испанцы стали называть Вест-Индией, то есть Западной Индией. Они объявили, что вновь открытые в ходе экспедиций Колумба земли принадлежат им. Однако португальский король настаивал на том, что Вест-Индия, как и Ост-Индия – Восточная Индия, или точнее просто Индия, открыты еще Васко да Гамой, и поэтому принадлежат ему, а не Испании.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8640"/>
            <a:ext cx="8172400" cy="6247864"/>
          </a:xfrm>
          <a:prstGeom prst="rect">
            <a:avLst/>
          </a:prstGeom>
        </p:spPr>
        <p:txBody>
          <a:bodyPr wrap="square">
            <a:spAutoFit/>
          </a:bodyPr>
          <a:lstStyle/>
          <a:p>
            <a:r>
              <a:rPr lang="ru-RU" sz="2000" dirty="0"/>
              <a:t>Рассудить спор двух влиятельных держав смог лишь папа римский. В 1494 году в городе  Тордесильясе был подписан договор, согласно которому, все земли, которые были и будут открыты к востоку от определенного меридиана в Атлантическом океане, принадлежали Португалии, а к западу – Испании. Такое разделение сохранялось на протяжении трех веков и определило судьбу многих открытых европейцами стран. </a:t>
            </a:r>
          </a:p>
          <a:p>
            <a:r>
              <a:rPr lang="ru-RU" sz="2000" dirty="0"/>
              <a:t> Вслед за Колумбом в Вест-Индию отправился Америго Веспуччи. О своих впечатлениях он рассказывал в многочисленных письмах, которые затем были опубликованы. В отличие от Колумба, Америго понял, что открытые земли не являются Индией. В своих письмах, а затем и в книге, он писал: “Эти страны следует называть Новым Светом. У наших предков о них не было никакого представления, и, по мнению всех, это самое новейшее открытие”. </a:t>
            </a:r>
          </a:p>
          <a:p>
            <a:r>
              <a:rPr lang="ru-RU" sz="2000" dirty="0"/>
              <a:t> Именно благодаря сочинениям Веспуччи образованные люди Европы узнали о землях, открытых Колумбом. Однако эти открытие все стали связывать с именем человека, который первым понял, что это новый континент, т.е. с именем Америго Веспуччи. А континент получил название Америка.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8172400" cy="3477875"/>
          </a:xfrm>
          <a:prstGeom prst="rect">
            <a:avLst/>
          </a:prstGeom>
        </p:spPr>
        <p:txBody>
          <a:bodyPr wrap="square">
            <a:spAutoFit/>
          </a:bodyPr>
          <a:lstStyle/>
          <a:p>
            <a:r>
              <a:rPr lang="ru-RU" sz="2000" dirty="0"/>
              <a:t> Вдохновленные успехами первооткрывателей, европейские монархи снаряжали все новые и новые экспедиции. Открытия продолжались. Постепенно мореплаватели открыли северо-западный берег Америки, а также Бразилию. В 1513 году испанец Васко Нуньес Бальбоа, во главе небольшого отряда воинов с помощью проводника-индейца, преодолев Панамский перешеек, достиг вод неизвестного европейцам океана. Спустившись со скалы на песчаную отмель, Бальбоа вошел по колено в воду и провозгласил открытое водное пространство собственностью короля Испании. Название этому океану дал другой путешественник – Фернан Магеллан. </a:t>
            </a:r>
          </a:p>
        </p:txBody>
      </p:sp>
      <p:pic>
        <p:nvPicPr>
          <p:cNvPr id="1026" name="Picture 2" descr="C:\Users\Public\Pictures\Sample Pictures\Lighthouse.jpg"/>
          <p:cNvPicPr>
            <a:picLocks noChangeAspect="1" noChangeArrowheads="1"/>
          </p:cNvPicPr>
          <p:nvPr/>
        </p:nvPicPr>
        <p:blipFill>
          <a:blip r:embed="rId3" cstate="print"/>
          <a:srcRect/>
          <a:stretch>
            <a:fillRect/>
          </a:stretch>
        </p:blipFill>
        <p:spPr bwMode="auto">
          <a:xfrm>
            <a:off x="1115616" y="3429000"/>
            <a:ext cx="6480720" cy="3220616"/>
          </a:xfrm>
          <a:prstGeom prst="rect">
            <a:avLst/>
          </a:prstGeom>
          <a:noFill/>
        </p:spPr>
      </p:pic>
    </p:spTree>
  </p:cSld>
  <p:clrMapOvr>
    <a:masterClrMapping/>
  </p:clrMapOvr>
  <p:transition spd="med">
    <p:zoom/>
    <p:sndAc>
      <p:stSnd>
        <p:snd r:embed="rId2"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8748464" cy="6894195"/>
          </a:xfrm>
          <a:prstGeom prst="rect">
            <a:avLst/>
          </a:prstGeom>
        </p:spPr>
        <p:txBody>
          <a:bodyPr wrap="square">
            <a:spAutoFit/>
          </a:bodyPr>
          <a:lstStyle/>
          <a:p>
            <a:r>
              <a:rPr lang="ru-RU" sz="1700" dirty="0"/>
              <a:t> Осенью 1519 г. из испанского порта г. Севилья на пяти каравеллах отправилась экспедиция из 353 человек. Глава экспедиции, Магеллан, хотел найти новый путь к Молуккским островам, или как их еще назвали, островам пряностей, которые находятся в Индийском океане. Известный путь к ним контролировали португальцы. Поэтому, Магеллан хотел направить свои корабли по водам океана, расположенного за Панамским перешейком, обогнув континент с юга. Через год плавания корабли вошли в узкий пролив, отделявший Южную Америку от островного архипелага. Этот пролив получил имя Магеллана. Затем каравеллы вошли в воды самого большого на земле океана,  и началось длительное плавание на запад. За три месяца пути моряки не встретили бурь, их сопровождал попутный ветер, поэтому океан был назван Тихим. Спутник Магеллана Антонио Пигафетта оставил дневник, в котором описал это плавание экспедиции по Тихому океану. Морякам не хватало еды и воды, голод и цинга унесли жизни многих из них. Им казалось, что попутный ветер ведет их к неминуемой гибели. И все же суда пересекли океан, оставив позади путь в 17 тысяч километров. В 1521 г. путешественники достигли Марианских островов,  а затем и Филиппинских. Там они пополнили запасы пресной воды и продовольствия, но понесли серьезную потерю. Магеллан погиб в стычке с туземцами. Тогда команду экспедицией принял на себя капитан одного из судов Хуан Элькано. Оставшиеся от флотилии два корабля возобновили плавание на запад. Наконец они достигли своей главной цели - Молуккских островов.  Моряки нагрузили суда пряностями и отправились в Испанию через Индийский океан. В Севилью вернулся только один корабль “Виктория”, на борту которого находились восемнадцать похожих на призраков матросов. Однако трюмы корабля хранили бесценный груз товаров с “островов пряностей”. Экспедиции Магеллана совершила первое кругосветное путешествие. Таким образом было доказано, что Земля имеет форму шара.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7434064" cy="6186309"/>
          </a:xfrm>
          <a:prstGeom prst="rect">
            <a:avLst/>
          </a:prstGeom>
        </p:spPr>
        <p:txBody>
          <a:bodyPr wrap="square">
            <a:spAutoFit/>
          </a:bodyPr>
          <a:lstStyle/>
          <a:p>
            <a:r>
              <a:rPr lang="ru-RU" dirty="0"/>
              <a:t> После плавания Магеллана стало известно, что между Азией и материком, открытым Колумбом, лежит Тихий океан. Потребовался новый договор, который разграничил бы владения Португалии и Испании в этом районе. В 1529 г. был подписан Сарагосский договор, по которому острова Тихого океана отходили к Испании, а страны Юго-Восточной Азии – к Португалии. Так Испания и Португалия поделили между собой весь мир. </a:t>
            </a:r>
          </a:p>
          <a:p>
            <a:r>
              <a:rPr lang="ru-RU" dirty="0"/>
              <a:t> Спустя несколько лет после заключения Сарагосского договора были открыты земли Северной Америки. В 1534 г. при поддержке французского короля мореплаватель Жак Картье организовал экспедицию к берегам Новой Земли. Затем, в 1535 и 1541 годах, он предпринял еще два путешествия к американскому континенту. Картье удалось открыть и исследовать часть Канады, а также протекающую там реку  Святого Лаврентия. Мореплаватель первым из европейцев побывал в районе современного города Монреаля. Во время своих экспедиций Картье не нашел золотых россыпей или еще каких-либо богатств. Зато он установил мирные контакты с индейцами, составил точное описание реки Святого Лаврентия, а также собрал сведения о нравах и обычаях населения открытых им земель. Французы говорили, что Жак Картье открыл "Дорогу Святого Лаврентия" - один из главных путей освоения европейцами Северной Америки.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7973616" cy="6463308"/>
          </a:xfrm>
          <a:prstGeom prst="rect">
            <a:avLst/>
          </a:prstGeom>
        </p:spPr>
        <p:txBody>
          <a:bodyPr wrap="square">
            <a:spAutoFit/>
          </a:bodyPr>
          <a:lstStyle/>
          <a:p>
            <a:r>
              <a:rPr lang="ru-RU" dirty="0"/>
              <a:t>Начало колониальных захватов и создания колониальных империй. Завоевание испанцами и португальцами Нового Света. Европейцы в Северной Америке, Европейцы в странах Азии и Африки </a:t>
            </a:r>
          </a:p>
          <a:p>
            <a:r>
              <a:rPr lang="ru-RU" dirty="0"/>
              <a:t> Интересы Португалии распространялись в первую очередь на Африку, Индию и Южную Азию. На побережье Африки находилось множество удобных бухт, в которых останавливались португальские суда, курсировавшие между Европой и Азией. Захватив важные опорные пункты, португальцы строили в этих бухтах крепости. Если коренные жители Северной Африки оказывали сопротивление, европейцы уничтожали непокорных. </a:t>
            </a:r>
          </a:p>
          <a:p>
            <a:r>
              <a:rPr lang="ru-RU" dirty="0"/>
              <a:t> В Африке португальцами были найдены месторождения золота. За 15-16 века они вывезли из Африки 84 тонны ценного металла. Но больше всего Португалия дорожила своими колониями в Индии. В начале 16 века она прочно обосновалась на юго-восточном побережье полуострова Индостан. На протяжении столетия Португалия безраздельно господствовала на водах, омывающих берега Азии и Африки. Однако она никогда не стремилась к завоеванию восточных стран, армии которых превосходили  европейские своей численностью, а правители – богатством и могуществом. Португальцы, насколько могли, развивали и укрепляли с этими странами торговые связи. Они добились таких договоров, которые обеспечивали бы им односторонние преимущества – низкие закупочные цены, исключительные права на торговлю в этих землях, т.е. торговую монополию.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7693"/>
            <a:ext cx="7757592" cy="6740307"/>
          </a:xfrm>
          <a:prstGeom prst="rect">
            <a:avLst/>
          </a:prstGeom>
        </p:spPr>
        <p:txBody>
          <a:bodyPr wrap="square">
            <a:spAutoFit/>
          </a:bodyPr>
          <a:lstStyle/>
          <a:p>
            <a:r>
              <a:rPr lang="ru-RU" dirty="0"/>
              <a:t>Другой колониальной политики придерживались испанцы. Они считали, что народы Нового света нужно подчинить своей власти с помощью военной силы, обратить в христианство и овладеть их богатствами. Испанцы хотели напрямую управлять новыми территориями. Поэтому испанских колонизаторов стали называть конкистадорами, т.е. завоевателями. Их девизом стали слова “Бог, слава и золото!”. </a:t>
            </a:r>
          </a:p>
          <a:p>
            <a:r>
              <a:rPr lang="ru-RU" dirty="0"/>
              <a:t> Острова Карибского моря, которыми испанская корона владела уже в конце 15 века, были небогаты золотом. Поэтому испанцы устремились дальше на континентальную Америку. В 1519 г. губернатор Кубы снарядил экспедицию из одиннадцати кораблей, 500 солдат и 16 всадников в центральные районы Мексики, где располагалась держава ацтеков. Главой отряда был назначен испанский дворянин Эрнандо Кортес, у которого,  по словам одно из участников похода, “денег было мало, а долгов много”. Вскоре без единого выстрела испанцы вступили в древнюю индейскую столицу Теночтитлан. Правитель ацтеков Монтесума принял испанцев за потомков индейского бога Кетцалькоатля. Ацтеки представляли его себе белым человеком с волнистой бородой, которая не росла у индейцев. По преданиям, он приплыл из “страны,  где восходит солнце”, на крылатом корабле. Дав ацтекам мудрые законы и религию, научив их ремеслам и обычаям, белолицый бог покинул их. Однако, уходя, он предсказал индейцам появление из-за моря белых людей, которые будут его потомками.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48680"/>
            <a:ext cx="8388424" cy="5909310"/>
          </a:xfrm>
          <a:prstGeom prst="rect">
            <a:avLst/>
          </a:prstGeom>
        </p:spPr>
        <p:txBody>
          <a:bodyPr wrap="square">
            <a:spAutoFit/>
          </a:bodyPr>
          <a:lstStyle/>
          <a:p>
            <a:r>
              <a:rPr lang="ru-RU" dirty="0"/>
              <a:t> Поэтому, увидев европейские корабли и белых людей на них, ацтеки решили, что пророчество исполняется. Кортес умело использовал выгодную для него легенду. Монтесума не рискнул послать против белолицых воинов, владеющих громами и молниями (так ацтеки называли ружья) свои войска. Касик вступил с ними в переговоры. Дары индейских послов, с помощью которых Монтесума надеялся купить мир, только разожгли алчность испанцев. Сделав Монтесуму своим пленником, Кортес приказал грузить  на испанские корабли золото ацтеков. Тогда индейцы осадили Теночтитлан, в котором находились испанцы. Конкистадоры были вынуждены покинуть город. Но в 1521 г. они вернулись в столицу ацтеков и предали его огню и мечу. По свидетельству очевидцев, весь город был устлан телами убитых индейцев. Держава ацтеков пала. Кортес был назначен первым наместником “Новой Испании” - так называли завоеватели державу ацтеков. Он стал богатейшим землевладельцем в колониях. </a:t>
            </a:r>
          </a:p>
          <a:p>
            <a:r>
              <a:rPr lang="ru-RU" dirty="0"/>
              <a:t> Завоевав центральную Америку, конкистадоры обратили свои взоры на юг. Испанцы передавали друг другу индейские легенды, в которых рассказывалось о сказочной стране Эльдорадо, где золота было больше, чем жителей во всей Европе. В 1520-х годах европейцы, среди которых был и разорившийся испанский дворянин капитан Франсиско Писарро, совершили несколько путешествий в Южную Америку.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7017306"/>
          </a:xfrm>
          <a:prstGeom prst="rect">
            <a:avLst/>
          </a:prstGeom>
        </p:spPr>
        <p:txBody>
          <a:bodyPr wrap="square">
            <a:spAutoFit/>
          </a:bodyPr>
          <a:lstStyle/>
          <a:p>
            <a:r>
              <a:rPr lang="ru-RU" dirty="0"/>
              <a:t>.  По легенде, во время одной из них, возник мятеж. Решительный и властолюбивый Писарро, участвовавший некогда в знаменитой экспедиции Бальбоа, провел мечом линию на песке и предложил тем участникам похода, кто желает и дальше искать богатства и славы, переступить эту черту и следовать за ним в неизведанные земли. Под его командованием осталось всего двенадцать человек, веривших в своего предводителя и его обещаниям озолотить их. С этими двенадцатью вояками Франсиско Писарро удалось обнаружить империю Инков. Индейцы встретили неизвестных им белых людей с большим радушием и гостеприимством.  С этим известием, наглядно подкрепленным награбленными золотыми изделиями, неизвестными европейцам домашними животными - ламами и несколькими коварно плененными инками, Писарро победно возвратился к месту начала экспедиции. </a:t>
            </a:r>
            <a:r>
              <a:rPr lang="ru-RU" dirty="0" smtClean="0"/>
              <a:t>В </a:t>
            </a:r>
            <a:r>
              <a:rPr lang="ru-RU" dirty="0"/>
              <a:t>1531 году он вновь возглавил небольшой отряд испанских солдат, который должен был </a:t>
            </a:r>
            <a:r>
              <a:rPr lang="ru-RU" dirty="0" smtClean="0"/>
              <a:t>покорить</a:t>
            </a:r>
          </a:p>
          <a:p>
            <a:r>
              <a:rPr lang="ru-RU" dirty="0" smtClean="0"/>
              <a:t> открыто государство.Конкистадоры </a:t>
            </a:r>
            <a:r>
              <a:rPr lang="ru-RU" dirty="0"/>
              <a:t>без труда проникли в один из городов инков, где жил их правитель Атагуальпа. Испанцы никогда не видели такого количества изделий из золота и серебра. Они предложили Верховному инке принять христианство. Но, услышав отказ, взяли его в плен и стали требовать у индейцев выкуп за жизнь правителя. Атагуальпа пообещал  Писсаро наполнить золотом огромную комнату так, чтобы изделия возвышались до уровня поднятой руки. Со всех концов империи индейцы везли золото, чтобы спасти своего вождя. Получив выкуп, Писсаро разделил его между всеми участниками экспедиции. Он и не думал отпускать главного инку. Конкистадоры осудили его на смерть как язычника.  </a:t>
            </a:r>
            <a:endParaRPr lang="ru-RU" dirty="0" smtClean="0"/>
          </a:p>
          <a:p>
            <a:endParaRPr lang="ru-RU" dirty="0"/>
          </a:p>
          <a:p>
            <a:endParaRPr lang="ru-RU" dirty="0"/>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02359"/>
            <a:ext cx="7290048" cy="6555641"/>
          </a:xfrm>
          <a:prstGeom prst="rect">
            <a:avLst/>
          </a:prstGeom>
        </p:spPr>
        <p:txBody>
          <a:bodyPr wrap="square">
            <a:spAutoFit/>
          </a:bodyPr>
          <a:lstStyle/>
          <a:p>
            <a:r>
              <a:rPr lang="ru-RU" sz="2000" dirty="0"/>
              <a:t>Так как перед смертью он все же принял христианство, испанцы заменили сожжение более “гуманной” казнью и задушили его. Затем Писсаро захватил столицу оставшегося без правителя царства инков - город Куско и сделал его центром новой колонии Перу. </a:t>
            </a:r>
          </a:p>
          <a:p>
            <a:r>
              <a:rPr lang="ru-RU" sz="2000" dirty="0"/>
              <a:t> Но, завоевав Центральную и Южную Америку, испанцы не нашли того количества золота, о котором мечтали. Надежды конкистадоров стали осуществляться только в 1535 году, когда они открыли в Южной Америке богатые месторождения серебра. Затем ими были найдены и природные запасы золота. Для освоения новых месторождений были нужны рабочие руки. Поэтому Карл V издал указ, объявлявший индейцев-язычников потомственными рабами испанских колонизаторов.  Это дало европейцам возможность широко использовать местное населения на самых разных работах. Труд на серебряных рудниках и золотых приисках был невыносимо тяжелым. Тех индейцев, которых угоняли туда на работу, родные заранее оплакивали как умерших. Индейцы трудились на латифундиях европейцев. В этих поместьях производились товары для отправки в Европу.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24936" cy="6740307"/>
          </a:xfrm>
          <a:prstGeom prst="rect">
            <a:avLst/>
          </a:prstGeom>
        </p:spPr>
        <p:txBody>
          <a:bodyPr wrap="square">
            <a:spAutoFit/>
          </a:bodyPr>
          <a:lstStyle/>
          <a:p>
            <a:r>
              <a:rPr lang="ru-RU" dirty="0"/>
              <a:t>Широкое распространение в это время получила культура сахарного  тростника, из которого изготовляли сахар, патоку, ром, пользующиеся в Европе большим спросом. Тяжелые условия труда и жизни, в которых оказались индейцы, привели к резкому сокращению численности коренного населения, а на Кубе, Эспаньоле и Ямайке индейцы были полностью истреблены. Поэтому с середины 16 в. в Америку стали привозить рабов из Африки, которыми успешно торговали португальцы. Под знаменем обращения язычников в христианство европейскими священниками и монахами  были разграблены и разрушены храмы индейцев, переплавлены в золотые слитки скульптуры и фигурки их богов, уничтожены памятники индейской литературы. В защиту индейцев выступил монах Бартоломе де Лас Касас. Всю свою жизнь он посвятил борьбе против угнетения коренного населения Америки. В 1514 г. Лас Касас получил во владение земли на Кубе, но не стал превращать индейцев в своих рабов, как это делали другие европейцы.  Занимая различные должности в колониях, он старался доказать европейцам, что на их землях могут трудиться свободные индейцы, расположение которых можно добиться мирными средствами. Лас Касас писал книги, где рассказывал о непосильном труде индейцев, пытках и казнях, которым они подвергались. Прочитав книгу Лас Касаса "Кратчайшее сообщение о разрушении Индий", испанский король издал указ, запрещавший порабощение индейцев и захват их земель. Однако этот закон так и не был проведен в жизнь. В своих работах Лас Касас говорил о равенстве всех народов и получил за свою деятельность прозвище “Апостол индейцев”. </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48680"/>
            <a:ext cx="8028384" cy="5632311"/>
          </a:xfrm>
          <a:prstGeom prst="rect">
            <a:avLst/>
          </a:prstGeom>
        </p:spPr>
        <p:txBody>
          <a:bodyPr wrap="square">
            <a:spAutoFit/>
          </a:bodyPr>
          <a:lstStyle/>
          <a:p>
            <a:r>
              <a:rPr lang="ru-RU" dirty="0"/>
              <a:t>Выход западноевропейской христианской цивилизации за пределы Европы, начало синтеза культур и цивилизаций в Новом Свете. </a:t>
            </a:r>
          </a:p>
          <a:p>
            <a:r>
              <a:rPr lang="ru-RU" dirty="0"/>
              <a:t> Несмотря на трагические последствия влияния европейцев на жизнь и культуру народов Африки и Америки, 15 и 16 века не зря называют эпохой великих географических открытий. Благодаря им исчезла изоляция двух миров. Зарождающееся новое общество Европы сблизилось с традиционными обществами Азии, Африки и Америки. В это время стал складываться единый мировой рынок, налаживались торговые связи между многими странами и целыми континентами.  Изменились зоны влияния определенных стран. Свое значение главного торгового пути утратило Средиземное море, а вместе с ним Венеция и Генуя. Зато новыми торговыми центрами стали порты Севилья, Лиссабон, Лондон, Антверпен, Амстердам. Из вновь образованных колоний в Европу хлынул поток драгоценных металлов. Это привело не только к развитию торговли и предпринимательства,  но и к революции цен, вызванной падением ценности золота. Европейцы обогатились не только новыми знаниями по географии, астрономии и истории, но и получили представление о новых веществах и продуктах – табаке, картофеле, томатах, фасоли. </a:t>
            </a:r>
            <a:r>
              <a:rPr lang="ru-RU" dirty="0" smtClean="0"/>
              <a:t>С </a:t>
            </a:r>
            <a:r>
              <a:rPr lang="ru-RU" dirty="0"/>
              <a:t>эпохи географических открытий начинается отсчет Нового времени для стран всего мира.</a:t>
            </a:r>
          </a:p>
        </p:txBody>
      </p:sp>
    </p:spTree>
  </p:cSld>
  <p:clrMapOvr>
    <a:masterClrMapping/>
  </p:clrMapOvr>
  <p:transition spd="med">
    <p:zoom/>
    <p:sndAc>
      <p:stSnd>
        <p:snd r:embed="rId2"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764704"/>
            <a:ext cx="3783408" cy="1631216"/>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ru-RU" sz="10000" dirty="0" smtClean="0"/>
              <a:t>Конец</a:t>
            </a:r>
            <a:endParaRPr lang="ru-RU" sz="10000" dirty="0"/>
          </a:p>
        </p:txBody>
      </p:sp>
      <p:pic>
        <p:nvPicPr>
          <p:cNvPr id="2050" name="Picture 2" descr="C:\Users\Public\Pictures\Sample Pictures\Безымянный ивкае.png"/>
          <p:cNvPicPr>
            <a:picLocks noChangeAspect="1" noChangeArrowheads="1"/>
          </p:cNvPicPr>
          <p:nvPr/>
        </p:nvPicPr>
        <p:blipFill>
          <a:blip r:embed="rId3" cstate="print"/>
          <a:srcRect/>
          <a:stretch>
            <a:fillRect/>
          </a:stretch>
        </p:blipFill>
        <p:spPr bwMode="auto">
          <a:xfrm>
            <a:off x="395536" y="2852936"/>
            <a:ext cx="7704856" cy="3505200"/>
          </a:xfrm>
          <a:prstGeom prst="rect">
            <a:avLst/>
          </a:prstGeom>
          <a:noFill/>
        </p:spPr>
      </p:pic>
    </p:spTree>
  </p:cSld>
  <p:clrMapOvr>
    <a:masterClrMapping/>
  </p:clrMapOvr>
  <p:transition spd="med">
    <p:zoom/>
    <p:sndAc>
      <p:stSnd>
        <p:snd r:embed="rId2" name="chimes.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39</TotalTime>
  <Words>4707</Words>
  <Application>Microsoft Office PowerPoint</Application>
  <PresentationFormat>Экран (4:3)</PresentationFormat>
  <Paragraphs>51</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Изящная</vt:lpstr>
      <vt:lpstr>Презентация по истории 7 класс на тему:  « Христофор Колумб»</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по истории 7 класс на тему: « Христофор Колумб»</dc:title>
  <dc:creator>RePack by SPecialiST</dc:creator>
  <cp:lastModifiedBy>Owner</cp:lastModifiedBy>
  <cp:revision>7</cp:revision>
  <dcterms:created xsi:type="dcterms:W3CDTF">2014-02-11T15:50:46Z</dcterms:created>
  <dcterms:modified xsi:type="dcterms:W3CDTF">2014-12-08T00:45:00Z</dcterms:modified>
</cp:coreProperties>
</file>