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61" r:id="rId4"/>
    <p:sldId id="258" r:id="rId5"/>
    <p:sldId id="259" r:id="rId6"/>
    <p:sldId id="260" r:id="rId7"/>
    <p:sldId id="262" r:id="rId8"/>
    <p:sldId id="263" r:id="rId9"/>
    <p:sldId id="266" r:id="rId10"/>
    <p:sldId id="267" r:id="rId11"/>
    <p:sldId id="268" r:id="rId12"/>
    <p:sldId id="269" r:id="rId13"/>
    <p:sldId id="264" r:id="rId14"/>
    <p:sldId id="265" r:id="rId15"/>
    <p:sldId id="270" r:id="rId16"/>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576" y="-52"/>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5D462-4032-49C3-AC1B-961AF9A21838}" type="doc">
      <dgm:prSet loTypeId="urn:microsoft.com/office/officeart/2005/8/layout/arrow1" loCatId="process" qsTypeId="urn:microsoft.com/office/officeart/2005/8/quickstyle/simple1" qsCatId="simple" csTypeId="urn:microsoft.com/office/officeart/2005/8/colors/accent2_1" csCatId="accent2" phldr="1"/>
      <dgm:spPr/>
      <dgm:t>
        <a:bodyPr/>
        <a:lstStyle/>
        <a:p>
          <a:endParaRPr lang="ru-RU"/>
        </a:p>
      </dgm:t>
    </dgm:pt>
    <dgm:pt modelId="{2A9257DD-43E9-4623-85E5-5445A069FD4E}">
      <dgm:prSet phldrT="[Текст]"/>
      <dgm:spPr/>
      <dgm:t>
        <a:bodyPr/>
        <a:lstStyle/>
        <a:p>
          <a:r>
            <a:rPr lang="ru-RU" dirty="0" smtClean="0"/>
            <a:t>культурные </a:t>
          </a:r>
          <a:endParaRPr lang="ru-RU" dirty="0"/>
        </a:p>
      </dgm:t>
    </dgm:pt>
    <dgm:pt modelId="{A0E692BD-08C8-42E5-8511-6AA143990787}" type="parTrans" cxnId="{C2A54533-C466-46BF-A3AF-BD71F68F3E2B}">
      <dgm:prSet/>
      <dgm:spPr/>
      <dgm:t>
        <a:bodyPr/>
        <a:lstStyle/>
        <a:p>
          <a:endParaRPr lang="ru-RU"/>
        </a:p>
      </dgm:t>
    </dgm:pt>
    <dgm:pt modelId="{3D99C0D4-E877-4271-959C-08277B063DD2}" type="sibTrans" cxnId="{C2A54533-C466-46BF-A3AF-BD71F68F3E2B}">
      <dgm:prSet/>
      <dgm:spPr/>
      <dgm:t>
        <a:bodyPr/>
        <a:lstStyle/>
        <a:p>
          <a:endParaRPr lang="ru-RU"/>
        </a:p>
      </dgm:t>
    </dgm:pt>
    <dgm:pt modelId="{C77AA055-A7BF-4831-9FDB-8B0FA7F711B7}">
      <dgm:prSet phldrT="[Текст]"/>
      <dgm:spPr/>
      <dgm:t>
        <a:bodyPr/>
        <a:lstStyle/>
        <a:p>
          <a:r>
            <a:rPr lang="ru-RU" dirty="0" smtClean="0"/>
            <a:t>природные </a:t>
          </a:r>
          <a:endParaRPr lang="ru-RU" dirty="0"/>
        </a:p>
      </dgm:t>
    </dgm:pt>
    <dgm:pt modelId="{B733EFD5-F243-47BF-A7C8-22BBC1AC865E}" type="parTrans" cxnId="{10CDC3AF-08E9-444B-9D57-43C0030AF9C1}">
      <dgm:prSet/>
      <dgm:spPr/>
      <dgm:t>
        <a:bodyPr/>
        <a:lstStyle/>
        <a:p>
          <a:endParaRPr lang="ru-RU"/>
        </a:p>
      </dgm:t>
    </dgm:pt>
    <dgm:pt modelId="{212F93B6-E5C5-4BA8-8AC6-77808A8D01BA}" type="sibTrans" cxnId="{10CDC3AF-08E9-444B-9D57-43C0030AF9C1}">
      <dgm:prSet/>
      <dgm:spPr/>
      <dgm:t>
        <a:bodyPr/>
        <a:lstStyle/>
        <a:p>
          <a:endParaRPr lang="ru-RU"/>
        </a:p>
      </dgm:t>
    </dgm:pt>
    <dgm:pt modelId="{15B767DB-6B9E-4E4D-9F5B-65E020875415}" type="pres">
      <dgm:prSet presAssocID="{37B5D462-4032-49C3-AC1B-961AF9A21838}" presName="cycle" presStyleCnt="0">
        <dgm:presLayoutVars>
          <dgm:dir/>
          <dgm:resizeHandles val="exact"/>
        </dgm:presLayoutVars>
      </dgm:prSet>
      <dgm:spPr/>
      <dgm:t>
        <a:bodyPr/>
        <a:lstStyle/>
        <a:p>
          <a:endParaRPr lang="ru-RU"/>
        </a:p>
      </dgm:t>
    </dgm:pt>
    <dgm:pt modelId="{841156F2-DD5B-4EA2-A7C3-D8C0DBEC0DB8}" type="pres">
      <dgm:prSet presAssocID="{2A9257DD-43E9-4623-85E5-5445A069FD4E}" presName="arrow" presStyleLbl="node1" presStyleIdx="0" presStyleCnt="2">
        <dgm:presLayoutVars>
          <dgm:bulletEnabled val="1"/>
        </dgm:presLayoutVars>
      </dgm:prSet>
      <dgm:spPr/>
      <dgm:t>
        <a:bodyPr/>
        <a:lstStyle/>
        <a:p>
          <a:endParaRPr lang="ru-RU"/>
        </a:p>
      </dgm:t>
    </dgm:pt>
    <dgm:pt modelId="{82544F8F-F158-46D2-9AE3-39ACEF2E3CCE}" type="pres">
      <dgm:prSet presAssocID="{C77AA055-A7BF-4831-9FDB-8B0FA7F711B7}" presName="arrow" presStyleLbl="node1" presStyleIdx="1" presStyleCnt="2">
        <dgm:presLayoutVars>
          <dgm:bulletEnabled val="1"/>
        </dgm:presLayoutVars>
      </dgm:prSet>
      <dgm:spPr/>
      <dgm:t>
        <a:bodyPr/>
        <a:lstStyle/>
        <a:p>
          <a:endParaRPr lang="ru-RU"/>
        </a:p>
      </dgm:t>
    </dgm:pt>
  </dgm:ptLst>
  <dgm:cxnLst>
    <dgm:cxn modelId="{10CDC3AF-08E9-444B-9D57-43C0030AF9C1}" srcId="{37B5D462-4032-49C3-AC1B-961AF9A21838}" destId="{C77AA055-A7BF-4831-9FDB-8B0FA7F711B7}" srcOrd="1" destOrd="0" parTransId="{B733EFD5-F243-47BF-A7C8-22BBC1AC865E}" sibTransId="{212F93B6-E5C5-4BA8-8AC6-77808A8D01BA}"/>
    <dgm:cxn modelId="{F2AA1444-1A3E-4C22-8689-D5DF80CB57D4}" type="presOf" srcId="{37B5D462-4032-49C3-AC1B-961AF9A21838}" destId="{15B767DB-6B9E-4E4D-9F5B-65E020875415}" srcOrd="0" destOrd="0" presId="urn:microsoft.com/office/officeart/2005/8/layout/arrow1"/>
    <dgm:cxn modelId="{8DE06597-BF88-4103-88E5-BB3CCD805619}" type="presOf" srcId="{C77AA055-A7BF-4831-9FDB-8B0FA7F711B7}" destId="{82544F8F-F158-46D2-9AE3-39ACEF2E3CCE}" srcOrd="0" destOrd="0" presId="urn:microsoft.com/office/officeart/2005/8/layout/arrow1"/>
    <dgm:cxn modelId="{C2A54533-C466-46BF-A3AF-BD71F68F3E2B}" srcId="{37B5D462-4032-49C3-AC1B-961AF9A21838}" destId="{2A9257DD-43E9-4623-85E5-5445A069FD4E}" srcOrd="0" destOrd="0" parTransId="{A0E692BD-08C8-42E5-8511-6AA143990787}" sibTransId="{3D99C0D4-E877-4271-959C-08277B063DD2}"/>
    <dgm:cxn modelId="{FC4B46C6-A405-4D4E-BC94-3F358F566AC1}" type="presOf" srcId="{2A9257DD-43E9-4623-85E5-5445A069FD4E}" destId="{841156F2-DD5B-4EA2-A7C3-D8C0DBEC0DB8}" srcOrd="0" destOrd="0" presId="urn:microsoft.com/office/officeart/2005/8/layout/arrow1"/>
    <dgm:cxn modelId="{24A44769-5FFB-46C3-ACE3-AE734A54C729}" type="presParOf" srcId="{15B767DB-6B9E-4E4D-9F5B-65E020875415}" destId="{841156F2-DD5B-4EA2-A7C3-D8C0DBEC0DB8}" srcOrd="0" destOrd="0" presId="urn:microsoft.com/office/officeart/2005/8/layout/arrow1"/>
    <dgm:cxn modelId="{CBE30498-0B97-44DD-8ADC-5E35B4312975}" type="presParOf" srcId="{15B767DB-6B9E-4E4D-9F5B-65E020875415}" destId="{82544F8F-F158-46D2-9AE3-39ACEF2E3CCE}" srcOrd="1" destOrd="0" presId="urn:microsoft.com/office/officeart/2005/8/layout/arrow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60452-54A8-4611-B8AF-AD35EAB82908}" type="datetimeFigureOut">
              <a:rPr lang="ru-RU" smtClean="0"/>
              <a:pPr/>
              <a:t>17.08.2012</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0687C3-20A3-4196-8B7E-D73315BA6DC6}" type="slidenum">
              <a:rPr lang="ru-RU" smtClean="0"/>
              <a:pPr/>
              <a:t>‹#›</a:t>
            </a:fld>
            <a:endParaRPr lang="ru-RU"/>
          </a:p>
        </p:txBody>
      </p:sp>
    </p:spTree>
    <p:extLst>
      <p:ext uri="{BB962C8B-B14F-4D97-AF65-F5344CB8AC3E}">
        <p14:creationId xmlns="" xmlns:p14="http://schemas.microsoft.com/office/powerpoint/2010/main" val="380602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C0687C3-20A3-4196-8B7E-D73315BA6DC6}" type="slidenum">
              <a:rPr lang="ru-RU" smtClean="0"/>
              <a:pPr/>
              <a:t>6</a:t>
            </a:fld>
            <a:endParaRPr lang="ru-RU"/>
          </a:p>
        </p:txBody>
      </p:sp>
    </p:spTree>
    <p:extLst>
      <p:ext uri="{BB962C8B-B14F-4D97-AF65-F5344CB8AC3E}">
        <p14:creationId xmlns="" xmlns:p14="http://schemas.microsoft.com/office/powerpoint/2010/main" val="2804233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1450"/>
            <a:ext cx="7772400" cy="3428999"/>
          </a:xfrm>
        </p:spPr>
        <p:txBody>
          <a:bodyPr anchor="ctr">
            <a:noAutofit/>
          </a:bodyPr>
          <a:lstStyle>
            <a:lvl1pPr>
              <a:lnSpc>
                <a:spcPct val="100000"/>
              </a:lnSpc>
              <a:defRPr sz="8800" spc="-8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457200" y="3600450"/>
            <a:ext cx="6858000" cy="6858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A761BF8-BA78-4D72-A285-DD16DACF1AC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1"/>
            <a:ext cx="7772400" cy="3240881"/>
          </a:xfrm>
        </p:spPr>
        <p:txBody>
          <a:bodyPr anchor="ctr">
            <a:noAutofit/>
          </a:bodyPr>
          <a:lstStyle>
            <a:lvl1pPr algn="l">
              <a:lnSpc>
                <a:spcPct val="100000"/>
              </a:lnSpc>
              <a:defRPr sz="8800" b="0" cap="all" spc="-80" baseline="0">
                <a:solidFill>
                  <a:schemeClr val="tx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71451"/>
            <a:ext cx="7772400" cy="8001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8" name="Slide Number Placeholder 7"/>
          <p:cNvSpPr>
            <a:spLocks noGrp="1"/>
          </p:cNvSpPr>
          <p:nvPr>
            <p:ph type="sldNum" sz="quarter" idx="11"/>
          </p:nvPr>
        </p:nvSpPr>
        <p:spPr/>
        <p:txBody>
          <a:bodyPr/>
          <a:lstStyle/>
          <a:p>
            <a:fld id="{0A761BF8-BA78-4D72-A285-DD16DACF1ACD}"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163068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9016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627632" y="1179576"/>
            <a:ext cx="3291840" cy="47982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627632"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93208" y="1179576"/>
            <a:ext cx="3291840" cy="47982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smtClean="0"/>
              <a:t>Образец текста</a:t>
            </a:r>
          </a:p>
        </p:txBody>
      </p:sp>
      <p:sp>
        <p:nvSpPr>
          <p:cNvPr id="6" name="Content Placeholder 5"/>
          <p:cNvSpPr>
            <a:spLocks noGrp="1"/>
          </p:cNvSpPr>
          <p:nvPr>
            <p:ph sz="quarter" idx="4"/>
          </p:nvPr>
        </p:nvSpPr>
        <p:spPr>
          <a:xfrm>
            <a:off x="5093208"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00150"/>
            <a:ext cx="5111750" cy="33604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1200150"/>
            <a:ext cx="3008313" cy="336042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A761BF8-BA78-4D72-A285-DD16DACF1ACD}"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363474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457200" y="4286250"/>
            <a:ext cx="8153400" cy="3429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A761BF8-BA78-4D72-A285-DD16DACF1ACD}" type="slidenum">
              <a:rPr lang="ru-RU" smtClean="0"/>
              <a:pPr/>
              <a:t>‹#›</a:t>
            </a:fld>
            <a:endParaRPr lang="ru-RU"/>
          </a:p>
        </p:txBody>
      </p:sp>
      <p:sp>
        <p:nvSpPr>
          <p:cNvPr id="8" name="Title 7"/>
          <p:cNvSpPr>
            <a:spLocks noGrp="1"/>
          </p:cNvSpPr>
          <p:nvPr>
            <p:ph type="title"/>
          </p:nvPr>
        </p:nvSpPr>
        <p:spPr>
          <a:xfrm>
            <a:off x="457200" y="3714750"/>
            <a:ext cx="8153400" cy="571500"/>
          </a:xfrm>
        </p:spPr>
        <p:txBody>
          <a:bodyPr anchor="t">
            <a:normAutofit/>
          </a:bodyPr>
          <a:lstStyle>
            <a:lvl1pPr>
              <a:defRPr sz="3200"/>
            </a:lvl1pPr>
          </a:lstStyle>
          <a:p>
            <a:r>
              <a:rPr lang="ru-RU" smtClean="0"/>
              <a:t>Образец заголовка</a:t>
            </a: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63F8D13-5151-4F3A-ABC0-2D303B323E9B}" type="datetimeFigureOut">
              <a:rPr lang="ru-RU" smtClean="0"/>
              <a:pPr/>
              <a:t>17.08.2012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A761BF8-BA78-4D72-A285-DD16DACF1AC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4539"/>
            <a:ext cx="5791200" cy="10287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314451"/>
            <a:ext cx="7620000" cy="32801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4629151"/>
            <a:ext cx="3429000" cy="228600"/>
          </a:xfrm>
          <a:prstGeom prst="rect">
            <a:avLst/>
          </a:prstGeom>
        </p:spPr>
        <p:txBody>
          <a:bodyPr vert="horz" lIns="91440" tIns="45720" rIns="91440" bIns="0" rtlCol="0" anchor="b"/>
          <a:lstStyle>
            <a:lvl1pPr algn="l">
              <a:defRPr sz="1000">
                <a:solidFill>
                  <a:schemeClr val="tx1"/>
                </a:solidFill>
              </a:defRPr>
            </a:lvl1pPr>
          </a:lstStyle>
          <a:p>
            <a:fld id="{D63F8D13-5151-4F3A-ABC0-2D303B323E9B}" type="datetimeFigureOut">
              <a:rPr lang="ru-RU" smtClean="0"/>
              <a:pPr/>
              <a:t>17.08.2012</a:t>
            </a:fld>
            <a:endParaRPr lang="ru-RU"/>
          </a:p>
        </p:txBody>
      </p:sp>
      <p:sp>
        <p:nvSpPr>
          <p:cNvPr id="5" name="Footer Placeholder 4"/>
          <p:cNvSpPr>
            <a:spLocks noGrp="1"/>
          </p:cNvSpPr>
          <p:nvPr>
            <p:ph type="ftr" sz="quarter" idx="3"/>
          </p:nvPr>
        </p:nvSpPr>
        <p:spPr>
          <a:xfrm>
            <a:off x="457200" y="4869657"/>
            <a:ext cx="3429000" cy="212884"/>
          </a:xfrm>
          <a:prstGeom prst="rect">
            <a:avLst/>
          </a:prstGeom>
        </p:spPr>
        <p:txBody>
          <a:bodyPr vert="horz" lIns="91440" tIns="45720" rIns="91440" bIns="45720" rtlCol="0" anchor="t"/>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rot="16200000">
            <a:off x="8391843" y="4368483"/>
            <a:ext cx="986791" cy="365125"/>
          </a:xfrm>
          <a:prstGeom prst="rect">
            <a:avLst/>
          </a:prstGeom>
        </p:spPr>
        <p:txBody>
          <a:bodyPr vert="horz" lIns="91440" tIns="45720" rIns="91440" bIns="45720" rtlCol="0" anchor="ctr"/>
          <a:lstStyle>
            <a:lvl1pPr algn="l">
              <a:defRPr sz="2400" b="1">
                <a:solidFill>
                  <a:schemeClr val="tx2"/>
                </a:solidFill>
              </a:defRPr>
            </a:lvl1pPr>
          </a:lstStyle>
          <a:p>
            <a:fld id="{0A761BF8-BA78-4D72-A285-DD16DACF1ACD}" type="slidenum">
              <a:rPr lang="ru-RU" smtClean="0"/>
              <a:pPr/>
              <a:t>‹#›</a:t>
            </a:fld>
            <a:endParaRPr lang="ru-RU"/>
          </a:p>
        </p:txBody>
      </p:sp>
      <p:sp>
        <p:nvSpPr>
          <p:cNvPr id="7" name="Rectangle 6"/>
          <p:cNvSpPr/>
          <p:nvPr/>
        </p:nvSpPr>
        <p:spPr>
          <a:xfrm>
            <a:off x="9001124" y="0"/>
            <a:ext cx="142876" cy="1028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028700"/>
            <a:ext cx="142876" cy="411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hyperlink" Target="http://900igr.net/" TargetMode="Externa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545637"/>
            <a:ext cx="8147248" cy="2054813"/>
          </a:xfrm>
        </p:spPr>
        <p:txBody>
          <a:bodyPr/>
          <a:lstStyle/>
          <a:p>
            <a:pPr algn="ctr"/>
            <a:r>
              <a:rPr lang="ru-RU" sz="3200" dirty="0"/>
              <a:t>Культурное наследие Латвии</a:t>
            </a:r>
          </a:p>
        </p:txBody>
      </p:sp>
      <p:pic>
        <p:nvPicPr>
          <p:cNvPr id="1027" name="Picture 3" descr="C:\Users\deG\Desktop\downloads121\Latvia_2.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7505" y="87475"/>
            <a:ext cx="1728192" cy="102969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8" name="Picture 4" descr="C:\Users\deG\Desktop\downloads121\latvia.gif"/>
          <p:cNvPicPr>
            <a:picLocks noChangeAspect="1" noChangeArrowheads="1" noCrop="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92207" y="135217"/>
            <a:ext cx="1707727" cy="816353"/>
          </a:xfrm>
          <a:prstGeom prst="rect">
            <a:avLst/>
          </a:prstGeom>
          <a:noFill/>
          <a:extLst>
            <a:ext uri="{909E8E84-426E-40DD-AFC4-6F175D3DCCD1}">
              <a14:hiddenFill xmlns="" xmlns:a14="http://schemas.microsoft.com/office/drawing/2010/main">
                <a:solidFill>
                  <a:srgbClr val="FFFFFF"/>
                </a:solidFill>
              </a14:hiddenFill>
            </a:ext>
          </a:extLst>
        </p:spPr>
      </p:pic>
      <p:pic>
        <p:nvPicPr>
          <p:cNvPr id="1029" name="Picture 5" descr="C:\Users\deG\Desktop\downloads121\logoRM.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768839" y="4554885"/>
            <a:ext cx="1177230" cy="588615"/>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C:\Users\deG\Desktop\downloads121\UNESKO.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72029" y="4617345"/>
            <a:ext cx="1001055" cy="501158"/>
          </a:xfrm>
          <a:prstGeom prst="rect">
            <a:avLst/>
          </a:prstGeom>
          <a:noFill/>
          <a:extLst>
            <a:ext uri="{909E8E84-426E-40DD-AFC4-6F175D3DCCD1}">
              <a14:hiddenFill xmlns="" xmlns:a14="http://schemas.microsoft.com/office/drawing/2010/main">
                <a:solidFill>
                  <a:srgbClr val="FFFFFF"/>
                </a:solidFill>
              </a14:hiddenFill>
            </a:ext>
          </a:extLst>
        </p:spPr>
      </p:pic>
      <p:sp>
        <p:nvSpPr>
          <p:cNvPr id="7" name="Скругленный прямоугольник 6">
            <a:hlinkClick r:id="rId6" tooltip=" Каталог презентаций "/>
          </p:cNvPr>
          <p:cNvSpPr/>
          <p:nvPr/>
        </p:nvSpPr>
        <p:spPr>
          <a:xfrm>
            <a:off x="3898900" y="47625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lIns="88900" tIns="25400" rIns="88900" bIns="50800" rtlCol="0" anchor="ct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extLst>
      <p:ext uri="{BB962C8B-B14F-4D97-AF65-F5344CB8AC3E}">
        <p14:creationId xmlns="" xmlns:p14="http://schemas.microsoft.com/office/powerpoint/2010/main" val="2562910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53" y="-236562"/>
            <a:ext cx="5791200" cy="1028700"/>
          </a:xfrm>
        </p:spPr>
        <p:txBody>
          <a:bodyPr>
            <a:normAutofit/>
          </a:bodyPr>
          <a:lstStyle/>
          <a:p>
            <a:r>
              <a:rPr lang="ru-RU" sz="3200" b="1" dirty="0"/>
              <a:t>Общие </a:t>
            </a:r>
            <a:r>
              <a:rPr lang="ru-RU" sz="3200" b="1" dirty="0" err="1" smtClean="0"/>
              <a:t>сведенИя</a:t>
            </a:r>
            <a:r>
              <a:rPr lang="ru-RU" sz="3200" b="1" dirty="0" smtClean="0"/>
              <a:t> </a:t>
            </a:r>
            <a:endParaRPr lang="ru-RU" sz="3200" dirty="0"/>
          </a:p>
        </p:txBody>
      </p:sp>
      <p:sp>
        <p:nvSpPr>
          <p:cNvPr id="3" name="Объект 2"/>
          <p:cNvSpPr>
            <a:spLocks noGrp="1"/>
          </p:cNvSpPr>
          <p:nvPr>
            <p:ph idx="1"/>
          </p:nvPr>
        </p:nvSpPr>
        <p:spPr>
          <a:xfrm>
            <a:off x="0" y="897564"/>
            <a:ext cx="4572000" cy="4027326"/>
          </a:xfrm>
        </p:spPr>
        <p:txBody>
          <a:bodyPr>
            <a:normAutofit/>
          </a:bodyPr>
          <a:lstStyle/>
          <a:p>
            <a:r>
              <a:rPr lang="ru-RU" sz="1500" b="0" dirty="0">
                <a:solidFill>
                  <a:schemeClr val="accent1">
                    <a:lumMod val="50000"/>
                  </a:schemeClr>
                </a:solidFill>
              </a:rPr>
              <a:t>Латвия – это страна с древней историей и традициями. Здесь имеются исторические объекты, которые заинтересуют любого. Если вы хотите наслаждаться природой – здесь есть и спокойный Рижский залив, и открытое Балтийское море, и природные парки, и быстрые реки, и озера, на берегах которых сохранились обширные леса. Для тех кто  </a:t>
            </a:r>
            <a:r>
              <a:rPr lang="ru-RU" sz="1500" b="0" dirty="0" err="1">
                <a:solidFill>
                  <a:schemeClr val="accent1">
                    <a:lumMod val="50000"/>
                  </a:schemeClr>
                </a:solidFill>
              </a:rPr>
              <a:t>увлекатся</a:t>
            </a:r>
            <a:r>
              <a:rPr lang="ru-RU" sz="1500" b="0" dirty="0">
                <a:solidFill>
                  <a:schemeClr val="accent1">
                    <a:lumMod val="50000"/>
                  </a:schemeClr>
                </a:solidFill>
              </a:rPr>
              <a:t> историей, представляют интерес средневековые замки и </a:t>
            </a:r>
            <a:r>
              <a:rPr lang="ru-RU" sz="1500" b="0" dirty="0" err="1">
                <a:solidFill>
                  <a:schemeClr val="accent1">
                    <a:lumMod val="50000"/>
                  </a:schemeClr>
                </a:solidFill>
              </a:rPr>
              <a:t>древнелатышская</a:t>
            </a:r>
            <a:r>
              <a:rPr lang="ru-RU" sz="1500" b="0" dirty="0">
                <a:solidFill>
                  <a:schemeClr val="accent1">
                    <a:lumMod val="50000"/>
                  </a:schemeClr>
                </a:solidFill>
              </a:rPr>
              <a:t> культура. </a:t>
            </a:r>
          </a:p>
        </p:txBody>
      </p:sp>
      <p:pic>
        <p:nvPicPr>
          <p:cNvPr id="2052" name="Picture 4" descr="C:\Users\deG\Desktop\пвпвапвапвпвп\kopaina_majas (Medium).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27394" y="951570"/>
            <a:ext cx="4365086" cy="199822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2053" name="Picture 5" descr="C:\Users\deG\Desktop\downloads121\latgale-aglona.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398" y="3219822"/>
            <a:ext cx="4176464" cy="187829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4187862" y="2921962"/>
            <a:ext cx="4704618" cy="2169825"/>
          </a:xfrm>
          <a:prstGeom prst="rect">
            <a:avLst/>
          </a:prstGeom>
        </p:spPr>
        <p:txBody>
          <a:bodyPr wrap="square">
            <a:spAutoFit/>
          </a:bodyPr>
          <a:lstStyle/>
          <a:p>
            <a:r>
              <a:rPr lang="ru-RU" sz="1500" dirty="0" smtClean="0">
                <a:solidFill>
                  <a:schemeClr val="accent1">
                    <a:lumMod val="50000"/>
                  </a:schemeClr>
                </a:solidFill>
              </a:rPr>
              <a:t>В Латвии есть красивые церкви – и старинные, и современные. И, конечно, отправляясь в Латвию, не забудьте поинтересоваться мероприятиями, которые запланированы на это время! Вы сможете насладиться как традиционными латышскими праздниками, так и самыми разнообразными культурными и развлекательными мероприятиями, которые продолжаются круглый год.</a:t>
            </a:r>
            <a:endParaRPr lang="ru-RU" sz="1500" dirty="0">
              <a:solidFill>
                <a:schemeClr val="accent1">
                  <a:lumMod val="50000"/>
                </a:schemeClr>
              </a:solidFill>
            </a:endParaRPr>
          </a:p>
        </p:txBody>
      </p:sp>
      <p:pic>
        <p:nvPicPr>
          <p:cNvPr id="12" name="Picture 2" descr="C:\Users\deG\Desktop\Снимок.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40762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87474"/>
            <a:ext cx="5791200" cy="1028700"/>
          </a:xfrm>
        </p:spPr>
        <p:txBody>
          <a:bodyPr>
            <a:normAutofit/>
          </a:bodyPr>
          <a:lstStyle/>
          <a:p>
            <a:r>
              <a:rPr lang="ru-RU" sz="2400" dirty="0" smtClean="0"/>
              <a:t>Культура и традиции Латвии</a:t>
            </a:r>
            <a:r>
              <a:rPr lang="ru-RU" sz="2800" dirty="0"/>
              <a:t/>
            </a:r>
            <a:br>
              <a:rPr lang="ru-RU" sz="2800" dirty="0"/>
            </a:br>
            <a:endParaRPr lang="ru-RU" sz="2800" dirty="0"/>
          </a:p>
        </p:txBody>
      </p:sp>
      <p:sp>
        <p:nvSpPr>
          <p:cNvPr id="3" name="Объект 2"/>
          <p:cNvSpPr>
            <a:spLocks noGrp="1"/>
          </p:cNvSpPr>
          <p:nvPr>
            <p:ph idx="1"/>
          </p:nvPr>
        </p:nvSpPr>
        <p:spPr>
          <a:xfrm>
            <a:off x="107504" y="897565"/>
            <a:ext cx="6912768" cy="918101"/>
          </a:xfrm>
        </p:spPr>
        <p:txBody>
          <a:bodyPr>
            <a:normAutofit fontScale="85000" lnSpcReduction="10000"/>
          </a:bodyPr>
          <a:lstStyle/>
          <a:p>
            <a:r>
              <a:rPr lang="ru-RU" sz="1800" b="0" dirty="0">
                <a:solidFill>
                  <a:schemeClr val="accent1">
                    <a:lumMod val="50000"/>
                  </a:schemeClr>
                </a:solidFill>
              </a:rPr>
              <a:t>Латвийская культура развивалась под воздействием фольклора и привязанности местных жителей к своей земле. Христианские ритуалы очень часто обогащаются древними языческими традициями. </a:t>
            </a:r>
            <a:endParaRPr lang="ru-RU" sz="1800" b="0" dirty="0" smtClean="0">
              <a:solidFill>
                <a:schemeClr val="accent1">
                  <a:lumMod val="50000"/>
                </a:schemeClr>
              </a:solidFill>
            </a:endParaRPr>
          </a:p>
          <a:p>
            <a:endParaRPr lang="ru-RU" sz="1800" b="0" dirty="0">
              <a:solidFill>
                <a:schemeClr val="accent1">
                  <a:lumMod val="50000"/>
                </a:schemeClr>
              </a:solidFill>
            </a:endParaRPr>
          </a:p>
          <a:p>
            <a:endParaRPr lang="ru-RU" sz="1800" b="0" dirty="0" smtClean="0">
              <a:solidFill>
                <a:schemeClr val="accent1">
                  <a:lumMod val="50000"/>
                </a:schemeClr>
              </a:solidFill>
            </a:endParaRPr>
          </a:p>
          <a:p>
            <a:endParaRPr lang="ru-RU" sz="1800" dirty="0">
              <a:solidFill>
                <a:schemeClr val="accent1">
                  <a:lumMod val="50000"/>
                </a:schemeClr>
              </a:solidFill>
            </a:endParaRPr>
          </a:p>
          <a:p>
            <a:endParaRPr lang="ru-RU" sz="1800" b="0" dirty="0" smtClean="0">
              <a:solidFill>
                <a:schemeClr val="accent1">
                  <a:lumMod val="50000"/>
                </a:schemeClr>
              </a:solidFill>
            </a:endParaRPr>
          </a:p>
          <a:p>
            <a:endParaRPr lang="ru-RU" sz="1800" b="0" dirty="0">
              <a:solidFill>
                <a:schemeClr val="accent1">
                  <a:lumMod val="50000"/>
                </a:schemeClr>
              </a:solidFill>
            </a:endParaRPr>
          </a:p>
        </p:txBody>
      </p:sp>
      <p:pic>
        <p:nvPicPr>
          <p:cNvPr id="5122" name="Picture 2" descr="C:\Users\deG\Desktop\праз\445544_8873nothumb50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12" y="1761660"/>
            <a:ext cx="3188072" cy="159602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3491880" y="1750276"/>
            <a:ext cx="4572000" cy="2031325"/>
          </a:xfrm>
          <a:prstGeom prst="rect">
            <a:avLst/>
          </a:prstGeom>
        </p:spPr>
        <p:txBody>
          <a:bodyPr>
            <a:spAutoFit/>
          </a:bodyPr>
          <a:lstStyle/>
          <a:p>
            <a:r>
              <a:rPr lang="ru-RU" dirty="0">
                <a:solidFill>
                  <a:schemeClr val="accent1">
                    <a:lumMod val="50000"/>
                  </a:schemeClr>
                </a:solidFill>
              </a:rPr>
              <a:t>Так, в прикладном искусстве четко прослеживаются элементы языческих геометрических символов. Одной же из самых ярких традиций является проведение праздников пения с хоровым исполнением народных песен.</a:t>
            </a:r>
          </a:p>
        </p:txBody>
      </p:sp>
      <p:pic>
        <p:nvPicPr>
          <p:cNvPr id="5123" name="Picture 3" descr="C:\Users\deG\Desktop\beer-fes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04049" y="3240869"/>
            <a:ext cx="3698031" cy="184137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133502" y="3607559"/>
            <a:ext cx="4715626" cy="1477328"/>
          </a:xfrm>
          <a:prstGeom prst="rect">
            <a:avLst/>
          </a:prstGeom>
        </p:spPr>
        <p:txBody>
          <a:bodyPr wrap="square">
            <a:spAutoFit/>
          </a:bodyPr>
          <a:lstStyle/>
          <a:p>
            <a:r>
              <a:rPr lang="ru-RU" dirty="0" smtClean="0">
                <a:solidFill>
                  <a:schemeClr val="accent1">
                    <a:lumMod val="50000"/>
                  </a:schemeClr>
                </a:solidFill>
              </a:rPr>
              <a:t>Самый популярный и широко отмечаемый праздник Латвии — Янов день — 23 июня. Если Вы — любитель пива и попадете в Латвию в Янов день, то полюбите Латвию, как пиво. </a:t>
            </a:r>
            <a:endParaRPr lang="ru-RU" dirty="0">
              <a:solidFill>
                <a:schemeClr val="accent1">
                  <a:lumMod val="50000"/>
                </a:schemeClr>
              </a:solidFill>
            </a:endParaRPr>
          </a:p>
        </p:txBody>
      </p:sp>
      <p:pic>
        <p:nvPicPr>
          <p:cNvPr id="8" name="Picture 2" descr="C:\Users\deG\Desktop\Снимок.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0272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539"/>
            <a:ext cx="6203032" cy="1028700"/>
          </a:xfrm>
        </p:spPr>
        <p:txBody>
          <a:bodyPr>
            <a:normAutofit/>
          </a:bodyPr>
          <a:lstStyle/>
          <a:p>
            <a:r>
              <a:rPr lang="ru-RU" sz="2800" b="1" dirty="0"/>
              <a:t>Культурное наследие Латвии</a:t>
            </a:r>
            <a:endParaRPr lang="ru-RU" sz="2800" dirty="0"/>
          </a:p>
        </p:txBody>
      </p:sp>
      <p:sp>
        <p:nvSpPr>
          <p:cNvPr id="3" name="Объект 2"/>
          <p:cNvSpPr>
            <a:spLocks noGrp="1"/>
          </p:cNvSpPr>
          <p:nvPr>
            <p:ph idx="1"/>
          </p:nvPr>
        </p:nvSpPr>
        <p:spPr>
          <a:xfrm>
            <a:off x="457200" y="1314451"/>
            <a:ext cx="8147248" cy="2121396"/>
          </a:xfrm>
        </p:spPr>
        <p:txBody>
          <a:bodyPr>
            <a:normAutofit fontScale="92500" lnSpcReduction="20000"/>
          </a:bodyPr>
          <a:lstStyle/>
          <a:p>
            <a:r>
              <a:rPr lang="ru-RU" b="0" dirty="0">
                <a:solidFill>
                  <a:schemeClr val="accent1">
                    <a:lumMod val="50000"/>
                  </a:schemeClr>
                </a:solidFill>
              </a:rPr>
              <a:t>Крупнейшая и наиболее непосредственно воспринимаемая часть исторического наследия с наибольшим потенциалом – это памятники культуры, культурно-исторические ландшафты и отдельные </a:t>
            </a:r>
            <a:r>
              <a:rPr lang="ru-RU" b="0" dirty="0" smtClean="0">
                <a:solidFill>
                  <a:schemeClr val="accent1">
                    <a:lumMod val="50000"/>
                  </a:schemeClr>
                </a:solidFill>
              </a:rPr>
              <a:t>территории, </a:t>
            </a:r>
            <a:r>
              <a:rPr lang="ru-RU" b="0" dirty="0">
                <a:solidFill>
                  <a:schemeClr val="accent1">
                    <a:lumMod val="50000"/>
                  </a:schemeClr>
                </a:solidFill>
              </a:rPr>
              <a:t>а также отдельные могилы, группы зданий, отдельные здания и строения, произведения искусства, обстановка и предметы, имеющие историческую, научную, художественную или другую культурную ценность, сохранение которых отвечает интересам Латвийского </a:t>
            </a:r>
            <a:r>
              <a:rPr lang="ru-RU" b="0" dirty="0" smtClean="0">
                <a:solidFill>
                  <a:schemeClr val="accent1">
                    <a:lumMod val="50000"/>
                  </a:schemeClr>
                </a:solidFill>
              </a:rPr>
              <a:t>государства, </a:t>
            </a:r>
            <a:r>
              <a:rPr lang="ru-RU" b="0" dirty="0">
                <a:solidFill>
                  <a:schemeClr val="accent1">
                    <a:lumMod val="50000"/>
                  </a:schemeClr>
                </a:solidFill>
              </a:rPr>
              <a:t>народа и международным интересам. </a:t>
            </a:r>
          </a:p>
        </p:txBody>
      </p:sp>
      <p:pic>
        <p:nvPicPr>
          <p:cNvPr id="307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deG\Desktop\23799429_Ludza_03.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9553" y="3261818"/>
            <a:ext cx="3960440" cy="177166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3077" name="Picture 5" descr="C:\Users\deG\Desktop\24133292_02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67013" y="3261818"/>
            <a:ext cx="3837806" cy="177166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42592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5791200" cy="1028700"/>
          </a:xfrm>
        </p:spPr>
        <p:txBody>
          <a:bodyPr>
            <a:normAutofit/>
          </a:bodyPr>
          <a:lstStyle/>
          <a:p>
            <a:r>
              <a:rPr lang="ru-RU" sz="2800" b="1" dirty="0"/>
              <a:t>Культурное наследие Латвии</a:t>
            </a:r>
            <a:endParaRPr lang="ru-RU" sz="2800" dirty="0"/>
          </a:p>
        </p:txBody>
      </p:sp>
      <p:sp>
        <p:nvSpPr>
          <p:cNvPr id="3" name="Объект 2"/>
          <p:cNvSpPr>
            <a:spLocks noGrp="1"/>
          </p:cNvSpPr>
          <p:nvPr>
            <p:ph idx="1"/>
          </p:nvPr>
        </p:nvSpPr>
        <p:spPr>
          <a:xfrm>
            <a:off x="451351" y="1005577"/>
            <a:ext cx="7620000" cy="3280172"/>
          </a:xfrm>
        </p:spPr>
        <p:txBody>
          <a:bodyPr>
            <a:normAutofit/>
          </a:bodyPr>
          <a:lstStyle/>
          <a:p>
            <a:pPr marL="342900" indent="-342900">
              <a:buFont typeface="Arial" pitchFamily="34" charset="0"/>
              <a:buChar char="•"/>
            </a:pPr>
            <a:r>
              <a:rPr lang="ru-RU" sz="1400" b="0" dirty="0">
                <a:solidFill>
                  <a:schemeClr val="accent1">
                    <a:lumMod val="50000"/>
                  </a:schemeClr>
                </a:solidFill>
              </a:rPr>
              <a:t>Культурное наследие Латвии состоит из 3364 памятников архитектуры, 2495 археологических памятников, 2414 памятников искусства, 44 территориальных и градостроительных памятников, а также 111 исторических памятников. </a:t>
            </a:r>
            <a:endParaRPr lang="ru-RU" sz="1400" b="0" dirty="0" smtClean="0">
              <a:solidFill>
                <a:schemeClr val="accent1">
                  <a:lumMod val="50000"/>
                </a:schemeClr>
              </a:solidFill>
            </a:endParaRPr>
          </a:p>
          <a:p>
            <a:pPr marL="342900" indent="-342900">
              <a:buFont typeface="Arial" pitchFamily="34" charset="0"/>
              <a:buChar char="•"/>
            </a:pPr>
            <a:r>
              <a:rPr lang="ru-RU" sz="1400" b="0" dirty="0">
                <a:solidFill>
                  <a:schemeClr val="accent1">
                    <a:lumMod val="50000"/>
                  </a:schemeClr>
                </a:solidFill>
              </a:rPr>
              <a:t>Они образуют совокупность латвийского наследия архитектуры, археологии (в том числе подводной), монументального, сакрального и прикладного искусства, науки </a:t>
            </a:r>
            <a:r>
              <a:rPr lang="ru-RU" sz="1400" b="0" dirty="0" smtClean="0">
                <a:solidFill>
                  <a:schemeClr val="accent1">
                    <a:lumMod val="50000"/>
                  </a:schemeClr>
                </a:solidFill>
              </a:rPr>
              <a:t>и </a:t>
            </a:r>
            <a:r>
              <a:rPr lang="ru-RU" sz="1400" b="0" dirty="0">
                <a:solidFill>
                  <a:schemeClr val="accent1">
                    <a:lumMod val="50000"/>
                  </a:schemeClr>
                </a:solidFill>
              </a:rPr>
              <a:t>техники. </a:t>
            </a:r>
            <a:endParaRPr lang="ru-RU" sz="1400" b="0" dirty="0" smtClean="0">
              <a:solidFill>
                <a:schemeClr val="accent1">
                  <a:lumMod val="50000"/>
                </a:schemeClr>
              </a:solidFill>
            </a:endParaRPr>
          </a:p>
          <a:p>
            <a:pPr marL="342900" indent="-342900">
              <a:buFont typeface="Arial" pitchFamily="34" charset="0"/>
              <a:buChar char="•"/>
            </a:pPr>
            <a:r>
              <a:rPr lang="ru-RU" sz="1400" b="0" dirty="0">
                <a:solidFill>
                  <a:schemeClr val="accent1">
                    <a:lumMod val="50000"/>
                  </a:schemeClr>
                </a:solidFill>
              </a:rPr>
              <a:t>Список памятников культуры государственного значения в Латвии включает в себя 1248 памятников архитектуры, 1481 археологический памятник, 2243 памятника искусства, 39 территориальных и градостроительных памятников и 109 исторических памятников. </a:t>
            </a:r>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C:\Users\deG\Desktop\рарр\рига.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2" y="3327834"/>
            <a:ext cx="1944215" cy="164961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4099" name="Picture 3" descr="C:\Users\deG\Desktop\рарр\даугавп.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11760" y="3327834"/>
            <a:ext cx="3793604" cy="164961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4100" name="Picture 4" descr="C:\Users\deG\Desktop\рарр\riga..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372201" y="3435416"/>
            <a:ext cx="2419747" cy="143445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82886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a:t>Юнеско</a:t>
            </a:r>
            <a:r>
              <a:rPr lang="ru-RU" dirty="0"/>
              <a:t/>
            </a:r>
            <a:br>
              <a:rPr lang="ru-RU" dirty="0"/>
            </a:br>
            <a:endParaRPr lang="ru-RU" dirty="0"/>
          </a:p>
        </p:txBody>
      </p:sp>
      <p:sp>
        <p:nvSpPr>
          <p:cNvPr id="3" name="Объект 2"/>
          <p:cNvSpPr>
            <a:spLocks noGrp="1"/>
          </p:cNvSpPr>
          <p:nvPr>
            <p:ph idx="1"/>
          </p:nvPr>
        </p:nvSpPr>
        <p:spPr>
          <a:xfrm>
            <a:off x="323528" y="951571"/>
            <a:ext cx="7620000" cy="702078"/>
          </a:xfrm>
        </p:spPr>
        <p:txBody>
          <a:bodyPr>
            <a:normAutofit fontScale="85000" lnSpcReduction="10000"/>
          </a:bodyPr>
          <a:lstStyle/>
          <a:p>
            <a:r>
              <a:rPr lang="ru-RU" sz="1800" b="0" dirty="0">
                <a:solidFill>
                  <a:schemeClr val="accent1">
                    <a:lumMod val="50000"/>
                  </a:schemeClr>
                </a:solidFill>
              </a:rPr>
              <a:t>В следующие 2 или 3 года Латвия рассчитывает пополнить список Всемирного наследия ЮНЕСКО своими архитектурно-историческими памятниками</a:t>
            </a:r>
            <a:r>
              <a:rPr lang="ru-RU" sz="1800" b="0" dirty="0" smtClean="0">
                <a:solidFill>
                  <a:schemeClr val="accent1">
                    <a:lumMod val="50000"/>
                  </a:schemeClr>
                </a:solidFill>
              </a:rPr>
              <a:t>.</a:t>
            </a:r>
          </a:p>
        </p:txBody>
      </p:sp>
      <p:pic>
        <p:nvPicPr>
          <p:cNvPr id="4" name="Picture 2" descr="C:\Users\deG\Desktop\Снимок.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6146" name="Picture 2" descr="C:\Users\deG\Desktop\пвпвапвапвпвп\43502613012008022303.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97827" y="1432134"/>
            <a:ext cx="3073524" cy="172885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323528" y="1846440"/>
            <a:ext cx="4572000" cy="1015663"/>
          </a:xfrm>
          <a:prstGeom prst="rect">
            <a:avLst/>
          </a:prstGeom>
        </p:spPr>
        <p:txBody>
          <a:bodyPr>
            <a:spAutoFit/>
          </a:bodyPr>
          <a:lstStyle/>
          <a:p>
            <a:r>
              <a:rPr lang="ru-RU" sz="1500" dirty="0">
                <a:solidFill>
                  <a:schemeClr val="accent1">
                    <a:lumMod val="50000"/>
                  </a:schemeClr>
                </a:solidFill>
              </a:rPr>
              <a:t>Пока в престижном списке присутствуют два латвийских объекта. Это </a:t>
            </a:r>
            <a:r>
              <a:rPr lang="ru-RU" sz="1500" dirty="0" err="1">
                <a:solidFill>
                  <a:schemeClr val="accent1">
                    <a:lumMod val="50000"/>
                  </a:schemeClr>
                </a:solidFill>
              </a:rPr>
              <a:t>Вецрига</a:t>
            </a:r>
            <a:r>
              <a:rPr lang="ru-RU" sz="1500" dirty="0">
                <a:solidFill>
                  <a:schemeClr val="accent1">
                    <a:lumMod val="50000"/>
                  </a:schemeClr>
                </a:solidFill>
              </a:rPr>
              <a:t> (Старая Рига), знаменитая своими соборами и историческими </a:t>
            </a:r>
            <a:r>
              <a:rPr lang="ru-RU" sz="1500" dirty="0" smtClean="0">
                <a:solidFill>
                  <a:schemeClr val="accent1">
                    <a:lumMod val="50000"/>
                  </a:schemeClr>
                </a:solidFill>
              </a:rPr>
              <a:t>зданиями,</a:t>
            </a:r>
            <a:endParaRPr lang="ru-RU" sz="1500" dirty="0">
              <a:solidFill>
                <a:schemeClr val="accent1">
                  <a:lumMod val="50000"/>
                </a:schemeClr>
              </a:solidFill>
            </a:endParaRPr>
          </a:p>
        </p:txBody>
      </p:sp>
      <p:sp>
        <p:nvSpPr>
          <p:cNvPr id="6" name="Прямоугольник 5"/>
          <p:cNvSpPr/>
          <p:nvPr/>
        </p:nvSpPr>
        <p:spPr>
          <a:xfrm>
            <a:off x="3563888" y="2631270"/>
            <a:ext cx="441146" cy="461665"/>
          </a:xfrm>
          <a:prstGeom prst="rect">
            <a:avLst/>
          </a:prstGeom>
        </p:spPr>
        <p:txBody>
          <a:bodyPr wrap="none">
            <a:spAutoFit/>
          </a:bodyPr>
          <a:lstStyle/>
          <a:p>
            <a:r>
              <a:rPr lang="ru-RU" sz="2400" dirty="0">
                <a:solidFill>
                  <a:schemeClr val="accent1">
                    <a:lumMod val="50000"/>
                  </a:schemeClr>
                </a:solidFill>
              </a:rPr>
              <a:t>и </a:t>
            </a:r>
            <a:endParaRPr lang="ru-RU" dirty="0">
              <a:solidFill>
                <a:schemeClr val="accent1">
                  <a:lumMod val="50000"/>
                </a:schemeClr>
              </a:solidFill>
            </a:endParaRPr>
          </a:p>
        </p:txBody>
      </p:sp>
      <p:sp>
        <p:nvSpPr>
          <p:cNvPr id="7" name="Прямоугольник 6"/>
          <p:cNvSpPr/>
          <p:nvPr/>
        </p:nvSpPr>
        <p:spPr>
          <a:xfrm>
            <a:off x="4210878" y="3255940"/>
            <a:ext cx="4752528" cy="1708160"/>
          </a:xfrm>
          <a:prstGeom prst="rect">
            <a:avLst/>
          </a:prstGeom>
        </p:spPr>
        <p:txBody>
          <a:bodyPr wrap="square">
            <a:spAutoFit/>
          </a:bodyPr>
          <a:lstStyle/>
          <a:p>
            <a:r>
              <a:rPr lang="ru-RU" sz="1500" dirty="0" smtClean="0">
                <a:solidFill>
                  <a:schemeClr val="accent1">
                    <a:lumMod val="50000"/>
                  </a:schemeClr>
                </a:solidFill>
              </a:rPr>
              <a:t>Геодезическая </a:t>
            </a:r>
            <a:r>
              <a:rPr lang="ru-RU" sz="1500" dirty="0">
                <a:solidFill>
                  <a:schemeClr val="accent1">
                    <a:lumMod val="50000"/>
                  </a:schemeClr>
                </a:solidFill>
              </a:rPr>
              <a:t>дуга Струве, которая проходит через Латвию и еще девять государств. Дуга Струве - это сеть из 265 пунктов, представлявших собой заложенные в землю каменные кубы размером 2х2 метра, протяженностью более 2820 км. Создавалась она с целью определения параметров Земли, ее формы и размера.</a:t>
            </a:r>
          </a:p>
        </p:txBody>
      </p:sp>
      <p:pic>
        <p:nvPicPr>
          <p:cNvPr id="6147" name="Picture 3" descr="C:\Users\deG\Desktop\пвпвапвапвпвп\20100908-130449-824.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81522" y="3003799"/>
            <a:ext cx="3723512" cy="206733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65797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Юнеско</a:t>
            </a:r>
            <a:endParaRPr lang="ru-RU" dirty="0"/>
          </a:p>
        </p:txBody>
      </p:sp>
      <p:sp>
        <p:nvSpPr>
          <p:cNvPr id="3" name="Объект 2"/>
          <p:cNvSpPr>
            <a:spLocks noGrp="1"/>
          </p:cNvSpPr>
          <p:nvPr>
            <p:ph idx="1"/>
          </p:nvPr>
        </p:nvSpPr>
        <p:spPr>
          <a:xfrm>
            <a:off x="457200" y="1314451"/>
            <a:ext cx="7620000" cy="1041276"/>
          </a:xfrm>
        </p:spPr>
        <p:txBody>
          <a:bodyPr>
            <a:normAutofit fontScale="85000" lnSpcReduction="20000"/>
          </a:bodyPr>
          <a:lstStyle/>
          <a:p>
            <a:r>
              <a:rPr lang="ru-RU" dirty="0">
                <a:solidFill>
                  <a:schemeClr val="accent1">
                    <a:lumMod val="50000"/>
                  </a:schemeClr>
                </a:solidFill>
              </a:rPr>
              <a:t>Главная цель списка Всемирного наследия — сделать известными и защитить объекты, которые являются уникальными в своём роде. Для этого и из-за стремления к объективности были </a:t>
            </a:r>
            <a:r>
              <a:rPr lang="ru-RU" dirty="0" smtClean="0">
                <a:solidFill>
                  <a:schemeClr val="accent1">
                    <a:lumMod val="50000"/>
                  </a:schemeClr>
                </a:solidFill>
              </a:rPr>
              <a:t>составлены </a:t>
            </a:r>
            <a:r>
              <a:rPr lang="ru-RU" dirty="0">
                <a:solidFill>
                  <a:schemeClr val="accent1">
                    <a:lumMod val="50000"/>
                  </a:schemeClr>
                </a:solidFill>
              </a:rPr>
              <a:t>оценочные критерии. </a:t>
            </a:r>
            <a:endParaRPr lang="ru-RU" dirty="0" smtClean="0">
              <a:solidFill>
                <a:schemeClr val="accent1">
                  <a:lumMod val="50000"/>
                </a:schemeClr>
              </a:solidFill>
            </a:endParaRPr>
          </a:p>
          <a:p>
            <a:endParaRPr lang="ru-RU" dirty="0">
              <a:solidFill>
                <a:schemeClr val="accent1">
                  <a:lumMod val="50000"/>
                </a:schemeClr>
              </a:solidFill>
            </a:endParaRPr>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5" name="Схема 4"/>
          <p:cNvGraphicFramePr/>
          <p:nvPr>
            <p:extLst>
              <p:ext uri="{D42A27DB-BD31-4B8C-83A1-F6EECF244321}">
                <p14:modId xmlns="" xmlns:p14="http://schemas.microsoft.com/office/powerpoint/2010/main" val="1167335318"/>
              </p:ext>
            </p:extLst>
          </p:nvPr>
        </p:nvGraphicFramePr>
        <p:xfrm>
          <a:off x="1907704" y="2463738"/>
          <a:ext cx="4680520" cy="2291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30452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Архитектурные памятники </a:t>
            </a:r>
            <a:r>
              <a:rPr lang="ru-RU" sz="2800" dirty="0" err="1" smtClean="0"/>
              <a:t>латвии</a:t>
            </a:r>
            <a:endParaRPr lang="ru-RU" sz="2800" dirty="0"/>
          </a:p>
        </p:txBody>
      </p:sp>
      <p:sp>
        <p:nvSpPr>
          <p:cNvPr id="3" name="Объект 2"/>
          <p:cNvSpPr>
            <a:spLocks noGrp="1"/>
          </p:cNvSpPr>
          <p:nvPr>
            <p:ph idx="1"/>
          </p:nvPr>
        </p:nvSpPr>
        <p:spPr/>
        <p:txBody>
          <a:bodyPr/>
          <a:lstStyle/>
          <a:p>
            <a:pPr>
              <a:lnSpc>
                <a:spcPct val="150000"/>
              </a:lnSpc>
            </a:pPr>
            <a:r>
              <a:rPr lang="ru-RU" dirty="0">
                <a:solidFill>
                  <a:schemeClr val="accent1">
                    <a:lumMod val="50000"/>
                  </a:schemeClr>
                </a:solidFill>
                <a:latin typeface="Calibri" pitchFamily="34" charset="0"/>
                <a:cs typeface="Calibri" pitchFamily="34" charset="0"/>
              </a:rPr>
              <a:t>Латвия имеет богатую событиями и именами историю. И исторические процессы, которые происходили на ее территории, не могли не оставить своего следа на этой земле. Чтоб почувствовать на себе веянья истории, ощутить атмосферу Латвии Мы предлагаем вашему вниманию следующие исторические постройки,  а именно:</a:t>
            </a:r>
          </a:p>
          <a:p>
            <a:endParaRPr lang="ru-RU" dirty="0">
              <a:solidFill>
                <a:schemeClr val="accent1">
                  <a:lumMod val="50000"/>
                </a:schemeClr>
              </a:solidFill>
              <a:latin typeface="Calibri" pitchFamily="34" charset="0"/>
              <a:cs typeface="Calibri" pitchFamily="34" charset="0"/>
            </a:endParaRPr>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81874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457200" y="1314451"/>
            <a:ext cx="7620000" cy="1851366"/>
          </a:xfrm>
        </p:spPr>
        <p:txBody>
          <a:bodyPr>
            <a:normAutofit fontScale="85000" lnSpcReduction="10000"/>
          </a:bodyPr>
          <a:lstStyle/>
          <a:p>
            <a:r>
              <a:rPr lang="ru-RU" sz="2400" dirty="0">
                <a:solidFill>
                  <a:schemeClr val="accent1">
                    <a:lumMod val="50000"/>
                  </a:schemeClr>
                </a:solidFill>
                <a:latin typeface="Calibri" pitchFamily="34" charset="0"/>
                <a:cs typeface="Calibri" pitchFamily="34" charset="0"/>
              </a:rPr>
              <a:t>Сигулда </a:t>
            </a:r>
            <a:endParaRPr lang="en-US" sz="2400" dirty="0" smtClean="0">
              <a:solidFill>
                <a:schemeClr val="accent1">
                  <a:lumMod val="50000"/>
                </a:schemeClr>
              </a:solidFill>
              <a:latin typeface="Calibri" pitchFamily="34" charset="0"/>
              <a:cs typeface="Calibri" pitchFamily="34" charset="0"/>
            </a:endParaRPr>
          </a:p>
          <a:p>
            <a:r>
              <a:rPr lang="ru-RU" sz="1800" b="0" dirty="0">
                <a:solidFill>
                  <a:schemeClr val="accent1">
                    <a:lumMod val="50000"/>
                  </a:schemeClr>
                </a:solidFill>
              </a:rPr>
              <a:t>Первые обитатели Сигулды появились в низовьях реки </a:t>
            </a:r>
            <a:r>
              <a:rPr lang="ru-RU" sz="1800" b="0" dirty="0" err="1">
                <a:solidFill>
                  <a:schemeClr val="accent1">
                    <a:lumMod val="50000"/>
                  </a:schemeClr>
                </a:solidFill>
              </a:rPr>
              <a:t>Гауя</a:t>
            </a:r>
            <a:r>
              <a:rPr lang="ru-RU" sz="1800" b="0" dirty="0">
                <a:solidFill>
                  <a:schemeClr val="accent1">
                    <a:lumMod val="50000"/>
                  </a:schemeClr>
                </a:solidFill>
              </a:rPr>
              <a:t> в XI столетии. Замки, построенные </a:t>
            </a:r>
            <a:r>
              <a:rPr lang="ru-RU" sz="1800" b="0" dirty="0" err="1">
                <a:solidFill>
                  <a:schemeClr val="accent1">
                    <a:lumMod val="50000"/>
                  </a:schemeClr>
                </a:solidFill>
              </a:rPr>
              <a:t>ливами</a:t>
            </a:r>
            <a:r>
              <a:rPr lang="ru-RU" sz="1800" b="0" dirty="0">
                <a:solidFill>
                  <a:schemeClr val="accent1">
                    <a:lumMod val="50000"/>
                  </a:schemeClr>
                </a:solidFill>
              </a:rPr>
              <a:t>, помогали им сопротивляться немецким крестоносцам, войскам Ивана Грозного во время Ливонской войны. В 16 веке </a:t>
            </a:r>
            <a:r>
              <a:rPr lang="ru-RU" sz="1800" b="0" dirty="0" err="1">
                <a:solidFill>
                  <a:schemeClr val="accent1">
                    <a:lumMod val="50000"/>
                  </a:schemeClr>
                </a:solidFill>
              </a:rPr>
              <a:t>Видземе</a:t>
            </a:r>
            <a:r>
              <a:rPr lang="ru-RU" sz="1800" b="0" dirty="0">
                <a:solidFill>
                  <a:schemeClr val="accent1">
                    <a:lumMod val="50000"/>
                  </a:schemeClr>
                </a:solidFill>
              </a:rPr>
              <a:t> вошел в состав Польши и Сигулда в эти годы стала важным административным центром. На рубеже XIX -XX столетий Сигулда превратилась в самое популярное место летнего отдыха в России. </a:t>
            </a:r>
          </a:p>
          <a:p>
            <a:endParaRPr lang="ru-RU" dirty="0">
              <a:solidFill>
                <a:schemeClr val="accent1">
                  <a:lumMod val="50000"/>
                </a:schemeClr>
              </a:solidFill>
              <a:latin typeface="Calibri" pitchFamily="34" charset="0"/>
              <a:cs typeface="Calibri" pitchFamily="34" charset="0"/>
            </a:endParaRPr>
          </a:p>
          <a:p>
            <a:endParaRPr lang="ru-RU" dirty="0"/>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9218" name="Picture 2" descr="C:\Users\deG\Desktop\пвпвапвапвпвп\198-sigulda-img_b.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91680" y="3098118"/>
            <a:ext cx="4968552" cy="178219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7908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457200" y="1314451"/>
            <a:ext cx="7620000" cy="1905372"/>
          </a:xfrm>
        </p:spPr>
        <p:txBody>
          <a:bodyPr>
            <a:normAutofit fontScale="85000" lnSpcReduction="10000"/>
          </a:bodyPr>
          <a:lstStyle/>
          <a:p>
            <a:r>
              <a:rPr lang="ru-RU" sz="2400" dirty="0">
                <a:solidFill>
                  <a:schemeClr val="accent1">
                    <a:lumMod val="50000"/>
                  </a:schemeClr>
                </a:solidFill>
                <a:latin typeface="Calibri" pitchFamily="34" charset="0"/>
                <a:cs typeface="Calibri" pitchFamily="34" charset="0"/>
              </a:rPr>
              <a:t>Цесис</a:t>
            </a:r>
          </a:p>
          <a:p>
            <a:pPr marL="342900" indent="-342900">
              <a:buFont typeface="Arial" pitchFamily="34" charset="0"/>
              <a:buChar char="•"/>
            </a:pPr>
            <a:r>
              <a:rPr lang="ru-RU" sz="1800" b="0" dirty="0">
                <a:solidFill>
                  <a:schemeClr val="accent1">
                    <a:lumMod val="50000"/>
                  </a:schemeClr>
                </a:solidFill>
                <a:latin typeface="Calibri" pitchFamily="34" charset="0"/>
                <a:cs typeface="Calibri" pitchFamily="34" charset="0"/>
              </a:rPr>
              <a:t>Живописный средневековый город Цесис дважды был столицей: в XIII веке — столицей Ливонии, когда стал местом резиденции магистра Ливонского ордена, и в 1919 году непродолжительное время — столицей независимой Латвии. </a:t>
            </a:r>
          </a:p>
          <a:p>
            <a:pPr marL="342900" indent="-342900">
              <a:buFont typeface="Arial" pitchFamily="34" charset="0"/>
              <a:buChar char="•"/>
            </a:pPr>
            <a:r>
              <a:rPr lang="ru-RU" sz="1800" b="0" dirty="0">
                <a:solidFill>
                  <a:schemeClr val="accent1">
                    <a:lumMod val="50000"/>
                  </a:schemeClr>
                </a:solidFill>
                <a:latin typeface="Calibri" pitchFamily="34" charset="0"/>
                <a:cs typeface="Calibri" pitchFamily="34" charset="0"/>
              </a:rPr>
              <a:t>Маленький город до сих пор хранит древний дух и культурные традиции. Здесь сохранились руины древнего Ливонского замка. </a:t>
            </a:r>
          </a:p>
          <a:p>
            <a:pPr marL="342900" indent="-342900">
              <a:buFont typeface="Arial" pitchFamily="34" charset="0"/>
              <a:buChar char="•"/>
            </a:pPr>
            <a:endParaRPr lang="ru-RU" dirty="0"/>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10242" name="Picture 2" descr="C:\Users\deG\Desktop\пвпвапвапвпвп\Cesis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95560" y="3144122"/>
            <a:ext cx="4808688" cy="191462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64018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2556"/>
            <a:ext cx="5791200" cy="1028700"/>
          </a:xfrm>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469398" y="897564"/>
            <a:ext cx="7620000" cy="2430270"/>
          </a:xfrm>
        </p:spPr>
        <p:txBody>
          <a:bodyPr>
            <a:normAutofit fontScale="92500" lnSpcReduction="20000"/>
          </a:bodyPr>
          <a:lstStyle/>
          <a:p>
            <a:r>
              <a:rPr lang="ru-RU" sz="2400" dirty="0">
                <a:solidFill>
                  <a:schemeClr val="accent1">
                    <a:lumMod val="50000"/>
                  </a:schemeClr>
                </a:solidFill>
                <a:latin typeface="Calibri" pitchFamily="34" charset="0"/>
                <a:cs typeface="Calibri" pitchFamily="34" charset="0"/>
              </a:rPr>
              <a:t>Даугавпилс </a:t>
            </a:r>
            <a:endParaRPr lang="en-US" sz="2400" dirty="0" smtClean="0">
              <a:solidFill>
                <a:schemeClr val="accent1">
                  <a:lumMod val="50000"/>
                </a:schemeClr>
              </a:solidFill>
              <a:latin typeface="Calibri" pitchFamily="34" charset="0"/>
              <a:cs typeface="Calibri" pitchFamily="34" charset="0"/>
            </a:endParaRPr>
          </a:p>
          <a:p>
            <a:pPr marL="285750" indent="-285750">
              <a:buFont typeface="Arial" pitchFamily="34" charset="0"/>
              <a:buChar char="•"/>
            </a:pPr>
            <a:r>
              <a:rPr lang="ru-RU" sz="1800" b="0" dirty="0">
                <a:solidFill>
                  <a:schemeClr val="accent1">
                    <a:lumMod val="50000"/>
                  </a:schemeClr>
                </a:solidFill>
                <a:latin typeface="Calibri" pitchFamily="34" charset="0"/>
                <a:cs typeface="Calibri" pitchFamily="34" charset="0"/>
              </a:rPr>
              <a:t>Город основан в 1275 на реке Даугава Ливонским орденом как крепость </a:t>
            </a:r>
            <a:r>
              <a:rPr lang="ru-RU" sz="1800" b="0" dirty="0" err="1">
                <a:solidFill>
                  <a:schemeClr val="accent1">
                    <a:lumMod val="50000"/>
                  </a:schemeClr>
                </a:solidFill>
                <a:latin typeface="Calibri" pitchFamily="34" charset="0"/>
                <a:cs typeface="Calibri" pitchFamily="34" charset="0"/>
              </a:rPr>
              <a:t>Динабург</a:t>
            </a:r>
            <a:r>
              <a:rPr lang="ru-RU" sz="1800" b="0" dirty="0">
                <a:solidFill>
                  <a:schemeClr val="accent1">
                    <a:lumMod val="50000"/>
                  </a:schemeClr>
                </a:solidFill>
                <a:latin typeface="Calibri" pitchFamily="34" charset="0"/>
                <a:cs typeface="Calibri" pitchFamily="34" charset="0"/>
              </a:rPr>
              <a:t>. </a:t>
            </a:r>
          </a:p>
          <a:p>
            <a:pPr marL="285750" indent="-285750">
              <a:buFont typeface="Arial" pitchFamily="34" charset="0"/>
              <a:buChar char="•"/>
            </a:pPr>
            <a:r>
              <a:rPr lang="ru-RU" sz="1800" b="0" dirty="0">
                <a:solidFill>
                  <a:schemeClr val="accent1">
                    <a:lumMod val="50000"/>
                  </a:schemeClr>
                </a:solidFill>
                <a:latin typeface="Calibri" pitchFamily="34" charset="0"/>
                <a:cs typeface="Calibri" pitchFamily="34" charset="0"/>
              </a:rPr>
              <a:t>В 1656 — 67 назывался </a:t>
            </a:r>
            <a:r>
              <a:rPr lang="ru-RU" sz="1800" b="0" dirty="0" err="1">
                <a:solidFill>
                  <a:schemeClr val="accent1">
                    <a:lumMod val="50000"/>
                  </a:schemeClr>
                </a:solidFill>
                <a:latin typeface="Calibri" pitchFamily="34" charset="0"/>
                <a:cs typeface="Calibri" pitchFamily="34" charset="0"/>
              </a:rPr>
              <a:t>Борисоглебов</a:t>
            </a:r>
            <a:r>
              <a:rPr lang="ru-RU" sz="1800" b="0" dirty="0">
                <a:solidFill>
                  <a:schemeClr val="accent1">
                    <a:lumMod val="50000"/>
                  </a:schemeClr>
                </a:solidFill>
                <a:latin typeface="Calibri" pitchFamily="34" charset="0"/>
                <a:cs typeface="Calibri" pitchFamily="34" charset="0"/>
              </a:rPr>
              <a:t>, в 1893 — 1917 </a:t>
            </a:r>
            <a:r>
              <a:rPr lang="ru-RU" sz="1800" b="0" dirty="0" err="1">
                <a:solidFill>
                  <a:schemeClr val="accent1">
                    <a:lumMod val="50000"/>
                  </a:schemeClr>
                </a:solidFill>
                <a:latin typeface="Calibri" pitchFamily="34" charset="0"/>
                <a:cs typeface="Calibri" pitchFamily="34" charset="0"/>
              </a:rPr>
              <a:t>Двинск</a:t>
            </a:r>
            <a:r>
              <a:rPr lang="ru-RU" sz="1800" b="0" dirty="0">
                <a:solidFill>
                  <a:schemeClr val="accent1">
                    <a:lumMod val="50000"/>
                  </a:schemeClr>
                </a:solidFill>
                <a:latin typeface="Calibri" pitchFamily="34" charset="0"/>
                <a:cs typeface="Calibri" pitchFamily="34" charset="0"/>
              </a:rPr>
              <a:t>, с 1917 года — Даугавпилс. Крепость в Даугавпилсе — одна из немногих сохранившихся русских крепостей. Сейчас Даугавпилс — второй по величине после Риги город в Латвии. Его населяет 117 тыс. человек, по преимуществу русские. Нынешний центр города и сеть его улиц сформировались в начале XIX века и были утверждены в 1826 г. царским планом застройки. </a:t>
            </a:r>
          </a:p>
          <a:p>
            <a:endParaRPr lang="ru-RU" sz="2400" dirty="0">
              <a:solidFill>
                <a:schemeClr val="accent1">
                  <a:lumMod val="50000"/>
                </a:schemeClr>
              </a:solidFill>
              <a:latin typeface="Calibri" pitchFamily="34" charset="0"/>
              <a:cs typeface="Calibri" pitchFamily="34" charset="0"/>
            </a:endParaRPr>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12290" name="Picture 2" descr="C:\Users\deG\Desktop\370b.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07705" y="3217143"/>
            <a:ext cx="4968551" cy="181159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35052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5791200" cy="1028700"/>
          </a:xfrm>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467544" y="1113588"/>
            <a:ext cx="7620000" cy="1797360"/>
          </a:xfrm>
        </p:spPr>
        <p:txBody>
          <a:bodyPr>
            <a:normAutofit fontScale="92500" lnSpcReduction="20000"/>
          </a:bodyPr>
          <a:lstStyle/>
          <a:p>
            <a:r>
              <a:rPr lang="ru-RU" sz="2400" dirty="0" smtClean="0">
                <a:solidFill>
                  <a:schemeClr val="accent1">
                    <a:lumMod val="50000"/>
                  </a:schemeClr>
                </a:solidFill>
                <a:latin typeface="Calibri" pitchFamily="34" charset="0"/>
                <a:cs typeface="Calibri" pitchFamily="34" charset="0"/>
              </a:rPr>
              <a:t>Бауска</a:t>
            </a:r>
            <a:endParaRPr lang="en-US" sz="2400" dirty="0" smtClean="0">
              <a:solidFill>
                <a:schemeClr val="accent1">
                  <a:lumMod val="50000"/>
                </a:schemeClr>
              </a:solidFill>
              <a:latin typeface="Calibri" pitchFamily="34" charset="0"/>
              <a:cs typeface="Calibri" pitchFamily="34" charset="0"/>
            </a:endParaRPr>
          </a:p>
          <a:p>
            <a:pPr marL="342900" indent="-342900">
              <a:buFont typeface="Arial" pitchFamily="34" charset="0"/>
              <a:buChar char="•"/>
            </a:pPr>
            <a:r>
              <a:rPr lang="ru-RU" sz="1800" b="0" dirty="0">
                <a:solidFill>
                  <a:schemeClr val="accent1">
                    <a:lumMod val="50000"/>
                  </a:schemeClr>
                </a:solidFill>
                <a:latin typeface="Calibri" pitchFamily="34" charset="0"/>
                <a:cs typeface="Calibri" pitchFamily="34" charset="0"/>
              </a:rPr>
              <a:t>Город Бауска — самый большой город на границе Латвии с Литвой. Город расположен на слиянии рек Муса и Мемеле при впадении их в реку Лиепая. Он основан в XV веке и получил статус города в 1584 году. </a:t>
            </a:r>
          </a:p>
          <a:p>
            <a:pPr marL="342900" indent="-342900">
              <a:buFont typeface="Arial" pitchFamily="34" charset="0"/>
              <a:buChar char="•"/>
            </a:pPr>
            <a:r>
              <a:rPr lang="ru-RU" sz="1800" b="0" dirty="0">
                <a:solidFill>
                  <a:schemeClr val="accent1">
                    <a:lumMod val="50000"/>
                  </a:schemeClr>
                </a:solidFill>
                <a:latin typeface="Calibri" pitchFamily="34" charset="0"/>
                <a:cs typeface="Calibri" pitchFamily="34" charset="0"/>
              </a:rPr>
              <a:t>Выдающаяся достопримечательность Бауски — </a:t>
            </a:r>
            <a:r>
              <a:rPr lang="ru-RU" sz="1800" b="0" dirty="0" err="1">
                <a:solidFill>
                  <a:schemeClr val="accent1">
                    <a:lumMod val="50000"/>
                  </a:schemeClr>
                </a:solidFill>
                <a:latin typeface="Calibri" pitchFamily="34" charset="0"/>
                <a:cs typeface="Calibri" pitchFamily="34" charset="0"/>
              </a:rPr>
              <a:t>Бауский</a:t>
            </a:r>
            <a:r>
              <a:rPr lang="ru-RU" sz="1800" b="0" dirty="0">
                <a:solidFill>
                  <a:schemeClr val="accent1">
                    <a:lumMod val="50000"/>
                  </a:schemeClr>
                </a:solidFill>
                <a:latin typeface="Calibri" pitchFamily="34" charset="0"/>
                <a:cs typeface="Calibri" pitchFamily="34" charset="0"/>
              </a:rPr>
              <a:t> замок, который окружен крепостью, построенной Ливонским орденом в середине XV века.</a:t>
            </a:r>
          </a:p>
        </p:txBody>
      </p:sp>
      <p:pic>
        <p:nvPicPr>
          <p:cNvPr id="11266" name="Picture 2" descr="C:\Users\deG\Desktop\рарр\бауска.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076056" y="3003799"/>
            <a:ext cx="3744416" cy="196883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1267" name="Picture 3" descr="C:\Users\deG\Desktop\пвпвапвапвпвп\bauska.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3568" y="3003798"/>
            <a:ext cx="4104456" cy="208433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6" name="Picture 2" descr="C:\Users\deG\Desktop\Снимок.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82819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7977"/>
            <a:ext cx="5791200" cy="1028700"/>
          </a:xfrm>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201411" y="1363252"/>
            <a:ext cx="5194920" cy="325802"/>
          </a:xfrm>
        </p:spPr>
        <p:txBody>
          <a:bodyPr>
            <a:normAutofit fontScale="55000" lnSpcReduction="20000"/>
          </a:bodyPr>
          <a:lstStyle/>
          <a:p>
            <a:pPr lvl="0"/>
            <a:r>
              <a:rPr lang="ru-RU" cap="all" dirty="0">
                <a:solidFill>
                  <a:schemeClr val="accent1">
                    <a:lumMod val="50000"/>
                  </a:schemeClr>
                </a:solidFill>
                <a:latin typeface="Calibri" pitchFamily="34" charset="0"/>
                <a:cs typeface="Calibri" pitchFamily="34" charset="0"/>
              </a:rPr>
              <a:t>Церковь святого Петра</a:t>
            </a:r>
            <a:endParaRPr lang="ru-RU" dirty="0">
              <a:solidFill>
                <a:schemeClr val="accent1">
                  <a:lumMod val="50000"/>
                </a:schemeClr>
              </a:solidFill>
              <a:latin typeface="Calibri" pitchFamily="34" charset="0"/>
              <a:cs typeface="Calibri" pitchFamily="34" charset="0"/>
            </a:endParaRPr>
          </a:p>
          <a:p>
            <a:endParaRPr lang="ru-RU" b="0" dirty="0"/>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7170" name="Picture 2" descr="C:\Users\deG\Desktop\храм.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766" y="1869672"/>
            <a:ext cx="3223106" cy="234488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5511649" y="1362262"/>
            <a:ext cx="1570541" cy="369332"/>
          </a:xfrm>
          <a:prstGeom prst="rect">
            <a:avLst/>
          </a:prstGeom>
        </p:spPr>
        <p:txBody>
          <a:bodyPr wrap="square">
            <a:spAutoFit/>
          </a:bodyPr>
          <a:lstStyle/>
          <a:p>
            <a:pPr lvl="0"/>
            <a:r>
              <a:rPr lang="ru-RU" b="1" cap="all" dirty="0" err="1">
                <a:solidFill>
                  <a:schemeClr val="accent1">
                    <a:lumMod val="50000"/>
                  </a:schemeClr>
                </a:solidFill>
                <a:latin typeface="Calibri" pitchFamily="34" charset="0"/>
                <a:cs typeface="Calibri" pitchFamily="34" charset="0"/>
              </a:rPr>
              <a:t>Турайда</a:t>
            </a:r>
            <a:endParaRPr lang="ru-RU" dirty="0">
              <a:solidFill>
                <a:schemeClr val="accent1">
                  <a:lumMod val="50000"/>
                </a:schemeClr>
              </a:solidFill>
              <a:latin typeface="Calibri" pitchFamily="34" charset="0"/>
              <a:cs typeface="Calibri" pitchFamily="34" charset="0"/>
            </a:endParaRPr>
          </a:p>
        </p:txBody>
      </p:sp>
      <p:pic>
        <p:nvPicPr>
          <p:cNvPr id="7171" name="Picture 3" descr="C:\Users\deG\Desktop\111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83968" y="1869672"/>
            <a:ext cx="4025902" cy="226825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13725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Архитектурные памятники </a:t>
            </a:r>
            <a:r>
              <a:rPr lang="ru-RU" sz="2800" dirty="0" err="1"/>
              <a:t>латвии</a:t>
            </a:r>
            <a:endParaRPr lang="ru-RU" sz="2800" dirty="0"/>
          </a:p>
        </p:txBody>
      </p:sp>
      <p:sp>
        <p:nvSpPr>
          <p:cNvPr id="3" name="Объект 2"/>
          <p:cNvSpPr>
            <a:spLocks noGrp="1"/>
          </p:cNvSpPr>
          <p:nvPr>
            <p:ph idx="1"/>
          </p:nvPr>
        </p:nvSpPr>
        <p:spPr>
          <a:xfrm>
            <a:off x="822412" y="1314450"/>
            <a:ext cx="2530624" cy="393204"/>
          </a:xfrm>
        </p:spPr>
        <p:txBody>
          <a:bodyPr>
            <a:normAutofit fontScale="85000" lnSpcReduction="20000"/>
          </a:bodyPr>
          <a:lstStyle/>
          <a:p>
            <a:pPr lvl="0"/>
            <a:r>
              <a:rPr lang="ru-RU" cap="all" dirty="0">
                <a:solidFill>
                  <a:schemeClr val="accent1">
                    <a:lumMod val="50000"/>
                  </a:schemeClr>
                </a:solidFill>
                <a:latin typeface="Calibri" pitchFamily="34" charset="0"/>
                <a:cs typeface="Calibri" pitchFamily="34" charset="0"/>
              </a:rPr>
              <a:t>Домский собор</a:t>
            </a:r>
            <a:endParaRPr lang="ru-RU" dirty="0">
              <a:solidFill>
                <a:schemeClr val="accent1">
                  <a:lumMod val="50000"/>
                </a:schemeClr>
              </a:solidFill>
              <a:latin typeface="Calibri" pitchFamily="34" charset="0"/>
              <a:cs typeface="Calibri" pitchFamily="34" charset="0"/>
            </a:endParaRPr>
          </a:p>
          <a:p>
            <a:endParaRPr lang="ru-RU" dirty="0"/>
          </a:p>
        </p:txBody>
      </p:sp>
      <p:pic>
        <p:nvPicPr>
          <p:cNvPr id="4" name="Picture 2" descr="C:\Users\deG\Desktop\Снимок.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79298" y="87474"/>
            <a:ext cx="1784109" cy="613643"/>
          </a:xfrm>
          <a:prstGeom prst="rect">
            <a:avLst/>
          </a:prstGeom>
          <a:noFill/>
          <a:extLst>
            <a:ext uri="{909E8E84-426E-40DD-AFC4-6F175D3DCCD1}">
              <a14:hiddenFill xmlns=""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3568" y="1794216"/>
            <a:ext cx="3475771" cy="189021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4941121" y="1292666"/>
            <a:ext cx="2238177" cy="369332"/>
          </a:xfrm>
          <a:prstGeom prst="rect">
            <a:avLst/>
          </a:prstGeom>
        </p:spPr>
        <p:txBody>
          <a:bodyPr wrap="none">
            <a:spAutoFit/>
          </a:bodyPr>
          <a:lstStyle/>
          <a:p>
            <a:pPr lvl="0"/>
            <a:r>
              <a:rPr lang="ru-RU" b="1" cap="all" dirty="0">
                <a:solidFill>
                  <a:schemeClr val="accent1">
                    <a:lumMod val="50000"/>
                  </a:schemeClr>
                </a:solidFill>
                <a:latin typeface="Calibri" pitchFamily="34" charset="0"/>
                <a:cs typeface="Calibri" pitchFamily="34" charset="0"/>
              </a:rPr>
              <a:t>Пороховая башня</a:t>
            </a:r>
            <a:endParaRPr lang="ru-RU" dirty="0">
              <a:solidFill>
                <a:schemeClr val="accent1">
                  <a:lumMod val="50000"/>
                </a:schemeClr>
              </a:solidFill>
              <a:latin typeface="Calibri" pitchFamily="34" charset="0"/>
              <a:cs typeface="Calibri" pitchFamily="34" charset="0"/>
            </a:endParaRPr>
          </a:p>
        </p:txBody>
      </p:sp>
      <p:pic>
        <p:nvPicPr>
          <p:cNvPr id="819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78193" y="1772859"/>
            <a:ext cx="2805910" cy="1987023"/>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97472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599642"/>
            <a:ext cx="7704856" cy="758670"/>
          </a:xfrm>
        </p:spPr>
        <p:txBody>
          <a:bodyPr>
            <a:normAutofit/>
          </a:bodyPr>
          <a:lstStyle/>
          <a:p>
            <a:r>
              <a:rPr lang="ru-RU" sz="3200" dirty="0" smtClean="0"/>
              <a:t>Спасибо всем за внимание</a:t>
            </a:r>
            <a:endParaRPr lang="ru-RU" sz="3200" dirty="0"/>
          </a:p>
        </p:txBody>
      </p:sp>
    </p:spTree>
    <p:extLst>
      <p:ext uri="{BB962C8B-B14F-4D97-AF65-F5344CB8AC3E}">
        <p14:creationId xmlns="" xmlns:p14="http://schemas.microsoft.com/office/powerpoint/2010/main" val="18842115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135</TotalTime>
  <Words>769</Words>
  <Application>Microsoft Office PowerPoint</Application>
  <PresentationFormat>Экран (16:9)</PresentationFormat>
  <Paragraphs>52</Paragraphs>
  <Slides>15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Главная</vt:lpstr>
      <vt:lpstr>Культурное наследие Латвии</vt:lpstr>
      <vt:lpstr>Общие сведенИя </vt:lpstr>
      <vt:lpstr>Культура и традиции Латвии </vt:lpstr>
      <vt:lpstr>Культурное наследие Латвии</vt:lpstr>
      <vt:lpstr>Культурное наследие Латвии</vt:lpstr>
      <vt:lpstr>Юнеско </vt:lpstr>
      <vt:lpstr>Юнеско</vt:lpstr>
      <vt:lpstr>Архитектурные памятники латвии</vt:lpstr>
      <vt:lpstr>Архитектурные памятники латвии</vt:lpstr>
      <vt:lpstr>Архитектурные памятники латвии</vt:lpstr>
      <vt:lpstr>Архитектурные памятники латвии</vt:lpstr>
      <vt:lpstr>Архитектурные памятники латвии</vt:lpstr>
      <vt:lpstr>Архитектурные памятники латвии</vt:lpstr>
      <vt:lpstr>Архитектурные памятники латвии</vt:lpstr>
      <vt:lpstr>Спасибо всем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Культурное наследие Латвии</dc:title>
  <dc:creator>deG</dc:creator>
  <cp:lastModifiedBy>Owner</cp:lastModifiedBy>
  <cp:revision>16</cp:revision>
  <dcterms:created xsi:type="dcterms:W3CDTF">2011-05-11T21:24:38Z</dcterms:created>
  <dcterms:modified xsi:type="dcterms:W3CDTF">2012-08-17T08:48:49Z</dcterms:modified>
</cp:coreProperties>
</file>