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1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5943600"/>
            <a:ext cx="9144000" cy="9144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99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9"/>
          <p:cNvSpPr>
            <a:spLocks/>
          </p:cNvSpPr>
          <p:nvPr userDrawn="1"/>
        </p:nvSpPr>
        <p:spPr bwMode="auto">
          <a:xfrm>
            <a:off x="0" y="0"/>
            <a:ext cx="4114800" cy="68580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0" y="0"/>
              </a:cxn>
              <a:cxn ang="0">
                <a:pos x="0" y="4320"/>
              </a:cxn>
              <a:cxn ang="0">
                <a:pos x="2592" y="4320"/>
              </a:cxn>
              <a:cxn ang="0">
                <a:pos x="1552" y="3891"/>
              </a:cxn>
              <a:cxn ang="0">
                <a:pos x="935" y="3362"/>
              </a:cxn>
              <a:cxn ang="0">
                <a:pos x="570" y="2809"/>
              </a:cxn>
              <a:cxn ang="0">
                <a:pos x="306" y="2233"/>
              </a:cxn>
              <a:cxn ang="0">
                <a:pos x="192" y="1728"/>
              </a:cxn>
              <a:cxn ang="0">
                <a:pos x="170" y="1176"/>
              </a:cxn>
              <a:cxn ang="0">
                <a:pos x="200" y="782"/>
              </a:cxn>
              <a:cxn ang="0">
                <a:pos x="376" y="312"/>
              </a:cxn>
              <a:cxn ang="0">
                <a:pos x="624" y="0"/>
              </a:cxn>
            </a:cxnLst>
            <a:rect l="0" t="0" r="r" b="b"/>
            <a:pathLst>
              <a:path w="2592" h="4320">
                <a:moveTo>
                  <a:pt x="624" y="0"/>
                </a:moveTo>
                <a:lnTo>
                  <a:pt x="0" y="0"/>
                </a:lnTo>
                <a:lnTo>
                  <a:pt x="0" y="4320"/>
                </a:lnTo>
                <a:lnTo>
                  <a:pt x="2592" y="4320"/>
                </a:lnTo>
                <a:cubicBezTo>
                  <a:pt x="2592" y="4320"/>
                  <a:pt x="1828" y="4051"/>
                  <a:pt x="1552" y="3891"/>
                </a:cubicBezTo>
                <a:cubicBezTo>
                  <a:pt x="1276" y="3731"/>
                  <a:pt x="1095" y="3545"/>
                  <a:pt x="935" y="3362"/>
                </a:cubicBezTo>
                <a:cubicBezTo>
                  <a:pt x="775" y="3179"/>
                  <a:pt x="675" y="2997"/>
                  <a:pt x="570" y="2809"/>
                </a:cubicBezTo>
                <a:cubicBezTo>
                  <a:pt x="465" y="2621"/>
                  <a:pt x="369" y="2413"/>
                  <a:pt x="306" y="2233"/>
                </a:cubicBezTo>
                <a:cubicBezTo>
                  <a:pt x="239" y="2056"/>
                  <a:pt x="212" y="1928"/>
                  <a:pt x="192" y="1728"/>
                </a:cubicBezTo>
                <a:cubicBezTo>
                  <a:pt x="175" y="1551"/>
                  <a:pt x="162" y="1336"/>
                  <a:pt x="170" y="1176"/>
                </a:cubicBezTo>
                <a:cubicBezTo>
                  <a:pt x="171" y="1018"/>
                  <a:pt x="176" y="899"/>
                  <a:pt x="200" y="782"/>
                </a:cubicBezTo>
                <a:cubicBezTo>
                  <a:pt x="224" y="665"/>
                  <a:pt x="305" y="430"/>
                  <a:pt x="376" y="312"/>
                </a:cubicBezTo>
                <a:cubicBezTo>
                  <a:pt x="447" y="194"/>
                  <a:pt x="563" y="62"/>
                  <a:pt x="624" y="0"/>
                </a:cubicBez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" name="Picture 11" descr="s003"/>
          <p:cNvPicPr>
            <a:picLocks noChangeAspect="1" noChangeArrowheads="1" noCrop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0"/>
          <p:cNvSpPr>
            <a:spLocks noChangeArrowheads="1"/>
          </p:cNvSpPr>
          <p:nvPr userDrawn="1"/>
        </p:nvSpPr>
        <p:spPr bwMode="auto">
          <a:xfrm>
            <a:off x="609600" y="4114800"/>
            <a:ext cx="7848600" cy="2286000"/>
          </a:xfrm>
          <a:prstGeom prst="roundRect">
            <a:avLst>
              <a:gd name="adj" fmla="val 16667"/>
            </a:avLst>
          </a:prstGeom>
          <a:solidFill>
            <a:srgbClr val="336699">
              <a:alpha val="42999"/>
            </a:srgbClr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9200" prstMaterial="legacyMetal">
            <a:bevelT w="13500" h="13500" prst="angle"/>
            <a:bevelB w="13500" h="13500" prst="angle"/>
            <a:extrusionClr>
              <a:srgbClr val="336699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419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791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dt" sz="quarter" idx="10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257DF-E31C-4CF4-9E63-88CD1AE945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98FDC-C796-4918-BC73-6E1E483C80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E386F-17C9-490C-8854-C81C8FC683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C7791-AA26-46CA-9A6E-AE4100B73F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D177F-C734-4001-9C47-DC8874EDE5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296B1-CA20-4901-90DF-994B3A998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C335F-B4B7-4CE2-91B7-39307C9FE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D1D9D-F3B4-46CE-9D88-6FBA4AEB7E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9BA59-89EB-43A5-AD23-AACCC328C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5B6DF-45CC-41E7-94B9-A235234EC5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EB006-9A4B-4F34-88F3-AB25F72E99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001000" y="0"/>
            <a:ext cx="1143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9900">
                  <a:alpha val="82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028" name="Picture 10" descr="glabal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gray">
          <a:xfrm>
            <a:off x="381000" y="152400"/>
            <a:ext cx="8159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FCA2C76-2B9F-4B10-A2FA-67EB8E8533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strips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FF00"/>
                </a:solidFill>
                <a:latin typeface="Comic Sans MS" pitchFamily="66" charset="0"/>
              </a:rPr>
              <a:t>Румыния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FFCC"/>
                </a:solidFill>
                <a:latin typeface="Comic Sans MS" pitchFamily="66" charset="0"/>
              </a:rPr>
              <a:t>«</a:t>
            </a:r>
            <a:r>
              <a:rPr lang="en-US" smtClean="0">
                <a:solidFill>
                  <a:srgbClr val="FFFFCC"/>
                </a:solidFill>
                <a:latin typeface="Comic Sans MS" pitchFamily="66" charset="0"/>
              </a:rPr>
              <a:t>XXI</a:t>
            </a:r>
            <a:r>
              <a:rPr lang="ru-RU" smtClean="0">
                <a:solidFill>
                  <a:srgbClr val="FFFFCC"/>
                </a:solidFill>
                <a:latin typeface="Comic Sans MS" pitchFamily="66" charset="0"/>
              </a:rPr>
              <a:t> век – средневековье?!»</a:t>
            </a:r>
          </a:p>
        </p:txBody>
      </p:sp>
      <p:pic>
        <p:nvPicPr>
          <p:cNvPr id="3076" name="Рисунок 5" descr="romania_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228600"/>
            <a:ext cx="4762500" cy="3181350"/>
          </a:xfrm>
          <a:prstGeom prst="rect">
            <a:avLst/>
          </a:prstGeom>
          <a:noFill/>
          <a:ln w="57150" cap="rnd" cmpd="thickThin">
            <a:solidFill>
              <a:srgbClr val="FFFF00"/>
            </a:solidFill>
            <a:round/>
            <a:headEnd/>
            <a:tailEnd/>
          </a:ln>
        </p:spPr>
      </p:pic>
      <p:sp>
        <p:nvSpPr>
          <p:cNvPr id="5" name="Скругленный прямоугольник 4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5800" y="0"/>
            <a:ext cx="8458200" cy="52625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Географическое положение</a:t>
            </a:r>
          </a:p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Румыния расположена на юго-востоке Европы. Площадь Румынии 237 500 квадратных километров, это больше, чем Болгария и Венгрия вместе взятые. Вся Румыния, за исключением Черноморского побережья, входит в бассейн Дуная. К югу от Дельты Дуная расположилось черноморское побережье, к юго-западу - Дунайская низменность. Дугообразные Карпатские горы с горными пастбищами и густыми лесами занимают 1/3 территории страны. Другая треть покрыта холмами и плоскогорьями, изобилующими садами и виноградниками. Плодородная равнина, на которой выращиваются зерновые, овощные, травяные и другие культуры занимает оставшуюся часть страны. </a:t>
            </a:r>
          </a:p>
        </p:txBody>
      </p:sp>
      <p:pic>
        <p:nvPicPr>
          <p:cNvPr id="6" name="Рисунок 5" descr="1003864_romani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1288439616_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572000" cy="52625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Государственный строй</a:t>
            </a:r>
          </a:p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Румыния — республика. Глава государства — президент, глава правительства — премьер-министр. В административном отношении страна делится на уезды (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жудецы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), города и коммуны.</a:t>
            </a:r>
          </a:p>
          <a:p>
            <a:pPr algn="r"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Столица</a:t>
            </a:r>
          </a:p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Бухарест. 2.000.000 жителей, расположена на юго-востоке Румынии.</a:t>
            </a:r>
          </a:p>
        </p:txBody>
      </p:sp>
      <p:pic>
        <p:nvPicPr>
          <p:cNvPr id="5" name="Рисунок 4" descr="1003864_fg_roma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38600"/>
            <a:ext cx="428625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003864_romani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0"/>
            <a:ext cx="6858000" cy="4154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Климат</a:t>
            </a:r>
          </a:p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В Румынии континентальный климат. В Карпатах может быть прохладно даже в середине лета. Среднегодовая температура на юге и на побережье +11, а в горах +2. </a:t>
            </a:r>
          </a:p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С 26 июня по 28 августа температура воды в Черном море выше 24 С, воздуха под 30 С. Годовой уровень осадков: 600 - 700 мм. Дожди идут в основном зимой. Наибольшая часть осадков выпадает в горах, наименьшая - в дельте Дуная.</a:t>
            </a:r>
          </a:p>
        </p:txBody>
      </p:sp>
      <p:pic>
        <p:nvPicPr>
          <p:cNvPr id="6" name="Рисунок 5" descr="13constanta 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3581400"/>
            <a:ext cx="4724400" cy="3276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572000" cy="4154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Население</a:t>
            </a:r>
          </a:p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Население составляет около 23,5 млн. человек, примерно 90% из них — румыны, 7,1% — венгры.</a:t>
            </a:r>
          </a:p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Государственный язык - румынский.</a:t>
            </a:r>
          </a:p>
          <a:p>
            <a:pPr algn="r"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Религия</a:t>
            </a:r>
          </a:p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Православие исповедуют 86% населения, римско-католическую религию - 5%.</a:t>
            </a:r>
          </a:p>
        </p:txBody>
      </p:sp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3886200"/>
            <a:ext cx="4681831" cy="2971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Ущелье Биказ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257551"/>
            <a:ext cx="48006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752600" y="0"/>
            <a:ext cx="73914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Заповедники Румынии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algn="r" eaLnBrk="0" hangingPunct="0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 На территории Румынии имеется целый ряд заповедников, которых насчитывается 872, наиболее известными из которых являются: Природный парк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Вынэторь-Нямц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Заповедник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Козия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Заповедник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Кэлимань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Ущелье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Биказ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и прочие. </a:t>
            </a:r>
          </a:p>
          <a:p>
            <a:pPr algn="r" eaLnBrk="0" hangingPunct="0">
              <a:defRPr/>
            </a:pPr>
            <a:endParaRPr lang="ru-RU" sz="24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81400" y="0"/>
            <a:ext cx="5562600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В Румынии открылся ледяной отель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Ice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Hotel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Romania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на 14 номеров, с искусно созданным уникальным стилем с использованием скульптур и освещения. В номерах отеля вся мебель и даже посуда сделаны изо льда.</a:t>
            </a:r>
          </a:p>
        </p:txBody>
      </p:sp>
      <p:pic>
        <p:nvPicPr>
          <p:cNvPr id="5" name="Рисунок 4" descr="x_a5de7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91873"/>
            <a:ext cx="5715000" cy="4266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0" y="0"/>
            <a:ext cx="5334000" cy="30464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Румынские деньги – леи - очень интересные, напечатаны на специальной бумаге, на каждой купюре есть прозрачное окошко в виде орла с крестом в зубах. Их трудно смять, порвать, их можно даже постирать, и с ними ничего не случится.</a:t>
            </a:r>
          </a:p>
        </p:txBody>
      </p:sp>
      <p:pic>
        <p:nvPicPr>
          <p:cNvPr id="5" name="Рисунок 4" descr="x_960f7f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14650"/>
            <a:ext cx="5257800" cy="3943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572000" cy="4154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В Румынии празднуют приход весны очень интересным способом. Первого марта все друг другу дарят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марцишоры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. Это небольшие самодельные куклы из белых и красных ниток, своеобразный символ победы весны и любви над холодом и смертью. Их носят весь март!</a:t>
            </a:r>
          </a:p>
        </p:txBody>
      </p:sp>
      <p:pic>
        <p:nvPicPr>
          <p:cNvPr id="5" name="Рисунок 4" descr="x_756b6eb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76291"/>
            <a:ext cx="4876800" cy="5681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0600" y="0"/>
            <a:ext cx="8153400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Румынский президент-диктатор Николае Чаушеску настолько обожал подаренного ему в Англии лабрадора по кличке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Корбу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что присвоил ему армейское звание полковника. Пса возили в отдельном лимузине с закреплённым водителем, а кормили специальным собачьим печеньем, которое румынский посол в Лондоне покупал в местном супермаркете и отправлял на родину дипломатической почтой.</a:t>
            </a:r>
          </a:p>
        </p:txBody>
      </p:sp>
      <p:pic>
        <p:nvPicPr>
          <p:cNvPr id="5" name="Рисунок 4" descr="13157468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88158"/>
            <a:ext cx="3733800" cy="4069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80px-Vlad_Tepes_coloured_draw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0"/>
            <a:ext cx="3581400" cy="4758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4919663"/>
            <a:ext cx="8405813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Был в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Мунтьянской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земле воевода, христианин греческой веры, имя его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по-валашски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Дракула, а по-нашему — Дьявол. Так жесток и мудр был, что, каково имя, такова была и жизнь его…</a:t>
            </a:r>
          </a:p>
          <a:p>
            <a:pPr eaLnBrk="0" hangingPunct="0"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—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Федо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Курицын, «Сказание о Дракуле воеводе»</a:t>
            </a:r>
          </a:p>
        </p:txBody>
      </p:sp>
      <p:pic>
        <p:nvPicPr>
          <p:cNvPr id="6" name="Рисунок 5" descr="Zam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5260"/>
            <a:ext cx="5489046" cy="4196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858" y="2286000"/>
            <a:ext cx="9086142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Спасибо за внимание!!!</a:t>
            </a: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1981200" y="152400"/>
            <a:ext cx="66230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FF0000"/>
                </a:solidFill>
              </a:rPr>
              <a:t>Работу выполнила ученица 11 Б класс</a:t>
            </a:r>
          </a:p>
          <a:p>
            <a:r>
              <a:rPr lang="ru-RU" sz="2800">
                <a:solidFill>
                  <a:srgbClr val="FF0000"/>
                </a:solidFill>
              </a:rPr>
              <a:t>Шелпакова Ирина</a:t>
            </a: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507</Words>
  <Application>Microsoft Office PowerPoint</Application>
  <PresentationFormat>Экран (4:3)</PresentationFormat>
  <Paragraphs>28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Оформление по умолчанию</vt:lpstr>
      <vt:lpstr>Румыния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география</dc:subject>
  <dc:creator>Стрелкова Н.</dc:creator>
  <cp:lastModifiedBy>Owner</cp:lastModifiedBy>
  <cp:revision>24</cp:revision>
  <cp:lastPrinted>1601-01-01T00:00:00Z</cp:lastPrinted>
  <dcterms:created xsi:type="dcterms:W3CDTF">1601-01-01T00:00:00Z</dcterms:created>
  <dcterms:modified xsi:type="dcterms:W3CDTF">2012-06-10T11:28:20Z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