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7"/>
  </p:notesMasterIdLst>
  <p:sldIdLst>
    <p:sldId id="256" r:id="rId2"/>
    <p:sldId id="276" r:id="rId3"/>
    <p:sldId id="258" r:id="rId4"/>
    <p:sldId id="277" r:id="rId5"/>
    <p:sldId id="259" r:id="rId6"/>
    <p:sldId id="260" r:id="rId7"/>
    <p:sldId id="278" r:id="rId8"/>
    <p:sldId id="261" r:id="rId9"/>
    <p:sldId id="262" r:id="rId10"/>
    <p:sldId id="279" r:id="rId11"/>
    <p:sldId id="264" r:id="rId12"/>
    <p:sldId id="280" r:id="rId13"/>
    <p:sldId id="265" r:id="rId14"/>
    <p:sldId id="281" r:id="rId15"/>
    <p:sldId id="272" r:id="rId16"/>
    <p:sldId id="286" r:id="rId17"/>
    <p:sldId id="266" r:id="rId18"/>
    <p:sldId id="267" r:id="rId19"/>
    <p:sldId id="282" r:id="rId20"/>
    <p:sldId id="268" r:id="rId21"/>
    <p:sldId id="283" r:id="rId22"/>
    <p:sldId id="269" r:id="rId23"/>
    <p:sldId id="284" r:id="rId24"/>
    <p:sldId id="270" r:id="rId25"/>
    <p:sldId id="285"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99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88" autoAdjust="0"/>
    <p:restoredTop sz="94599" autoAdjust="0"/>
  </p:normalViewPr>
  <p:slideViewPr>
    <p:cSldViewPr>
      <p:cViewPr varScale="1">
        <p:scale>
          <a:sx n="71" d="100"/>
          <a:sy n="71" d="100"/>
        </p:scale>
        <p:origin x="-13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4BE577-DC37-4C98-B67D-5C269837DAAD}" type="datetimeFigureOut">
              <a:rPr lang="ru-RU" smtClean="0"/>
              <a:pPr/>
              <a:t>23.05.2011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B9D90A-B02B-4C19-BD5E-1D63145DEAC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2B9D90A-B02B-4C19-BD5E-1D63145DEACD}"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5B106E36-FD25-4E2D-B0AA-010F637433A0}" type="datetimeFigureOut">
              <a:rPr lang="ru-RU" smtClean="0"/>
              <a:pPr/>
              <a:t>23.05.2011</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5B106E36-FD25-4E2D-B0AA-010F637433A0}" type="datetimeFigureOut">
              <a:rPr lang="ru-RU" smtClean="0"/>
              <a:pPr/>
              <a:t>23.05.2011</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5B106E36-FD25-4E2D-B0AA-010F637433A0}" type="datetimeFigureOut">
              <a:rPr lang="ru-RU" smtClean="0"/>
              <a:pPr/>
              <a:t>23.05.2011</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725C68B6-61C2-468F-89AB-4B9F7531AA68}"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5B106E36-FD25-4E2D-B0AA-010F637433A0}" type="datetimeFigureOut">
              <a:rPr lang="ru-RU" smtClean="0"/>
              <a:pPr/>
              <a:t>23.05.2011</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5B106E36-FD25-4E2D-B0AA-010F637433A0}" type="datetimeFigureOut">
              <a:rPr lang="ru-RU" smtClean="0"/>
              <a:pPr/>
              <a:t>23.05.2011</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23.05.2011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5B106E36-FD25-4E2D-B0AA-010F637433A0}" type="datetimeFigureOut">
              <a:rPr lang="ru-RU" smtClean="0"/>
              <a:pPr/>
              <a:t>23.05.2011</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5B106E36-FD25-4E2D-B0AA-010F637433A0}" type="datetimeFigureOut">
              <a:rPr lang="ru-RU" smtClean="0"/>
              <a:pPr/>
              <a:t>23.05.2011</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5B106E36-FD25-4E2D-B0AA-010F637433A0}" type="datetimeFigureOut">
              <a:rPr lang="ru-RU" smtClean="0"/>
              <a:pPr/>
              <a:t>23.05.2011</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23.05.2011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23.05.2011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B106E36-FD25-4E2D-B0AA-010F637433A0}" type="datetimeFigureOut">
              <a:rPr lang="ru-RU" smtClean="0"/>
              <a:pPr/>
              <a:t>23.05.2011</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file:///C:\Documents%20and%20Settings\Admin\&#1056;&#1072;&#1073;&#1086;&#1095;&#1080;&#1081;%20&#1089;&#1090;&#1086;&#1083;\&#1084;&#1091;&#1079;&#1099;&#1082;&#1072;\Lunnaya.mp3" TargetMode="Externa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1214422"/>
            <a:ext cx="7329510" cy="1633526"/>
          </a:xfrm>
          <a:solidFill>
            <a:schemeClr val="bg1"/>
          </a:solidFill>
          <a:ln>
            <a:solidFill>
              <a:schemeClr val="accent4">
                <a:lumMod val="75000"/>
              </a:schemeClr>
            </a:solidFill>
          </a:ln>
        </p:spPr>
        <p:txBody>
          <a:bodyPr>
            <a:normAutofit fontScale="90000"/>
          </a:bodyPr>
          <a:lstStyle/>
          <a:p>
            <a:r>
              <a:rPr lang="ru-RU" sz="5400" dirty="0" smtClean="0">
                <a:solidFill>
                  <a:schemeClr val="accent4">
                    <a:lumMod val="75000"/>
                  </a:schemeClr>
                </a:solidFill>
              </a:rPr>
              <a:t>Презентация</a:t>
            </a:r>
            <a:r>
              <a:rPr lang="ru-RU" dirty="0" smtClean="0"/>
              <a:t> </a:t>
            </a:r>
            <a:r>
              <a:rPr lang="ru-RU" dirty="0" smtClean="0">
                <a:solidFill>
                  <a:schemeClr val="accent4">
                    <a:lumMod val="75000"/>
                  </a:schemeClr>
                </a:solidFill>
              </a:rPr>
              <a:t>на</a:t>
            </a:r>
            <a:r>
              <a:rPr lang="ru-RU" dirty="0" smtClean="0"/>
              <a:t> </a:t>
            </a:r>
            <a:r>
              <a:rPr lang="ru-RU" dirty="0" smtClean="0">
                <a:solidFill>
                  <a:schemeClr val="accent4">
                    <a:lumMod val="75000"/>
                  </a:schemeClr>
                </a:solidFill>
              </a:rPr>
              <a:t>тему</a:t>
            </a:r>
            <a:r>
              <a:rPr lang="ru-RU" dirty="0" smtClean="0"/>
              <a:t>                     «</a:t>
            </a:r>
            <a:r>
              <a:rPr lang="ru-RU" dirty="0" smtClean="0">
                <a:solidFill>
                  <a:schemeClr val="accent4">
                    <a:lumMod val="75000"/>
                  </a:schemeClr>
                </a:solidFill>
              </a:rPr>
              <a:t>Узбекский</a:t>
            </a:r>
            <a:r>
              <a:rPr lang="ru-RU" dirty="0" smtClean="0"/>
              <a:t> </a:t>
            </a:r>
            <a:r>
              <a:rPr lang="ru-RU" dirty="0" smtClean="0">
                <a:solidFill>
                  <a:schemeClr val="accent4">
                    <a:lumMod val="75000"/>
                  </a:schemeClr>
                </a:solidFill>
              </a:rPr>
              <a:t>Народ</a:t>
            </a:r>
            <a:r>
              <a:rPr lang="ru-RU" dirty="0" smtClean="0"/>
              <a:t>»</a:t>
            </a:r>
            <a:endParaRPr lang="ru-RU" dirty="0"/>
          </a:p>
        </p:txBody>
      </p:sp>
      <p:sp>
        <p:nvSpPr>
          <p:cNvPr id="3" name="Прямоугольник 2"/>
          <p:cNvSpPr/>
          <p:nvPr/>
        </p:nvSpPr>
        <p:spPr>
          <a:xfrm>
            <a:off x="1571604" y="3357562"/>
            <a:ext cx="7143800" cy="707886"/>
          </a:xfrm>
          <a:prstGeom prst="rect">
            <a:avLst/>
          </a:prstGeom>
          <a:solidFill>
            <a:schemeClr val="bg2"/>
          </a:solidFill>
        </p:spPr>
        <p:txBody>
          <a:bodyPr wrap="square">
            <a:spAutoFit/>
          </a:bodyPr>
          <a:lstStyle/>
          <a:p>
            <a:r>
              <a:rPr lang="ru-RU" sz="2000" dirty="0" smtClean="0"/>
              <a:t>Подготовила : Терентьева А.А.</a:t>
            </a:r>
            <a:br>
              <a:rPr lang="ru-RU" sz="2000" dirty="0" smtClean="0"/>
            </a:br>
            <a:endParaRPr lang="ru-RU" sz="2000" dirty="0"/>
          </a:p>
        </p:txBody>
      </p:sp>
      <p:pic>
        <p:nvPicPr>
          <p:cNvPr id="7" name="Lunnaya.mp3">
            <a:hlinkClick r:id="" action="ppaction://media"/>
          </p:cNvPr>
          <p:cNvPicPr>
            <a:picLocks noRot="1" noChangeAspect="1"/>
          </p:cNvPicPr>
          <p:nvPr>
            <a:audioFile r:link="rId2"/>
          </p:nvPr>
        </p:nvPicPr>
        <p:blipFill>
          <a:blip r:embed="rId4" cstate="print"/>
          <a:stretch>
            <a:fillRect/>
          </a:stretch>
        </p:blipFill>
        <p:spPr>
          <a:xfrm>
            <a:off x="4419600" y="3276600"/>
            <a:ext cx="304800" cy="304800"/>
          </a:xfrm>
          <a:prstGeom prst="rect">
            <a:avLst/>
          </a:prstGeom>
        </p:spPr>
      </p:pic>
      <p:pic>
        <p:nvPicPr>
          <p:cNvPr id="8" name="Lunnaya.mp3">
            <a:hlinkClick r:id="" action="ppaction://media"/>
          </p:cNvPr>
          <p:cNvPicPr>
            <a:picLocks noRot="1" noChangeAspect="1"/>
          </p:cNvPicPr>
          <p:nvPr>
            <a:audioFile r:link="rId2"/>
          </p:nvPr>
        </p:nvPicPr>
        <p:blipFill>
          <a:blip r:embed="rId5" cstate="print"/>
          <a:stretch>
            <a:fillRect/>
          </a:stretch>
        </p:blipFill>
        <p:spPr>
          <a:xfrm>
            <a:off x="4419600" y="3276600"/>
            <a:ext cx="304800" cy="304800"/>
          </a:xfrm>
          <a:prstGeom prst="rect">
            <a:avLst/>
          </a:prstGeom>
        </p:spPr>
      </p:pic>
      <p:pic>
        <p:nvPicPr>
          <p:cNvPr id="9" name="Lunnaya.mp3">
            <a:hlinkClick r:id="" action="ppaction://media"/>
          </p:cNvPr>
          <p:cNvPicPr>
            <a:picLocks noRot="1" noChangeAspect="1"/>
          </p:cNvPicPr>
          <p:nvPr>
            <a:audioFile r:link="rId2"/>
          </p:nvPr>
        </p:nvPicPr>
        <p:blipFill>
          <a:blip r:embed="rId6" cstate="print"/>
          <a:stretch>
            <a:fillRect/>
          </a:stretch>
        </p:blipFill>
        <p:spPr>
          <a:xfrm>
            <a:off x="4419600" y="3276600"/>
            <a:ext cx="304800" cy="304800"/>
          </a:xfrm>
          <a:prstGeom prst="rect">
            <a:avLst/>
          </a:prstGeom>
        </p:spPr>
      </p:pic>
    </p:spTree>
    <p:custDataLst>
      <p:tags r:id="rId1"/>
    </p:custDataLst>
  </p:cSld>
  <p:clrMapOvr>
    <a:masterClrMapping/>
  </p:clrMapOvr>
  <p:transition spd="slow" advClick="0" advTm="5969">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9171" fill="hold"/>
                                        <p:tgtEl>
                                          <p:spTgt spid="7"/>
                                        </p:tgtEl>
                                      </p:cBhvr>
                                    </p:cmd>
                                  </p:childTnLst>
                                </p:cTn>
                              </p:par>
                            </p:childTnLst>
                          </p:cTn>
                        </p:par>
                        <p:par>
                          <p:cTn id="7" fill="hold">
                            <p:stCondLst>
                              <p:cond delay="389171"/>
                            </p:stCondLst>
                            <p:childTnLst>
                              <p:par>
                                <p:cTn id="8" presetID="1" presetClass="mediacall" presetSubtype="0" fill="hold" nodeType="afterEffect">
                                  <p:stCondLst>
                                    <p:cond delay="0"/>
                                  </p:stCondLst>
                                  <p:childTnLst>
                                    <p:cmd type="call" cmd="playFrom(0.0)">
                                      <p:cBhvr>
                                        <p:cTn id="9" dur="1" fill="hold"/>
                                        <p:tgtEl>
                                          <p:spTgt spid="8"/>
                                        </p:tgtEl>
                                      </p:cBhvr>
                                    </p:cmd>
                                  </p:childTnLst>
                                </p:cTn>
                              </p:par>
                            </p:childTnLst>
                          </p:cTn>
                        </p:par>
                        <p:par>
                          <p:cTn id="10" fill="hold">
                            <p:stCondLst>
                              <p:cond delay="389171"/>
                            </p:stCondLst>
                            <p:childTnLst>
                              <p:par>
                                <p:cTn id="11" presetID="1" presetClass="mediacall" presetSubtype="0" fill="hold" nodeType="afterEffect">
                                  <p:stCondLst>
                                    <p:cond delay="0"/>
                                  </p:stCondLst>
                                  <p:childTnLst>
                                    <p:cmd type="call" cmd="playFrom(0.0)">
                                      <p:cBhvr>
                                        <p:cTn id="12"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numSld="999" showWhenStopped="0">
                <p:cTn id="14" repeatCount="indefinite" fill="hold" display="0">
                  <p:stCondLst>
                    <p:cond delay="indefinite"/>
                  </p:stCondLst>
                  <p:endCondLst>
                    <p:cond evt="onPrev" delay="0">
                      <p:tgtEl>
                        <p:sldTgt/>
                      </p:tgtEl>
                    </p:cond>
                    <p:cond evt="onStopAudio" delay="0">
                      <p:tgtEl>
                        <p:sldTgt/>
                      </p:tgtEl>
                    </p:cond>
                  </p:endCondLst>
                </p:cTn>
                <p:tgtEl>
                  <p:spTgt spid="8"/>
                </p:tgtEl>
              </p:cMediaNode>
            </p:audio>
            <p:audio>
              <p:cMediaNode numSld="999" showWhenStopped="0">
                <p:cTn id="15" repeatCount="indefinite"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52400"/>
            <a:ext cx="8229600" cy="3348038"/>
          </a:xfrm>
          <a:solidFill>
            <a:srgbClr val="99FF66"/>
          </a:solidFill>
        </p:spPr>
        <p:style>
          <a:lnRef idx="2">
            <a:schemeClr val="dk1"/>
          </a:lnRef>
          <a:fillRef idx="1">
            <a:schemeClr val="lt1"/>
          </a:fillRef>
          <a:effectRef idx="0">
            <a:schemeClr val="dk1"/>
          </a:effectRef>
          <a:fontRef idx="minor">
            <a:schemeClr val="dk1"/>
          </a:fontRef>
        </p:style>
        <p:txBody>
          <a:bodyPr>
            <a:normAutofit fontScale="90000"/>
          </a:bodyPr>
          <a:lstStyle/>
          <a:p>
            <a:r>
              <a:rPr lang="ru-RU" sz="2000" dirty="0" smtClean="0"/>
              <a:t> </a:t>
            </a:r>
            <a:br>
              <a:rPr lang="ru-RU" sz="2000" dirty="0" smtClean="0"/>
            </a:br>
            <a:r>
              <a:rPr lang="ru-RU" sz="2000" dirty="0" smtClean="0"/>
              <a:t>Существуют разные толкования значения слова «узбек». Часть исследователей полагает, что узбеками назывались люди, которые ощущали себя свободными, самостоятельными, т.е. сами себе хозяевами. Другие полагают, что это слово связано с именем хана Золотой Орды – Узбека (1312-1342 гг.). В это же время есть источники, в которых этим словом были названы племена, не имевшие никакого отношения к Узбекхану. Скорее всего термин «узбек» – это собирательное название племен, составивших основу современного узбекского народа.</a:t>
            </a:r>
            <a:br>
              <a:rPr lang="ru-RU" sz="2000" dirty="0" smtClean="0"/>
            </a:br>
            <a:r>
              <a:rPr lang="ru-RU" sz="2000" dirty="0" smtClean="0"/>
              <a:t> </a:t>
            </a:r>
            <a:endParaRPr lang="ru-RU" sz="2000" dirty="0"/>
          </a:p>
        </p:txBody>
      </p:sp>
      <p:pic>
        <p:nvPicPr>
          <p:cNvPr id="4" name="Содержимое 3" descr="яя.jpeg"/>
          <p:cNvPicPr>
            <a:picLocks noGrp="1" noChangeAspect="1"/>
          </p:cNvPicPr>
          <p:nvPr>
            <p:ph idx="1"/>
          </p:nvPr>
        </p:nvPicPr>
        <p:blipFill>
          <a:blip r:embed="rId2" cstate="print"/>
          <a:stretch>
            <a:fillRect/>
          </a:stretch>
        </p:blipFill>
        <p:spPr>
          <a:xfrm>
            <a:off x="2714612" y="3714752"/>
            <a:ext cx="3286148" cy="2609848"/>
          </a:xfrm>
        </p:spPr>
      </p:pic>
    </p:spTree>
  </p:cSld>
  <p:clrMapOvr>
    <a:masterClrMapping/>
  </p:clrMapOvr>
  <p:transition spd="slow" advTm="3750">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p:cNvSpPr>
            <a:spLocks noGrp="1"/>
          </p:cNvSpPr>
          <p:nvPr>
            <p:ph type="title"/>
          </p:nvPr>
        </p:nvSpPr>
        <p:spPr>
          <a:xfrm>
            <a:off x="285720" y="0"/>
            <a:ext cx="8477280" cy="642918"/>
          </a:xfrm>
        </p:spPr>
        <p:txBody>
          <a:bodyPr>
            <a:normAutofit/>
          </a:bodyPr>
          <a:lstStyle/>
          <a:p>
            <a:r>
              <a:rPr lang="ru-RU" sz="3200" dirty="0" smtClean="0"/>
              <a:t>                          Гостеприимство</a:t>
            </a:r>
            <a:endParaRPr lang="ru-RU" sz="3200" dirty="0"/>
          </a:p>
        </p:txBody>
      </p:sp>
      <p:sp>
        <p:nvSpPr>
          <p:cNvPr id="12" name="Текст 11"/>
          <p:cNvSpPr>
            <a:spLocks noGrp="1"/>
          </p:cNvSpPr>
          <p:nvPr>
            <p:ph type="body" idx="2"/>
          </p:nvPr>
        </p:nvSpPr>
        <p:spPr>
          <a:xfrm>
            <a:off x="2428860" y="571480"/>
            <a:ext cx="6408626" cy="6143644"/>
          </a:xfrm>
        </p:spPr>
        <p:txBody>
          <a:bodyPr>
            <a:noAutofit/>
          </a:bodyPr>
          <a:lstStyle/>
          <a:p>
            <a:r>
              <a:rPr lang="ru-RU" sz="1400" dirty="0" smtClean="0"/>
              <a:t>Знаменитое узбекское гостеприимство Восточное гостеприимство - это не просто обычай, это нравственный закон, пришедший к нам из глубины веков. "Гостеприимство - выше мужества" - так гласила старинная пословица. И это не пустые слова. Отказать гостю в приеме, не посадить его за стол, не угостить или принять его плохо - такое не гостеприимство ложилось тяжким позором не только на семью, но и на весь род. В гостеприимстве нельзя было отказывать даже врагу. Законы гостеприимства дошли и до наших дней, превратившись в добрую традицию. Узбекские семьи - это, как правило, большие семьи, состоящие из нескольких поколений. Уважение и почитание старших - вот еще одна главная традиция узбекского народа. Если вы никогда не бывали в гостях в традиционной узбекской семье, то вам желательно ознакомиться с некоторыми правилами поведения. Итак, вас пригласили в гости. Невежливо будет отказаться от приглашения или прийти с опозданием. Оказавшись на пороге дома, вам необходимо поздороваться с хозяевами и другими гостями. Здороваться за руку можно только с мужчинами, это лучше делать обеими руками или правой рукой, не сжимая ладонь. Во время рукопожатия уместно будет по традиции поинтересоваться здоровьем, спросить, как дела дома и на работе. А вот с женщиной поздороваться за руку будет уместно только в том случае, если она первой протянет вам руку. Обычно с женщинами и другими гостями, которые сидят вдали от вас принято здороваться, прикладывая руку к сердцу, слегка наклонив голову. А еще нельзя открыто восхищаться женской красотой и оказывать ей всяческие знаки внимания. </a:t>
            </a:r>
            <a:endParaRPr lang="ru-RU" sz="1400" dirty="0"/>
          </a:p>
        </p:txBody>
      </p:sp>
      <p:pic>
        <p:nvPicPr>
          <p:cNvPr id="1026" name="Picture 2"/>
          <p:cNvPicPr>
            <a:picLocks noGrp="1" noChangeAspect="1" noChangeArrowheads="1"/>
          </p:cNvPicPr>
          <p:nvPr>
            <p:ph sz="half" idx="1"/>
          </p:nvPr>
        </p:nvPicPr>
        <p:blipFill>
          <a:blip r:embed="rId3" cstate="print"/>
          <a:stretch>
            <a:fillRect/>
          </a:stretch>
        </p:blipFill>
        <p:spPr bwMode="auto">
          <a:xfrm>
            <a:off x="214282" y="1476375"/>
            <a:ext cx="2071702" cy="3667137"/>
          </a:xfrm>
          <a:prstGeom prst="rect">
            <a:avLst/>
          </a:prstGeom>
          <a:noFill/>
          <a:ln w="9525">
            <a:noFill/>
            <a:miter lim="800000"/>
            <a:headEnd/>
            <a:tailEnd/>
          </a:ln>
          <a:effectLst/>
        </p:spPr>
      </p:pic>
    </p:spTree>
  </p:cSld>
  <p:clrMapOvr>
    <a:masterClrMapping/>
  </p:clrMapOvr>
  <p:transition spd="slow" advTm="1703">
    <p:comb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28596" y="214290"/>
            <a:ext cx="8258204" cy="5805510"/>
          </a:xfrm>
        </p:spPr>
        <p:txBody>
          <a:bodyPr>
            <a:normAutofit/>
          </a:bodyPr>
          <a:lstStyle/>
          <a:p>
            <a:r>
              <a:rPr lang="ru-RU" dirty="0" smtClean="0"/>
              <a:t> Идти в гости в узбекскую семью с пустыми руками не принято. По традиции гости приносят в дом сладости и сувениры. Принято снимать обувь при входе в дом. Есть такой старинный обычай, согласно которого женщины не должны сидеть за одним столом с мужчинами, чтобы не мешать их беседе. Но в наше время этот обычай сохранился преимущественно в сельской местности. Итак, вы уже в гостях. Глава семьи сам проводит вас на отведенное вам место среди других гостей. Самым уважаемым гостям хозяин отводит места за столом в отдалении от входа. Когда все гости в сборе, старейший из присутствующих за столом читает краткую молитву с наилучшими пожеланиями хозяевам гостеприимного дома. Затем по традиции хозяин предлагает гостям испить пиалу чая. И только после того, как все необходимые церемонии соблюдены, гости могут приступить к трапезе. Теперь немного о том, как следует вести себя за столом. Если во время еды вам нужно взять рукой какой-либо предмет, передать что-то гостю, сидящему рядом с вами, для этих целей используйте только правую руку. Но не следует указательным пальцем правой руки показывать на предметы или людей.                                                                                                                                          Традиционно любая трапеза в узбекской семье начинается и заканчивается чаепитием. Чайная церемония занимает особое место в жизни жителей Узбекистана. Заваривать чай и угощать этим изумительным напитком гостей за столом должен в первую очередь хозяин или хозяйка дома. На стол подаются различные сладости и фрукты, а чай заваривают в маленьких чайниках и разливают его в маленькие пиалы. Перед тем, как угощать чаем гостей, хозяин или хозяйка трижды наливает чай в пиалу и выливает ее обратно в чайник. Этот старинный обычай придуман неслучайно - таким образом чай быстро заваривается, разлитая по пиалам заварка будет одинаковой. И не удивляйтесь, если хозяин нальет вам неполную пиалу. Это традиционный элемент гостеприимства. Чем почетнее гость, тем меньше в его пиалу наливают чаю.                     </a:t>
            </a:r>
          </a:p>
          <a:p>
            <a:endParaRPr lang="ru-RU" dirty="0"/>
          </a:p>
        </p:txBody>
      </p:sp>
    </p:spTree>
  </p:cSld>
  <p:clrMapOvr>
    <a:masterClrMapping/>
  </p:clrMapOvr>
  <p:transition spd="slow" advClick="0" advTm="30203">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type="pic" idx="1"/>
          </p:nvPr>
        </p:nvPicPr>
        <p:blipFill>
          <a:blip r:embed="rId2" cstate="print"/>
          <a:srcRect l="9467" r="9467"/>
          <a:stretch>
            <a:fillRect/>
          </a:stretch>
        </p:blipFill>
        <p:spPr bwMode="auto">
          <a:xfrm>
            <a:off x="142844" y="457200"/>
            <a:ext cx="2571768" cy="3829056"/>
          </a:xfrm>
          <a:prstGeom prst="rect">
            <a:avLst/>
          </a:prstGeom>
          <a:noFill/>
          <a:ln w="9525">
            <a:noFill/>
            <a:miter lim="800000"/>
            <a:headEnd/>
            <a:tailEnd/>
          </a:ln>
          <a:effectLst/>
        </p:spPr>
      </p:pic>
      <p:sp>
        <p:nvSpPr>
          <p:cNvPr id="6" name="Текст 5"/>
          <p:cNvSpPr>
            <a:spLocks noGrp="1"/>
          </p:cNvSpPr>
          <p:nvPr>
            <p:ph type="body" sz="half" idx="2"/>
          </p:nvPr>
        </p:nvSpPr>
        <p:spPr>
          <a:xfrm>
            <a:off x="2643174" y="357166"/>
            <a:ext cx="6043626" cy="6143668"/>
          </a:xfrm>
        </p:spPr>
        <p:txBody>
          <a:bodyPr>
            <a:noAutofit/>
          </a:bodyPr>
          <a:lstStyle/>
          <a:p>
            <a:r>
              <a:rPr lang="ru-RU" sz="1400" dirty="0" smtClean="0"/>
              <a:t>Как объясняется столь странный обычай? Все очень просто - гость, отпив чая из своей полупустой пиалы, снова и снова обращается к хозяевам дома за добавкой, и вот именно такие неоднократные обращения с пустой пиалой к хозяевам, рассматриваются как дань уважения к гостеприимному семейству. Кроме того, если пиала наполнена чаем не больше, чем наполовину, ее удобно держать в руке, гость не рискует обжечь горячим чаем пальцы, а хозяева с радостью демонстрируют свое гостеприимство готовностью лишний раз поухаживать за гостем. Бывают ли случаи, когда гостю наливают полную до краев пиалу чая? В старину так принято было делать в тех исключительных случаях, когда в дом приходил нежелательный гость. Хозяин подавал ему пиалу наполненную до самых краев горячим чаем, таким дипломатическим образом давая гостю понять, что он является персоной нон грата и с ним не хотят общаться. Гость, понимая намек хозяина, выпивал чай и удалялся. Но этот обычай остался далеко в прошлом, в наши дни он уже не соблюдается. Традиционным местом чаепития в Узбекистане является </a:t>
            </a:r>
            <a:r>
              <a:rPr lang="ru-RU" sz="1400" dirty="0" err="1" smtClean="0"/>
              <a:t>чайхона</a:t>
            </a:r>
            <a:r>
              <a:rPr lang="ru-RU" sz="1400" dirty="0" smtClean="0"/>
              <a:t> (чайхана). Место для </a:t>
            </a:r>
            <a:r>
              <a:rPr lang="ru-RU" sz="1400" dirty="0" err="1" smtClean="0"/>
              <a:t>чайхоны</a:t>
            </a:r>
            <a:r>
              <a:rPr lang="ru-RU" sz="1400" dirty="0" smtClean="0"/>
              <a:t> принято выбирать поближе к воде, под кронами раскидистых тенистых деревьев. Традиционный интерьер </a:t>
            </a:r>
            <a:r>
              <a:rPr lang="ru-RU" sz="1400" dirty="0" err="1" smtClean="0"/>
              <a:t>чайхоны</a:t>
            </a:r>
            <a:r>
              <a:rPr lang="ru-RU" sz="1400" dirty="0" smtClean="0"/>
              <a:t> состоит из низких диванов, которые застилают коврами, и таких же низких столиков. Главное место интерьера отведено очагу, над которым кипятят воду и готовят пищу. Возле очага располагаются чайники. Обстановка </a:t>
            </a:r>
            <a:r>
              <a:rPr lang="ru-RU" sz="1400" dirty="0" err="1" smtClean="0"/>
              <a:t>чайхоны</a:t>
            </a:r>
            <a:r>
              <a:rPr lang="ru-RU" sz="1400" dirty="0" smtClean="0"/>
              <a:t> уютна и своеобразна. Здесь вовсю кипит общественная жизнь, посетители </a:t>
            </a:r>
            <a:r>
              <a:rPr lang="ru-RU" sz="1400" dirty="0" err="1" smtClean="0"/>
              <a:t>чайхоны</a:t>
            </a:r>
            <a:r>
              <a:rPr lang="ru-RU" sz="1400" dirty="0" smtClean="0"/>
              <a:t> не просто пьют чай, принимают пищу и отдыхают.</a:t>
            </a:r>
          </a:p>
          <a:p>
            <a:endParaRPr lang="ru-RU" sz="1400" dirty="0"/>
          </a:p>
        </p:txBody>
      </p:sp>
    </p:spTree>
  </p:cSld>
  <p:clrMapOvr>
    <a:masterClrMapping/>
  </p:clrMapOvr>
  <p:transition spd="slow" advClick="0" advTm="29969">
    <p:blind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Grp="1" noChangeAspect="1" noChangeArrowheads="1"/>
          </p:cNvPicPr>
          <p:nvPr>
            <p:ph type="pic" idx="1"/>
          </p:nvPr>
        </p:nvPicPr>
        <p:blipFill>
          <a:blip r:embed="rId2" cstate="print"/>
          <a:srcRect l="19363" r="19363"/>
          <a:stretch>
            <a:fillRect/>
          </a:stretch>
        </p:blipFill>
        <p:spPr bwMode="auto">
          <a:xfrm>
            <a:off x="214282" y="457200"/>
            <a:ext cx="2643218" cy="5562600"/>
          </a:xfrm>
          <a:prstGeom prst="rect">
            <a:avLst/>
          </a:prstGeom>
          <a:noFill/>
          <a:ln w="9525">
            <a:noFill/>
            <a:miter lim="800000"/>
            <a:headEnd/>
            <a:tailEnd/>
          </a:ln>
          <a:effectLst/>
        </p:spPr>
      </p:pic>
      <p:sp>
        <p:nvSpPr>
          <p:cNvPr id="8" name="Заголовок 1"/>
          <p:cNvSpPr>
            <a:spLocks noGrp="1"/>
          </p:cNvSpPr>
          <p:nvPr>
            <p:ph type="body" sz="half" idx="2"/>
          </p:nvPr>
        </p:nvSpPr>
        <p:spPr>
          <a:xfrm>
            <a:off x="2928938" y="357188"/>
            <a:ext cx="5757862" cy="5662612"/>
          </a:xfrm>
        </p:spPr>
        <p:txBody>
          <a:bodyPr>
            <a:noAutofit/>
          </a:bodyPr>
          <a:lstStyle/>
          <a:p>
            <a:r>
              <a:rPr lang="ru-RU" sz="1400" dirty="0" smtClean="0"/>
              <a:t>Верхняя одежда.                                                                                                                                                                   Халат — мужской халат, отличается одинаковым покроем для любого возраста, что свидетельствует об его архаичности. Халаты, в зависимости от времени года шились без подкладки, с тонкой подкладкой и теплые на вате. На полах с обеих сторон делали вертикальные разрезы для увеличения шага. Воротник, полы, подол и края рукавов обшивали узкой плетеной тесьмой или полоской материи, на груди пришивали две завязки. Высшую форму городского ремесла составляло золотое шитье, украшавшее одежду эмира и знати.                                                                                                                         Головные уборы .Чалма — в целом воспринимаемая как атрибут мусульманской культуры, разнилась по размеру, цвету, манере </a:t>
            </a:r>
            <a:r>
              <a:rPr lang="ru-RU" sz="1400" dirty="0" err="1" smtClean="0"/>
              <a:t>повязывания</a:t>
            </a:r>
            <a:r>
              <a:rPr lang="ru-RU" sz="1400" dirty="0" smtClean="0"/>
              <a:t>. Большую белую чалму носили духовные лица, ремесленники — небольшую чалму серого или синеватого цветов, крестьяне — повязку из цветных платков. Чалма была главным головным убором узбеков. </a:t>
            </a:r>
            <a:r>
              <a:rPr lang="ru-RU" sz="1400" dirty="0" err="1" smtClean="0"/>
              <a:t>Хорезмийцы</a:t>
            </a:r>
            <a:r>
              <a:rPr lang="ru-RU" sz="1400" dirty="0" smtClean="0"/>
              <a:t> предпочитают в качестве головного убора шапки-папахи из овчины разных цветов. Папаха — головной убор хорезмийских узбеков. </a:t>
            </a:r>
            <a:r>
              <a:rPr lang="ru-RU" sz="1400" dirty="0" err="1" smtClean="0"/>
              <a:t>Хорезмийцы</a:t>
            </a:r>
            <a:r>
              <a:rPr lang="ru-RU" sz="1400" dirty="0" smtClean="0"/>
              <a:t> предпочитают в качестве головного убора шапки — папахи из овчины разных цветов. Тюбетейка — традиционный узбекский головной убор. В различных регионах имеют множество вариаций. Узбекское название этих шапочек — «</a:t>
            </a:r>
            <a:r>
              <a:rPr lang="ru-RU" sz="1400" dirty="0" err="1" smtClean="0"/>
              <a:t>дуппи</a:t>
            </a:r>
            <a:r>
              <a:rPr lang="ru-RU" sz="1400" dirty="0" smtClean="0"/>
              <a:t>» или «</a:t>
            </a:r>
            <a:r>
              <a:rPr lang="ru-RU" sz="1400" dirty="0" err="1" smtClean="0"/>
              <a:t>калпок</a:t>
            </a:r>
            <a:r>
              <a:rPr lang="ru-RU" sz="1400" dirty="0" smtClean="0"/>
              <a:t>». Особенно к XIX веку тюбетейки как головной убор получили повсеместное распространение и определилось разнообразие их форм — </a:t>
            </a:r>
            <a:endParaRPr lang="ru-RU" sz="1400" dirty="0"/>
          </a:p>
        </p:txBody>
      </p:sp>
    </p:spTree>
  </p:cSld>
  <p:clrMapOvr>
    <a:masterClrMapping/>
  </p:clrMapOvr>
  <p:transition spd="slow" advClick="0" advTm="29797">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571472" y="428604"/>
            <a:ext cx="8115328" cy="5591196"/>
          </a:xfrm>
        </p:spPr>
        <p:txBody>
          <a:bodyPr/>
          <a:lstStyle/>
          <a:p>
            <a:r>
              <a:rPr lang="ru-RU" dirty="0" smtClean="0"/>
              <a:t>островерхие, и конусообразные, полусферические и четырехгранные, круглые и купольные тюбетейки, словом, любого вида, какой только подскажет местный обычай. Самая распространенная мужская </a:t>
            </a:r>
            <a:r>
              <a:rPr lang="ru-RU" dirty="0" err="1" smtClean="0"/>
              <a:t>чустская</a:t>
            </a:r>
            <a:r>
              <a:rPr lang="ru-RU" dirty="0" smtClean="0"/>
              <a:t> тюбетейка из Ферганской долины имеет строгий, скромный и в то же время очень декоративный вид. Для нее характерна вышивка белыми нитями орнамента в виде стручков перца «</a:t>
            </a:r>
            <a:r>
              <a:rPr lang="ru-RU" dirty="0" err="1" smtClean="0"/>
              <a:t>калампир</a:t>
            </a:r>
            <a:r>
              <a:rPr lang="ru-RU" dirty="0" smtClean="0"/>
              <a:t>» на черном фоне, а по кромке в ряд расположены шестнадцать узорных </a:t>
            </a:r>
            <a:r>
              <a:rPr lang="ru-RU" dirty="0" err="1" smtClean="0"/>
              <a:t>арочек</a:t>
            </a:r>
            <a:r>
              <a:rPr lang="ru-RU" dirty="0" smtClean="0"/>
              <a:t>. Чаще всего для мужских тюбетеек выбирали черный сатин или бархат. Всего насчитывается, включая ферганские </a:t>
            </a:r>
            <a:r>
              <a:rPr lang="ru-RU" dirty="0" err="1" smtClean="0"/>
              <a:t>чустские</a:t>
            </a:r>
            <a:r>
              <a:rPr lang="ru-RU" dirty="0" smtClean="0"/>
              <a:t> мужские тюбетейки, шесть исторически сложившихся региональных групп головных уборов — ташкентская, самаркандская, бухарская, кашкадарьинская, </a:t>
            </a:r>
            <a:r>
              <a:rPr lang="ru-RU" dirty="0" err="1" smtClean="0"/>
              <a:t>сурхандарьинсая</a:t>
            </a:r>
            <a:r>
              <a:rPr lang="ru-RU" dirty="0" smtClean="0"/>
              <a:t> и хорезмская. В каждом районе сложился свой стиль, передаваемый из поколения в поколе                                                                                                                                                          Обувь.  Население равнинных оазисов носило мягкие сапоги вместе с кожаными туфлями без задника. Узбекская знать во время конных выездов надевала парадные сапоги из зеленой шагрени, изящный каблук которых был скошен к середине подошвы, позволяя всаднику особенно ловко держаться в стременах.</a:t>
            </a:r>
          </a:p>
          <a:p>
            <a:endParaRPr lang="ru-RU" dirty="0"/>
          </a:p>
        </p:txBody>
      </p:sp>
    </p:spTree>
  </p:cSld>
  <p:clrMapOvr>
    <a:masterClrMapping/>
  </p:clrMapOvr>
  <p:transition spd="slow" advClick="0" advTm="26109">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14282" y="357166"/>
            <a:ext cx="8543956" cy="6215106"/>
          </a:xfrm>
          <a:ln>
            <a:solidFill>
              <a:srgbClr val="7030A0"/>
            </a:solidFill>
          </a:ln>
        </p:spPr>
        <p:txBody>
          <a:bodyPr>
            <a:noAutofit/>
          </a:bodyPr>
          <a:lstStyle/>
          <a:p>
            <a:r>
              <a:rPr lang="ru-RU" sz="1400" b="1" dirty="0" smtClean="0"/>
              <a:t>Женская одежда</a:t>
            </a:r>
            <a:r>
              <a:rPr lang="ru-RU" sz="1400" dirty="0" smtClean="0"/>
              <a:t>.       Женская одежда состояла из халата, платья, шаровар, платка или паранджи, тюбетейки, туфель. Непременным дополнением к костюму узбекских женщин всех возрастов всегда были украшения из золота или серебра. Верхняя одежда     Женский халат — ворот женского халата довольно открытый и широкий, борта его почти не сходятся. Рукава короче, но свободнее, чем в мужских халатах. Среди женщин Бухарского и Самаркандского оазисов были распространены легкие длинные распашные халаты </a:t>
            </a:r>
            <a:r>
              <a:rPr lang="ru-RU" sz="1400" dirty="0" err="1" smtClean="0"/>
              <a:t>румча</a:t>
            </a:r>
            <a:r>
              <a:rPr lang="ru-RU" sz="1400" dirty="0" smtClean="0"/>
              <a:t>, слегка прилегающие по талии. Специфической верхней женской одеждой был халат </a:t>
            </a:r>
            <a:r>
              <a:rPr lang="ru-RU" sz="1400" dirty="0" err="1" smtClean="0"/>
              <a:t>мурсак</a:t>
            </a:r>
            <a:r>
              <a:rPr lang="ru-RU" sz="1400" dirty="0" smtClean="0"/>
              <a:t>. Это распашная в форме туники одежда без воротника, которую шили так, чтобы полы при ношении заходили друг за друга. </a:t>
            </a:r>
            <a:r>
              <a:rPr lang="ru-RU" sz="1400" dirty="0" err="1" smtClean="0"/>
              <a:t>Мурсаки</a:t>
            </a:r>
            <a:r>
              <a:rPr lang="ru-RU" sz="1400" dirty="0" smtClean="0"/>
              <a:t> делали длинными, до земли, на подкладке, а чаще стеганными на вате. Ворот, полы и низ рукавов обшивали тканой тесьмой. Камзол — во второй половине XIX века среди верхней одежды появился камзол или </a:t>
            </a:r>
            <a:r>
              <a:rPr lang="ru-RU" sz="1400" dirty="0" err="1" smtClean="0"/>
              <a:t>камзур</a:t>
            </a:r>
            <a:r>
              <a:rPr lang="ru-RU" sz="1400" dirty="0" smtClean="0"/>
              <a:t>. Это слегка прилегающий в талии халат с короткими и узкими рукавами, с вырезной проймой и отложным воротником. В это же время стали появляться короткие безрукавки типа жилеток </a:t>
            </a:r>
            <a:r>
              <a:rPr lang="ru-RU" sz="1400" dirty="0" err="1" smtClean="0"/>
              <a:t>нимча</a:t>
            </a:r>
            <a:r>
              <a:rPr lang="ru-RU" sz="1400" dirty="0" smtClean="0"/>
              <a:t>.</a:t>
            </a:r>
          </a:p>
          <a:p>
            <a:r>
              <a:rPr lang="ru-RU" sz="1400" b="1" dirty="0" smtClean="0"/>
              <a:t>Головные уборы.  </a:t>
            </a:r>
            <a:r>
              <a:rPr lang="ru-RU" sz="1400" dirty="0" smtClean="0"/>
              <a:t>Платок — голову узбекские женщины закрывали платком. Часто головной убор состоял из двух платков, один из которых набрасывали на голову, а второй, сложенный по диагонали, надевали в виде налобной повязки. В позапрошлом столетии женщины надевали платок с выходом для лица, на лоб повязывали небольшой платок — </a:t>
            </a:r>
            <a:r>
              <a:rPr lang="ru-RU" sz="1400" dirty="0" err="1" smtClean="0"/>
              <a:t>пешона</a:t>
            </a:r>
            <a:r>
              <a:rPr lang="ru-RU" sz="1400" dirty="0" smtClean="0"/>
              <a:t> </a:t>
            </a:r>
            <a:r>
              <a:rPr lang="ru-RU" sz="1400" dirty="0" err="1" smtClean="0"/>
              <a:t>румол</a:t>
            </a:r>
            <a:r>
              <a:rPr lang="ru-RU" sz="1400" dirty="0" smtClean="0"/>
              <a:t>. Паранджа — представляет собой халат с длинными ложными рукавами и с закрывавшей лицо волосяной сеткой — чачван. В двадцатые годы прошлого столетия, когда советская власть повела борьбу с «пережитками», паранджа постепенно вышла из употребления в большинстве регионов. </a:t>
            </a:r>
            <a:r>
              <a:rPr lang="ru-RU" sz="1400" dirty="0" err="1" smtClean="0"/>
              <a:t>Тюбейтека</a:t>
            </a:r>
            <a:r>
              <a:rPr lang="ru-RU" sz="1400" dirty="0" smtClean="0"/>
              <a:t> — костюм молодой женщины — узбечки и сегодня нередко дополняется яркой нарядной тюбетейкой.</a:t>
            </a:r>
          </a:p>
          <a:p>
            <a:r>
              <a:rPr lang="ru-RU" sz="1400" b="1" dirty="0" smtClean="0"/>
              <a:t>Обувь</a:t>
            </a:r>
            <a:r>
              <a:rPr lang="ru-RU" sz="1400" dirty="0" smtClean="0"/>
              <a:t>. Главной женской обувью были туфли, без задников.</a:t>
            </a:r>
            <a:endParaRPr lang="ru-RU" sz="1400" dirty="0"/>
          </a:p>
        </p:txBody>
      </p:sp>
    </p:spTree>
  </p:cSld>
  <p:clrMapOvr>
    <a:masterClrMapping/>
  </p:clrMapOvr>
  <p:transition spd="slow" advClick="0" advTm="30062">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571736" y="500042"/>
            <a:ext cx="6115064" cy="6000792"/>
          </a:xfrm>
        </p:spPr>
        <p:txBody>
          <a:bodyPr>
            <a:noAutofit/>
          </a:bodyPr>
          <a:lstStyle/>
          <a:p>
            <a:r>
              <a:rPr lang="ru-RU" sz="1400" dirty="0" smtClean="0"/>
              <a:t>Слово "</a:t>
            </a:r>
            <a:r>
              <a:rPr lang="ru-RU" sz="1400" dirty="0" err="1" smtClean="0"/>
              <a:t>Навруз</a:t>
            </a:r>
            <a:r>
              <a:rPr lang="ru-RU" sz="1400" dirty="0" smtClean="0"/>
              <a:t>" переводится, как "новый день". Праздник отмечается 21 марта. Именно в это весеннее время года природа окончательно просыпается после зимней спячки, своим обновлением символизируя начало нового года. </a:t>
            </a:r>
            <a:r>
              <a:rPr lang="ru-RU" sz="1400" dirty="0" err="1" smtClean="0"/>
              <a:t>Навруз</a:t>
            </a:r>
            <a:r>
              <a:rPr lang="ru-RU" sz="1400" dirty="0" smtClean="0"/>
              <a:t> - древний праздник, по утверждению историков праздновали его еще 3000 лет назад. Как же празднуют </a:t>
            </a:r>
            <a:r>
              <a:rPr lang="ru-RU" sz="1400" dirty="0" err="1" smtClean="0"/>
              <a:t>Навруз</a:t>
            </a:r>
            <a:r>
              <a:rPr lang="ru-RU" sz="1400" dirty="0" smtClean="0"/>
              <a:t> в наши дни? Если празднование европейского Нового года начинается в полночь, то </a:t>
            </a:r>
            <a:r>
              <a:rPr lang="ru-RU" sz="1400" dirty="0" err="1" smtClean="0"/>
              <a:t>Навруз</a:t>
            </a:r>
            <a:r>
              <a:rPr lang="ru-RU" sz="1400" dirty="0" smtClean="0"/>
              <a:t> празднуют днем. Как и Новый год, </a:t>
            </a:r>
            <a:r>
              <a:rPr lang="ru-RU" sz="1400" dirty="0" err="1" smtClean="0"/>
              <a:t>Навруз</a:t>
            </a:r>
            <a:r>
              <a:rPr lang="ru-RU" sz="1400" dirty="0" smtClean="0"/>
              <a:t> - праздник семейный, его так же принято справлять в кругу родных и близких. Вслед за основным днем празднования </a:t>
            </a:r>
            <a:r>
              <a:rPr lang="ru-RU" sz="1400" dirty="0" err="1" smtClean="0"/>
              <a:t>Навруза</a:t>
            </a:r>
            <a:r>
              <a:rPr lang="ru-RU" sz="1400" dirty="0" smtClean="0"/>
              <a:t> - 21 марта, следуют еще 13 праздничных дней, когда принято приглашать гостей, а также ходить в гости, навещать родственников, друзей и просто хороших знакомых. В праздничные дни в парках и садах по традиции высаживается большое количество молодых саженцев фруктовых </a:t>
            </a:r>
            <a:r>
              <a:rPr lang="ru-RU" sz="1400" dirty="0" err="1" smtClean="0"/>
              <a:t>деревьев.Жители</a:t>
            </a:r>
            <a:r>
              <a:rPr lang="ru-RU" sz="1400" dirty="0" smtClean="0"/>
              <a:t> городов и сел Узбекистана готовятся к </a:t>
            </a:r>
            <a:r>
              <a:rPr lang="ru-RU" sz="1400" dirty="0" err="1" smtClean="0"/>
              <a:t>Наврузу</a:t>
            </a:r>
            <a:r>
              <a:rPr lang="ru-RU" sz="1400" dirty="0" smtClean="0"/>
              <a:t> заблаговременно. В каждой </a:t>
            </a:r>
            <a:r>
              <a:rPr lang="ru-RU" sz="1400" dirty="0" err="1" smtClean="0"/>
              <a:t>махалле</a:t>
            </a:r>
            <a:r>
              <a:rPr lang="ru-RU" sz="1400" dirty="0" smtClean="0"/>
              <a:t> (соседская община) проводятся </a:t>
            </a:r>
            <a:r>
              <a:rPr lang="ru-RU" sz="1400" dirty="0" err="1" smtClean="0"/>
              <a:t>хашары</a:t>
            </a:r>
            <a:r>
              <a:rPr lang="ru-RU" sz="1400" dirty="0" smtClean="0"/>
              <a:t> (совместный труд сродни субботнику). Люди, объединенные общей задачей подготовки к празднику, приводят город или село в надлежащий праздничный вид.  И вот наступает долгожданный день 21 марта. Начинается праздничное веселье. В каждой </a:t>
            </a:r>
            <a:r>
              <a:rPr lang="ru-RU" sz="1400" dirty="0" err="1" smtClean="0"/>
              <a:t>махалле</a:t>
            </a:r>
            <a:r>
              <a:rPr lang="ru-RU" sz="1400" dirty="0" smtClean="0"/>
              <a:t> накрываются праздничные столы, в огромных казанах готовится янтарный праздничный плов, музыка, песни, танцы! Вот такое всенародное веселье!                                                                                                                                               </a:t>
            </a:r>
            <a:endParaRPr lang="ru-RU" sz="1400" dirty="0"/>
          </a:p>
        </p:txBody>
      </p:sp>
      <p:pic>
        <p:nvPicPr>
          <p:cNvPr id="10" name="Рисунок 9" descr="ппппппппппппп.jpeg"/>
          <p:cNvPicPr>
            <a:picLocks noChangeAspect="1"/>
          </p:cNvPicPr>
          <p:nvPr/>
        </p:nvPicPr>
        <p:blipFill>
          <a:blip r:embed="rId2" cstate="print"/>
          <a:stretch>
            <a:fillRect/>
          </a:stretch>
        </p:blipFill>
        <p:spPr>
          <a:xfrm>
            <a:off x="500034" y="357166"/>
            <a:ext cx="2000264" cy="2428892"/>
          </a:xfrm>
          <a:prstGeom prst="rect">
            <a:avLst/>
          </a:prstGeom>
        </p:spPr>
      </p:pic>
    </p:spTree>
  </p:cSld>
  <p:clrMapOvr>
    <a:masterClrMapping/>
  </p:clrMapOvr>
  <p:transition spd="slow" advClick="0" advTm="30047">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14348" y="428604"/>
            <a:ext cx="7972452" cy="5591196"/>
          </a:xfrm>
        </p:spPr>
        <p:txBody>
          <a:bodyPr>
            <a:normAutofit/>
          </a:bodyPr>
          <a:lstStyle/>
          <a:p>
            <a:r>
              <a:rPr lang="ru-RU" sz="1400" dirty="0" smtClean="0"/>
              <a:t>В каждой </a:t>
            </a:r>
            <a:r>
              <a:rPr lang="ru-RU" sz="1400" dirty="0" err="1" smtClean="0"/>
              <a:t>махалле</a:t>
            </a:r>
            <a:r>
              <a:rPr lang="ru-RU" sz="1400" dirty="0" smtClean="0"/>
              <a:t> (соседская община) проводятся </a:t>
            </a:r>
            <a:r>
              <a:rPr lang="ru-RU" sz="1400" dirty="0" err="1" smtClean="0"/>
              <a:t>хашары</a:t>
            </a:r>
            <a:r>
              <a:rPr lang="ru-RU" sz="1400" dirty="0" smtClean="0"/>
              <a:t> (совместный труд сродни субботнику). Люди, объединенные общей задачей подготовки к празднику, приводят город или село в надлежащий праздничный вид.  И вот наступает долгожданный день 21 марта. Начинается праздничное веселье. В каждой </a:t>
            </a:r>
            <a:r>
              <a:rPr lang="ru-RU" sz="1400" dirty="0" err="1" smtClean="0"/>
              <a:t>махалле</a:t>
            </a:r>
            <a:r>
              <a:rPr lang="ru-RU" sz="1400" dirty="0" smtClean="0"/>
              <a:t> накрываются праздничные столы, в огромных казанах готовится янтарный праздничный плов, музыка, песни, танцы! Вот такое всенародное веселье!</a:t>
            </a:r>
          </a:p>
          <a:p>
            <a:r>
              <a:rPr lang="ru-RU" sz="1400" dirty="0" err="1" smtClean="0"/>
              <a:t>Бешик-туйи</a:t>
            </a:r>
            <a:r>
              <a:rPr lang="ru-RU" sz="1400" dirty="0" smtClean="0"/>
              <a:t>  И вот радостное и важное событие - появился на свет новый человек! В узбекской семье появление младенца сопровождается древним ритуальным празднеством "</a:t>
            </a:r>
            <a:r>
              <a:rPr lang="ru-RU" sz="1400" dirty="0" err="1" smtClean="0"/>
              <a:t>Бешик</a:t>
            </a:r>
            <a:r>
              <a:rPr lang="ru-RU" sz="1400" dirty="0" smtClean="0"/>
              <a:t> </a:t>
            </a:r>
            <a:r>
              <a:rPr lang="ru-RU" sz="1400" dirty="0" err="1" smtClean="0"/>
              <a:t>туйи</a:t>
            </a:r>
            <a:r>
              <a:rPr lang="ru-RU" sz="1400" dirty="0" smtClean="0"/>
              <a:t>" - "Деревянная колыбель". Этот обряд проводится обычно на седьмой, девятый, одиннадцатый или сороковой день со дня рождения ребенка. В день проведения обряда родственники со стороны жены приносят богато убранную колыбель "</a:t>
            </a:r>
            <a:r>
              <a:rPr lang="ru-RU" sz="1400" dirty="0" err="1" smtClean="0"/>
              <a:t>бешик</a:t>
            </a:r>
            <a:r>
              <a:rPr lang="ru-RU" sz="1400" dirty="0" smtClean="0"/>
              <a:t>" и необходимые принадлежности для ребенка, а также много разных сладостей, традиционные узбекские лепешки и игрушки для малыша, которые заворачивают в скатерть - </a:t>
            </a:r>
            <a:r>
              <a:rPr lang="ru-RU" sz="1400" dirty="0" err="1" smtClean="0"/>
              <a:t>дастархан</a:t>
            </a:r>
            <a:r>
              <a:rPr lang="ru-RU" sz="1400" dirty="0" smtClean="0"/>
              <a:t>. Звуки </a:t>
            </a:r>
            <a:r>
              <a:rPr lang="ru-RU" sz="1400" dirty="0" err="1" smtClean="0"/>
              <a:t>карная</a:t>
            </a:r>
            <a:r>
              <a:rPr lang="ru-RU" sz="1400" dirty="0" smtClean="0"/>
              <a:t>, </a:t>
            </a:r>
            <a:r>
              <a:rPr lang="ru-RU" sz="1400" dirty="0" err="1" smtClean="0"/>
              <a:t>сурная</a:t>
            </a:r>
            <a:r>
              <a:rPr lang="ru-RU" sz="1400" dirty="0" smtClean="0"/>
              <a:t> и бубна оглашают начало совершения обряда. В доме собирается много гостей, которых проводят за праздничный стол, заставленный богатым угощением. И пока гости угощаются, наслаждаются игрой музыкантов, празднуют и веселятся, пожилые женщины в детской комнате совершают обряд первого пеленания младенца и укладывания его в </a:t>
            </a:r>
            <a:r>
              <a:rPr lang="ru-RU" sz="1400" dirty="0" err="1" smtClean="0"/>
              <a:t>бешик</a:t>
            </a:r>
            <a:r>
              <a:rPr lang="ru-RU" sz="1400" dirty="0" smtClean="0"/>
              <a:t>. В завершении церемонии по традиции устраиваются смотрины ребенка. Гости заходят в детскую комнату, любуются малышом и осыпают </a:t>
            </a:r>
            <a:r>
              <a:rPr lang="ru-RU" sz="1400" dirty="0" err="1" smtClean="0"/>
              <a:t>бешик</a:t>
            </a:r>
            <a:r>
              <a:rPr lang="ru-RU" sz="1400" dirty="0" smtClean="0"/>
              <a:t> </a:t>
            </a:r>
            <a:r>
              <a:rPr lang="ru-RU" sz="1400" dirty="0" err="1" smtClean="0"/>
              <a:t>парвардой</a:t>
            </a:r>
            <a:r>
              <a:rPr lang="ru-RU" sz="1400" dirty="0" smtClean="0"/>
              <a:t>, </a:t>
            </a:r>
            <a:r>
              <a:rPr lang="ru-RU" sz="1400" dirty="0" err="1" smtClean="0"/>
              <a:t>наватом</a:t>
            </a:r>
            <a:r>
              <a:rPr lang="ru-RU" sz="1400" dirty="0" smtClean="0"/>
              <a:t> и другими сладостями, согласно обряду это делается для того, чтобы жизнь ребенка была радостной и благополучной</a:t>
            </a:r>
            <a:endParaRPr lang="ru-RU" sz="1400" dirty="0"/>
          </a:p>
        </p:txBody>
      </p:sp>
    </p:spTree>
  </p:cSld>
  <p:clrMapOvr>
    <a:masterClrMapping/>
  </p:clrMapOvr>
  <p:transition spd="slow" advClick="0" advTm="30110">
    <p:checke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Рисунок 2"/>
          <p:cNvSpPr>
            <a:spLocks noGrp="1"/>
          </p:cNvSpPr>
          <p:nvPr>
            <p:ph type="body" sz="half" idx="2"/>
          </p:nvPr>
        </p:nvSpPr>
        <p:spPr>
          <a:xfrm>
            <a:off x="357188" y="357166"/>
            <a:ext cx="8329612" cy="6000772"/>
          </a:xfrm>
        </p:spPr>
        <p:txBody>
          <a:bodyPr>
            <a:noAutofit/>
          </a:bodyPr>
          <a:lstStyle/>
          <a:p>
            <a:r>
              <a:rPr lang="ru-RU" sz="1400" dirty="0" smtClean="0"/>
              <a:t>Обряды узбекского народа</a:t>
            </a:r>
          </a:p>
          <a:p>
            <a:r>
              <a:rPr lang="ru-RU" sz="1400" i="1" dirty="0" smtClean="0"/>
              <a:t>У каждого из народов, населяющих нашу планету, существуют свои обряды, которые формируются веками.</a:t>
            </a:r>
            <a:r>
              <a:rPr lang="ru-RU" sz="1400" dirty="0" smtClean="0"/>
              <a:t> Обряды узбекского народа, основанные на богатейшем культурном наследии предков, пришли в современную жизнь, сохранив свою самобытность и многообразность. В жизни узбеков обрядам отводится особая роль. Например, такие радостные моменты жизни, как рождение и воспитание детей, помолвка, свадьба сопровождаются необыкновенно яркими древними обрядами. </a:t>
            </a:r>
            <a:r>
              <a:rPr lang="ru-RU" sz="1400" b="1" i="1" dirty="0" err="1" smtClean="0"/>
              <a:t>Бешик-туйи</a:t>
            </a:r>
            <a:r>
              <a:rPr lang="ru-RU" sz="1400" dirty="0" smtClean="0"/>
              <a:t> И вот радостное и важное событие - появился на свет новый человек! В узбекской семье появление младенца сопровождается древним ритуальным празднеством "</a:t>
            </a:r>
            <a:r>
              <a:rPr lang="ru-RU" sz="1400" dirty="0" err="1" smtClean="0"/>
              <a:t>Бешик</a:t>
            </a:r>
            <a:r>
              <a:rPr lang="ru-RU" sz="1400" dirty="0" smtClean="0"/>
              <a:t> </a:t>
            </a:r>
            <a:r>
              <a:rPr lang="ru-RU" sz="1400" dirty="0" err="1" smtClean="0"/>
              <a:t>туйи</a:t>
            </a:r>
            <a:r>
              <a:rPr lang="ru-RU" sz="1400" dirty="0" smtClean="0"/>
              <a:t>" - "Деревянная колыбель". Этот обряд проводится обычно на седьмой, девятый, одиннадцатый или сороковой день со дня рождения ребенка. В день проведения обряда родственники со стороны жены приносят богато убранную колыбель "</a:t>
            </a:r>
            <a:r>
              <a:rPr lang="ru-RU" sz="1400" dirty="0" err="1" smtClean="0"/>
              <a:t>бешик</a:t>
            </a:r>
            <a:r>
              <a:rPr lang="ru-RU" sz="1400" dirty="0" smtClean="0"/>
              <a:t>" и необходимые принадлежности для ребенка, а также много разных сладостей, традиционные узбекские лепешки и игрушки для малыша, которые заворачивают в скатерть - </a:t>
            </a:r>
            <a:r>
              <a:rPr lang="ru-RU" sz="1400" dirty="0" err="1" smtClean="0"/>
              <a:t>дастархан</a:t>
            </a:r>
            <a:r>
              <a:rPr lang="ru-RU" sz="1400" dirty="0" smtClean="0"/>
              <a:t>. Звуки </a:t>
            </a:r>
            <a:r>
              <a:rPr lang="ru-RU" sz="1400" dirty="0" err="1" smtClean="0"/>
              <a:t>карная</a:t>
            </a:r>
            <a:r>
              <a:rPr lang="ru-RU" sz="1400" dirty="0" smtClean="0"/>
              <a:t>, </a:t>
            </a:r>
            <a:r>
              <a:rPr lang="ru-RU" sz="1400" dirty="0" err="1" smtClean="0"/>
              <a:t>сурная</a:t>
            </a:r>
            <a:r>
              <a:rPr lang="ru-RU" sz="1400" dirty="0" smtClean="0"/>
              <a:t> и бубна оглашают начало совершения обряда. В доме собирается много гостей, которых проводят за праздничный стол, заставленный богатым угощением. И пока гости угощаются, наслаждаются игрой музыкантов, празднуют и веселятся, пожилые женщины в детской комнате совершают обряд первого пеленания младенца и укладывания его в </a:t>
            </a:r>
            <a:r>
              <a:rPr lang="ru-RU" sz="1400" dirty="0" err="1" smtClean="0"/>
              <a:t>бешик</a:t>
            </a:r>
            <a:r>
              <a:rPr lang="ru-RU" sz="1400" dirty="0" smtClean="0"/>
              <a:t>. В завершении церемонии по традиции устраиваются смотрины ребенка. Гости заходят в детскую комнату, любуются малышом и осыпают </a:t>
            </a:r>
            <a:r>
              <a:rPr lang="ru-RU" sz="1400" dirty="0" err="1" smtClean="0"/>
              <a:t>бешик</a:t>
            </a:r>
            <a:r>
              <a:rPr lang="ru-RU" sz="1400" dirty="0" smtClean="0"/>
              <a:t> </a:t>
            </a:r>
            <a:r>
              <a:rPr lang="ru-RU" sz="1400" dirty="0" err="1" smtClean="0"/>
              <a:t>парвардой</a:t>
            </a:r>
            <a:r>
              <a:rPr lang="ru-RU" sz="1400" dirty="0" smtClean="0"/>
              <a:t>, </a:t>
            </a:r>
            <a:r>
              <a:rPr lang="ru-RU" sz="1400" dirty="0" err="1" smtClean="0"/>
              <a:t>наватом</a:t>
            </a:r>
            <a:r>
              <a:rPr lang="ru-RU" sz="1400" dirty="0" smtClean="0"/>
              <a:t> и другими сладостями, согласно обряду это делается для того, чтобы жизнь ребенка была радостной и благополучной. </a:t>
            </a:r>
            <a:r>
              <a:rPr lang="ru-RU" sz="1400" dirty="0" err="1" smtClean="0"/>
              <a:t>Хатна-килишМалыш</a:t>
            </a:r>
            <a:r>
              <a:rPr lang="ru-RU" sz="1400" dirty="0" smtClean="0"/>
              <a:t> подрос. </a:t>
            </a:r>
          </a:p>
        </p:txBody>
      </p:sp>
    </p:spTree>
  </p:cSld>
  <p:clrMapOvr>
    <a:masterClrMapping/>
  </p:clrMapOvr>
  <p:transition spd="slow" advClick="0" advTm="30390">
    <p:zoom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357158" y="357166"/>
            <a:ext cx="8329642" cy="5662634"/>
          </a:xfrm>
        </p:spPr>
        <p:txBody>
          <a:bodyPr>
            <a:normAutofit/>
          </a:bodyPr>
          <a:lstStyle/>
          <a:p>
            <a:r>
              <a:rPr lang="ru-RU" dirty="0" smtClean="0"/>
              <a:t>Теперь ему предстоит пройти очень важный для него обряд </a:t>
            </a:r>
            <a:r>
              <a:rPr lang="ru-RU" dirty="0" err="1" smtClean="0"/>
              <a:t>хатна-килиш</a:t>
            </a:r>
            <a:r>
              <a:rPr lang="ru-RU" dirty="0" smtClean="0"/>
              <a:t> или </a:t>
            </a:r>
            <a:r>
              <a:rPr lang="ru-RU" dirty="0" err="1" smtClean="0"/>
              <a:t>суннат</a:t>
            </a:r>
            <a:r>
              <a:rPr lang="ru-RU" dirty="0" smtClean="0"/>
              <a:t> </a:t>
            </a:r>
            <a:r>
              <a:rPr lang="ru-RU" dirty="0" err="1" smtClean="0"/>
              <a:t>туйи</a:t>
            </a:r>
            <a:r>
              <a:rPr lang="ru-RU" dirty="0" smtClean="0"/>
              <a:t>. Это очень древний, освященный исламом, узбекский обряд обрезания. Проводится он у мальчиков в возрасте от трех до девяти лет. В народе этот обряд еще называют "свадьбой". Готовиться к свадьбе родители начинают уже с самого рождения ребенка, родственники и соседи также принимают участие в подготовке свадебных подарков. Перед проведением обряда проводится чтение Корана в присутствии имама из мечети, родственников и почетных старейшин махали. Прочитав суры из </a:t>
            </a:r>
            <a:r>
              <a:rPr lang="ru-RU" dirty="0" err="1" smtClean="0"/>
              <a:t>корана</a:t>
            </a:r>
            <a:r>
              <a:rPr lang="ru-RU" dirty="0" smtClean="0"/>
              <a:t>, старцы благословляют мальчика и дарят ему подарки. После этого накрывается праздничный стол и начинается сам обряд - большая "свадьба". В завершении обряда гости поздравляют мальчика, осыпая его деньгами и сладостями. И вот кульминационный момент - в центр празднования выводят молодого жеребца, украшенного нарядными лентами и богатой сбруей. С пожеланиями вырасти могучим и храбрым джигитом мальчика усаживают на коня. И в завершение ритуала начинается праздник с обильным угощением, музыкой, </a:t>
            </a:r>
            <a:r>
              <a:rPr lang="ru-RU" dirty="0" err="1" smtClean="0"/>
              <a:t>танцами.Фатиха-туйСын</a:t>
            </a:r>
            <a:r>
              <a:rPr lang="ru-RU" dirty="0" smtClean="0"/>
              <a:t> вырос, возмужал, достиг совершеннолетнего возраста - самое время завести свою семью. По традиции родители сами выбирают невесту своему сыну, помогают им в этом свахи. К выбору невесты относятся со всей ответственностью, подробно расспрашивая о ее семье, знакомясь с родственниками девушки. Все! Выбор сделан! Наступает день помолвки - "</a:t>
            </a:r>
            <a:r>
              <a:rPr lang="ru-RU" dirty="0" err="1" smtClean="0"/>
              <a:t>фатиха-туй</a:t>
            </a:r>
            <a:r>
              <a:rPr lang="ru-RU" dirty="0" smtClean="0"/>
              <a:t>". В этот день в доме просватанной девушки собираются гости, среди которых почтенные старики и председатель </a:t>
            </a:r>
            <a:r>
              <a:rPr lang="ru-RU" dirty="0" err="1" smtClean="0"/>
              <a:t>махалли</a:t>
            </a:r>
            <a:r>
              <a:rPr lang="ru-RU" dirty="0" smtClean="0"/>
              <a:t>. Свахи излагают цель своего визита, после чего проводится обряд "нон </a:t>
            </a:r>
            <a:r>
              <a:rPr lang="ru-RU" dirty="0" err="1" smtClean="0"/>
              <a:t>синдириш</a:t>
            </a:r>
            <a:r>
              <a:rPr lang="ru-RU" dirty="0" smtClean="0"/>
              <a:t>", в дословном переводе это означает "ломать лепешку". После совершения этого интересного древнего обряда молодые считаются помолвленными, и назначается день свадьбы. Родственники невесты щедро одаривают родных жениха и свах - каждому они вручают </a:t>
            </a:r>
            <a:r>
              <a:rPr lang="ru-RU" dirty="0" err="1" smtClean="0"/>
              <a:t>дастархан</a:t>
            </a:r>
            <a:r>
              <a:rPr lang="ru-RU" dirty="0" smtClean="0"/>
              <a:t> с двумя лепешками и сладостями, а также передают подарки жениху и его родителям. С момента помолвки начинается подготовка к свадьбе.</a:t>
            </a:r>
          </a:p>
          <a:p>
            <a:endParaRPr lang="ru-RU" dirty="0"/>
          </a:p>
        </p:txBody>
      </p:sp>
    </p:spTree>
  </p:cSld>
  <p:clrMapOvr>
    <a:masterClrMapping/>
  </p:clrMapOvr>
  <p:transition spd="slow" advClick="0" advTm="30016">
    <p:strips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42844" y="285728"/>
            <a:ext cx="8501122" cy="6286544"/>
          </a:xfrm>
        </p:spPr>
        <p:txBody>
          <a:bodyPr>
            <a:noAutofit/>
          </a:bodyPr>
          <a:lstStyle/>
          <a:p>
            <a:r>
              <a:rPr lang="ru-RU" b="1" i="1" dirty="0" smtClean="0"/>
              <a:t>Ах, эта свадьба</a:t>
            </a:r>
            <a:r>
              <a:rPr lang="ru-RU" sz="900" dirty="0" smtClean="0"/>
              <a:t>.                                                                                                                                                                                                                                                                    </a:t>
            </a:r>
          </a:p>
          <a:p>
            <a:endParaRPr lang="ru-RU" sz="900" dirty="0" smtClean="0"/>
          </a:p>
          <a:p>
            <a:r>
              <a:rPr lang="ru-RU" sz="1400" b="1" i="1" dirty="0" smtClean="0"/>
              <a:t>Свадьбы у узбеков традиционно отмечались с особой пышностью, в них принимало участие огромное количество людей. </a:t>
            </a:r>
          </a:p>
          <a:p>
            <a:r>
              <a:rPr lang="ru-RU" sz="1400" dirty="0" smtClean="0"/>
              <a:t> Узбекская свадьба - значительное событие не только для жениха и невесты, но и для всех родственников, друзей и жителей кишлака. Поэтому свадьба являлась не только личным, но и общим </a:t>
            </a:r>
            <a:r>
              <a:rPr lang="ru-RU" sz="1400" dirty="0" err="1" smtClean="0"/>
              <a:t>делом.Свадьба</a:t>
            </a:r>
            <a:r>
              <a:rPr lang="ru-RU" sz="1400" dirty="0" smtClean="0"/>
              <a:t> готовилась не спеша, с осознанием её важности для семьи и значимости для общественности. Дело начиналось с поиска невесты - "</a:t>
            </a:r>
            <a:r>
              <a:rPr lang="ru-RU" sz="1400" dirty="0" err="1" smtClean="0"/>
              <a:t>келин</a:t>
            </a:r>
            <a:r>
              <a:rPr lang="ru-RU" sz="1400" dirty="0" smtClean="0"/>
              <a:t> </a:t>
            </a:r>
            <a:r>
              <a:rPr lang="ru-RU" sz="1400" dirty="0" err="1" smtClean="0"/>
              <a:t>эгалаш</a:t>
            </a:r>
            <a:r>
              <a:rPr lang="ru-RU" sz="1400" dirty="0" smtClean="0"/>
              <a:t>". Родители или близкие люди находили подходящую "кандидатуру" для жениха. Об этом давали знать родителям девушки, </a:t>
            </a:r>
            <a:r>
              <a:rPr lang="ru-RU" sz="1400" dirty="0" err="1" smtClean="0"/>
              <a:t>послечего</a:t>
            </a:r>
            <a:r>
              <a:rPr lang="ru-RU" sz="1400" dirty="0" smtClean="0"/>
              <a:t> в дом девушки отправляли сватов - "</a:t>
            </a:r>
            <a:r>
              <a:rPr lang="ru-RU" sz="1400" dirty="0" err="1" smtClean="0"/>
              <a:t>совчи</a:t>
            </a:r>
            <a:r>
              <a:rPr lang="ru-RU" sz="1400" dirty="0" smtClean="0"/>
              <a:t>". При согласии родителей девушки на брак происходил обряд "преломления лепешки" (нон </a:t>
            </a:r>
            <a:r>
              <a:rPr lang="ru-RU" sz="1400" dirty="0" err="1" smtClean="0"/>
              <a:t>синдириш</a:t>
            </a:r>
            <a:r>
              <a:rPr lang="ru-RU" sz="1400" dirty="0" smtClean="0"/>
              <a:t>), после чего договор родителей считался окончательно оформленным. Здесь же договаривались о размерах калыма, о подготовке к </a:t>
            </a:r>
            <a:r>
              <a:rPr lang="ru-RU" sz="1400" dirty="0" err="1" smtClean="0"/>
              <a:t>свадьбе.Следующий</a:t>
            </a:r>
            <a:r>
              <a:rPr lang="ru-RU" sz="1400" dirty="0" smtClean="0"/>
              <a:t> этап - помолвка в доме девушки (</a:t>
            </a:r>
            <a:r>
              <a:rPr lang="ru-RU" sz="1400" dirty="0" err="1" smtClean="0"/>
              <a:t>фотиха-туй</a:t>
            </a:r>
            <a:r>
              <a:rPr lang="ru-RU" sz="1400" dirty="0" smtClean="0"/>
              <a:t>), которую проводили лишь после уплаты калыма, преподнесения подарков родителям и родственникам невесты. Перед самой свадьбой в доме жениха собирался совет аксакалов - "</a:t>
            </a:r>
            <a:r>
              <a:rPr lang="ru-RU" sz="1400" dirty="0" err="1" smtClean="0"/>
              <a:t>маслахат</a:t>
            </a:r>
            <a:r>
              <a:rPr lang="ru-RU" sz="1400" dirty="0" smtClean="0"/>
              <a:t> </a:t>
            </a:r>
            <a:r>
              <a:rPr lang="ru-RU" sz="1400" dirty="0" err="1" smtClean="0"/>
              <a:t>оши</a:t>
            </a:r>
            <a:r>
              <a:rPr lang="ru-RU" sz="1400" dirty="0" smtClean="0"/>
              <a:t>". Готовилось обильное угощение и во время обеда обсуждались вопросы организации свадьбы, а также выбирался "</a:t>
            </a:r>
            <a:r>
              <a:rPr lang="ru-RU" sz="1400" dirty="0" err="1" smtClean="0"/>
              <a:t>ромо</a:t>
            </a:r>
            <a:r>
              <a:rPr lang="ru-RU" sz="1400" dirty="0" smtClean="0"/>
              <a:t>" - главный распорядитель. </a:t>
            </a:r>
            <a:endParaRPr lang="ru-RU" sz="1400" dirty="0"/>
          </a:p>
        </p:txBody>
      </p:sp>
      <p:pic>
        <p:nvPicPr>
          <p:cNvPr id="13316" name="Picture 4"/>
          <p:cNvPicPr>
            <a:picLocks noChangeAspect="1" noChangeArrowheads="1"/>
          </p:cNvPicPr>
          <p:nvPr/>
        </p:nvPicPr>
        <p:blipFill>
          <a:blip r:embed="rId2" cstate="print"/>
          <a:srcRect/>
          <a:stretch>
            <a:fillRect/>
          </a:stretch>
        </p:blipFill>
        <p:spPr bwMode="auto">
          <a:xfrm>
            <a:off x="2357422" y="4214818"/>
            <a:ext cx="3390900" cy="2143139"/>
          </a:xfrm>
          <a:prstGeom prst="rect">
            <a:avLst/>
          </a:prstGeom>
          <a:noFill/>
          <a:ln w="9525">
            <a:noFill/>
            <a:miter lim="800000"/>
            <a:headEnd/>
            <a:tailEnd/>
          </a:ln>
          <a:effectLst/>
        </p:spPr>
      </p:pic>
    </p:spTree>
  </p:cSld>
  <p:clrMapOvr>
    <a:masterClrMapping/>
  </p:clrMapOvr>
  <p:transition spd="slow" advClick="0" advTm="25281">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500034" y="285728"/>
            <a:ext cx="8186766" cy="5734072"/>
          </a:xfrm>
        </p:spPr>
        <p:txBody>
          <a:bodyPr>
            <a:normAutofit lnSpcReduction="10000"/>
          </a:bodyPr>
          <a:lstStyle/>
          <a:p>
            <a:r>
              <a:rPr lang="ru-RU" dirty="0" smtClean="0"/>
              <a:t>Он должен был продумать всё до мелочей и дать поручения многочисленным </a:t>
            </a:r>
            <a:r>
              <a:rPr lang="ru-RU" dirty="0" err="1" smtClean="0"/>
              <a:t>исполниелям</a:t>
            </a:r>
            <a:r>
              <a:rPr lang="ru-RU" dirty="0" smtClean="0"/>
              <a:t>. </a:t>
            </a:r>
            <a:r>
              <a:rPr lang="ru-RU" dirty="0" err="1" smtClean="0"/>
              <a:t>Никох</a:t>
            </a:r>
            <a:r>
              <a:rPr lang="ru-RU" dirty="0" smtClean="0"/>
              <a:t> туй" - главная свадьба, начиналась в доме невесты и переходила в дом жениха. "</a:t>
            </a:r>
            <a:r>
              <a:rPr lang="ru-RU" dirty="0" err="1" smtClean="0"/>
              <a:t>Никох</a:t>
            </a:r>
            <a:r>
              <a:rPr lang="ru-RU" dirty="0" smtClean="0"/>
              <a:t> туй" - главный обряд в доме невесты. Жених с группой друзей и родственников приезжали сюда на церемонию. Венчание совершал мулла, который направлял доверенных людей (</a:t>
            </a:r>
            <a:r>
              <a:rPr lang="ru-RU" dirty="0" err="1" smtClean="0"/>
              <a:t>вакл</a:t>
            </a:r>
            <a:r>
              <a:rPr lang="ru-RU" dirty="0" smtClean="0"/>
              <a:t>) к невесте (она находилась в отдельной, празднично убранной комнате (</a:t>
            </a:r>
            <a:r>
              <a:rPr lang="ru-RU" dirty="0" err="1" smtClean="0"/>
              <a:t>ичкари</a:t>
            </a:r>
            <a:r>
              <a:rPr lang="ru-RU" dirty="0" smtClean="0"/>
              <a:t>) до получения согласия на брак).После получения положительного ответа невесты мулла получал согласие жениха, после чего он читал молитву - "</a:t>
            </a:r>
            <a:r>
              <a:rPr lang="ru-RU" dirty="0" err="1" smtClean="0"/>
              <a:t>никох</a:t>
            </a:r>
            <a:r>
              <a:rPr lang="ru-RU" dirty="0" smtClean="0"/>
              <a:t>", и брак считался заключенным.В честь жениха давалось угощение, выступали музыканты и танцоры. На этом небольшом представлении присутствовали только </a:t>
            </a:r>
            <a:r>
              <a:rPr lang="ru-RU" dirty="0" err="1" smtClean="0"/>
              <a:t>мужчины.В</a:t>
            </a:r>
            <a:r>
              <a:rPr lang="ru-RU" dirty="0" smtClean="0"/>
              <a:t> это время в </a:t>
            </a:r>
            <a:r>
              <a:rPr lang="ru-RU" dirty="0" err="1" smtClean="0"/>
              <a:t>ичкари</a:t>
            </a:r>
            <a:r>
              <a:rPr lang="ru-RU" dirty="0" smtClean="0"/>
              <a:t> шел обряд прощания невесты с родителями и </a:t>
            </a:r>
            <a:r>
              <a:rPr lang="ru-RU" dirty="0" err="1" smtClean="0"/>
              <a:t>близкими.После</a:t>
            </a:r>
            <a:r>
              <a:rPr lang="ru-RU" dirty="0" smtClean="0"/>
              <a:t> этого друзья жениха грузили на арбу вещи и приданое невесты. Затем подружки, родственники и </a:t>
            </a:r>
            <a:r>
              <a:rPr lang="ru-RU" dirty="0" err="1" smtClean="0"/>
              <a:t>янга</a:t>
            </a:r>
            <a:r>
              <a:rPr lang="ru-RU" dirty="0" smtClean="0"/>
              <a:t> (специально избранная сноха) выводили невесту из её дома, провожая в дом </a:t>
            </a:r>
            <a:r>
              <a:rPr lang="ru-RU" dirty="0" err="1" smtClean="0"/>
              <a:t>жениха.Встречая</a:t>
            </a:r>
            <a:r>
              <a:rPr lang="ru-RU" dirty="0" smtClean="0"/>
              <a:t> невесту женщины пели традиционные свадебные песни "Ёр-ёр". До двери дома рассыпался "</a:t>
            </a:r>
            <a:r>
              <a:rPr lang="ru-RU" dirty="0" err="1" smtClean="0"/>
              <a:t>паяндоз</a:t>
            </a:r>
            <a:r>
              <a:rPr lang="ru-RU" dirty="0" smtClean="0"/>
              <a:t>" - белая дорожка, по которой невеста должна была войти в дом. Перед дверью она останавливалась и делала "</a:t>
            </a:r>
            <a:r>
              <a:rPr lang="ru-RU" dirty="0" err="1" smtClean="0"/>
              <a:t>остона</a:t>
            </a:r>
            <a:r>
              <a:rPr lang="ru-RU" dirty="0" smtClean="0"/>
              <a:t> салом"  - поклон новому дому. В это время невесту осыпали (в разных местах по-разному) цветами, сладостями, деньгами, как бы желая, чтобы её жизнь была красивой и </a:t>
            </a:r>
            <a:r>
              <a:rPr lang="ru-RU" dirty="0" err="1" smtClean="0"/>
              <a:t>богатой.Переступание</a:t>
            </a:r>
            <a:r>
              <a:rPr lang="ru-RU" dirty="0" smtClean="0"/>
              <a:t> невестой порога нового дома в разных местах оформлялось по-разному. Существовал и такой обычай: жених брал невесту на руки и вносил в дом. Невесту заводили в приготовленную для неё комнату с большими занавесями - "</a:t>
            </a:r>
            <a:r>
              <a:rPr lang="ru-RU" dirty="0" err="1" smtClean="0"/>
              <a:t>чивиллик</a:t>
            </a:r>
            <a:r>
              <a:rPr lang="ru-RU" dirty="0" smtClean="0"/>
              <a:t>", куда заносили все её вещи и приданое. Во дворе женщины играли на бубне, пели свадебные песни и танцевали. Вечером в этой комнате Янга невесты давала угощение жениху и его друзьям. После этого обряда Янга выпроваживала всех друзей и оставляла только жениха. Теперь жених раздавал подарки или деньги Янге и другим женщинам, чтобы его пустили в </a:t>
            </a:r>
            <a:r>
              <a:rPr lang="ru-RU" dirty="0" err="1" smtClean="0"/>
              <a:t>чивиллик</a:t>
            </a:r>
            <a:r>
              <a:rPr lang="ru-RU" dirty="0" smtClean="0"/>
              <a:t> и оставили там наедине с невестой, где была приготовлена брачная постель. Самый дорогой подарок предназначался невесте - браслет, кольца, серьги и ожерелье.</a:t>
            </a:r>
          </a:p>
          <a:p>
            <a:endParaRPr lang="ru-RU" dirty="0"/>
          </a:p>
        </p:txBody>
      </p:sp>
    </p:spTree>
  </p:cSld>
  <p:clrMapOvr>
    <a:masterClrMapping/>
  </p:clrMapOvr>
  <p:transition spd="slow" advClick="0" advTm="30187">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357158" y="0"/>
            <a:ext cx="8329642" cy="6858000"/>
          </a:xfrm>
        </p:spPr>
        <p:txBody>
          <a:bodyPr>
            <a:noAutofit/>
          </a:bodyPr>
          <a:lstStyle/>
          <a:p>
            <a:r>
              <a:rPr lang="ru-RU" dirty="0" smtClean="0"/>
              <a:t>После этого обряда Янга выпроваживала всех друзей и оставляла только жениха. Теперь жених раздавал подарки или деньги Янге и другим женщинам, чтобы его пустили в </a:t>
            </a:r>
            <a:r>
              <a:rPr lang="ru-RU" dirty="0" err="1" smtClean="0"/>
              <a:t>чивиллик</a:t>
            </a:r>
            <a:r>
              <a:rPr lang="ru-RU" dirty="0" smtClean="0"/>
              <a:t> и оставили там наедине с невестой, где была приготовлена брачная постель. Самый дорогой подарок предназначался невесте - браслет, кольца, серьги и т.д.Последовательность проведения обычая в основном была направлена на то, чтобы облегчить невесте привыкание к новому дому. Один из последних обрядов назывался "юз </a:t>
            </a:r>
            <a:r>
              <a:rPr lang="ru-RU" dirty="0" err="1" smtClean="0"/>
              <a:t>очди</a:t>
            </a:r>
            <a:r>
              <a:rPr lang="ru-RU" dirty="0" smtClean="0"/>
              <a:t>". На другой день после свадьбы родители жениха приходили на смотрины невесты. Она, приветствуя новых родителей, делала поклон - "</a:t>
            </a:r>
            <a:r>
              <a:rPr lang="ru-RU" dirty="0" err="1" smtClean="0"/>
              <a:t>келин</a:t>
            </a:r>
            <a:r>
              <a:rPr lang="ru-RU" dirty="0" smtClean="0"/>
              <a:t> салом", а все, кому она кланялась, показывая лицо, скрытое под прозрачной кисеей, должны были сделать ей </a:t>
            </a:r>
            <a:r>
              <a:rPr lang="ru-RU" dirty="0" err="1" smtClean="0"/>
              <a:t>подарок.В</a:t>
            </a:r>
            <a:r>
              <a:rPr lang="ru-RU" dirty="0" smtClean="0"/>
              <a:t> последние годы узбекские свадебные обряды претерпели ряд существенных изменений. Это прежде всего связано с изменениями социально-культурной жизни народа. Но основные свадебные обряды сохранились до наших </a:t>
            </a:r>
            <a:r>
              <a:rPr lang="ru-RU" dirty="0" err="1" smtClean="0"/>
              <a:t>дней.Постепенно</a:t>
            </a:r>
            <a:r>
              <a:rPr lang="ru-RU" dirty="0" smtClean="0"/>
              <a:t> видоизменяется и исчезает калым - купля невесты, остались в прошлом ранние браки в несовершеннолетнем </a:t>
            </a:r>
            <a:r>
              <a:rPr lang="ru-RU" dirty="0" err="1" smtClean="0"/>
              <a:t>возрасте.современная</a:t>
            </a:r>
            <a:r>
              <a:rPr lang="ru-RU" dirty="0" smtClean="0"/>
              <a:t> узбекская свадьба включает три </a:t>
            </a:r>
            <a:r>
              <a:rPr lang="ru-RU" dirty="0" err="1" smtClean="0"/>
              <a:t>обряда.Помолвка</a:t>
            </a:r>
            <a:r>
              <a:rPr lang="ru-RU" dirty="0" smtClean="0"/>
              <a:t>. Если парень и девушка любят друг друга, они, по взаимной договоренности, сообщают об этом своим родителям. В установленный день юноша отправляет в дом девушки сватов - "</a:t>
            </a:r>
            <a:r>
              <a:rPr lang="ru-RU" dirty="0" err="1" smtClean="0"/>
              <a:t>совги</a:t>
            </a:r>
            <a:r>
              <a:rPr lang="ru-RU" dirty="0" smtClean="0"/>
              <a:t>" из числа авторитетных родственников и близких. После соглашения родителей девушки традиционно соблюдается обряд "нон </a:t>
            </a:r>
            <a:r>
              <a:rPr lang="ru-RU" dirty="0" err="1" smtClean="0"/>
              <a:t>синдириш</a:t>
            </a:r>
            <a:r>
              <a:rPr lang="ru-RU" dirty="0" smtClean="0"/>
              <a:t>", а затем стороны договариваются о плане проведения </a:t>
            </a:r>
            <a:r>
              <a:rPr lang="ru-RU" dirty="0" err="1" smtClean="0"/>
              <a:t>свадьбы.Торжественная</a:t>
            </a:r>
            <a:r>
              <a:rPr lang="ru-RU" dirty="0" smtClean="0"/>
              <a:t> регистрация брака. В установленный срок молодые в сопровождении друзей и близких ( с каждой стороны по 5-10 человек) на специально украшенных машинах подъезжают к месту регистрации </a:t>
            </a:r>
            <a:r>
              <a:rPr lang="ru-RU" dirty="0" err="1" smtClean="0"/>
              <a:t>брака.После</a:t>
            </a:r>
            <a:r>
              <a:rPr lang="ru-RU" dirty="0" smtClean="0"/>
              <a:t> торжественного ритуала, когда жених и невеста ставят подписи в книге регистрации браков, молодые обмениваются кольцами, поздравляют друг друга. Свидетели со стороны жениха и невесты тоже ставят свои подписи в книге регистрации брака. Молодым супругам торжественно вручается свидетельство о заключении </a:t>
            </a:r>
            <a:r>
              <a:rPr lang="ru-RU" dirty="0" err="1" smtClean="0"/>
              <a:t>брака.ама</a:t>
            </a:r>
            <a:r>
              <a:rPr lang="ru-RU" dirty="0" smtClean="0"/>
              <a:t> свадьба. Жених и невеста приглашают родных, близких, друзей, соседей на свадебный </a:t>
            </a:r>
            <a:r>
              <a:rPr lang="ru-RU" dirty="0" err="1" smtClean="0"/>
              <a:t>вечер.В</a:t>
            </a:r>
            <a:r>
              <a:rPr lang="ru-RU" dirty="0" smtClean="0"/>
              <a:t> настоящее время, когда процесс формирования новой узбекской свадьбы ещё идет, существует несколько её вариантов. Общественные организации прилагают большие усилия к тому, чтобы во время проведения свадьбы было меньше хлопот, материальных затрат, излишеств, добиваются того, чтобы регистрация брака и свадьба проходили в один день, в основном в субботу или воскресенье, а также чтобы жених и невеста проводили одну</a:t>
            </a:r>
            <a:endParaRPr lang="ru-RU" dirty="0"/>
          </a:p>
        </p:txBody>
      </p:sp>
    </p:spTree>
  </p:cSld>
  <p:clrMapOvr>
    <a:masterClrMapping/>
  </p:clrMapOvr>
  <p:transition spd="slow" advClick="0" advTm="40328">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3000" y="571480"/>
            <a:ext cx="7333488" cy="5981720"/>
          </a:xfrm>
        </p:spPr>
        <p:txBody>
          <a:bodyPr>
            <a:normAutofit fontScale="92500" lnSpcReduction="10000"/>
          </a:bodyPr>
          <a:lstStyle/>
          <a:p>
            <a:r>
              <a:rPr lang="ru-RU" dirty="0" smtClean="0"/>
              <a:t>общую свадьбу: в доме у жениха или невесты, в ресторане, кафе и т.д.Такие свадьбы проводятся довольно часто, но ещё нередки случаи, когда свадьба длится два дня. В первый день маленький свадебный вечер проходит в доме невесты, и он называется "</a:t>
            </a:r>
            <a:r>
              <a:rPr lang="ru-RU" dirty="0" err="1" smtClean="0"/>
              <a:t>киз</a:t>
            </a:r>
            <a:r>
              <a:rPr lang="ru-RU" dirty="0" smtClean="0"/>
              <a:t> </a:t>
            </a:r>
            <a:r>
              <a:rPr lang="ru-RU" dirty="0" err="1" smtClean="0"/>
              <a:t>базми</a:t>
            </a:r>
            <a:r>
              <a:rPr lang="ru-RU" dirty="0" smtClean="0"/>
              <a:t>". Во второй день - большой свадебный вечер проводится в доме жениха и носит различные названия: "туй </a:t>
            </a:r>
            <a:r>
              <a:rPr lang="ru-RU" dirty="0" err="1" smtClean="0"/>
              <a:t>базми</a:t>
            </a:r>
            <a:r>
              <a:rPr lang="ru-RU" dirty="0" smtClean="0"/>
              <a:t>" (свадебный пир), "</a:t>
            </a:r>
            <a:r>
              <a:rPr lang="ru-RU" dirty="0" err="1" smtClean="0"/>
              <a:t>муххабат</a:t>
            </a:r>
            <a:r>
              <a:rPr lang="ru-RU" dirty="0" smtClean="0"/>
              <a:t> </a:t>
            </a:r>
            <a:r>
              <a:rPr lang="ru-RU" dirty="0" err="1" smtClean="0"/>
              <a:t>кечаси</a:t>
            </a:r>
            <a:r>
              <a:rPr lang="ru-RU" dirty="0" smtClean="0"/>
              <a:t>" (вечер любви), "</a:t>
            </a:r>
            <a:r>
              <a:rPr lang="ru-RU" dirty="0" err="1" smtClean="0"/>
              <a:t>бахт</a:t>
            </a:r>
            <a:r>
              <a:rPr lang="ru-RU" dirty="0" smtClean="0"/>
              <a:t> </a:t>
            </a:r>
            <a:r>
              <a:rPr lang="ru-RU" dirty="0" err="1" smtClean="0"/>
              <a:t>кечаси</a:t>
            </a:r>
            <a:r>
              <a:rPr lang="ru-RU" dirty="0" smtClean="0"/>
              <a:t>" (вечер счастья).В наше время узбекские свадьбы часто включают и традиционные и современные обряды. Как дань традиции и теперь дается плов (</a:t>
            </a:r>
            <a:r>
              <a:rPr lang="ru-RU" dirty="0" err="1" smtClean="0"/>
              <a:t>ош</a:t>
            </a:r>
            <a:r>
              <a:rPr lang="ru-RU" dirty="0" smtClean="0"/>
              <a:t>), который организуется либо утром (от 6 до 9 вечера), либо в обед (от 13 до 15ч). На него приглашаются жители махали, в том числе близкие, знакомые и дальние родственники. На свадебных </a:t>
            </a:r>
            <a:r>
              <a:rPr lang="ru-RU" dirty="0" err="1" smtClean="0"/>
              <a:t>ошах</a:t>
            </a:r>
            <a:r>
              <a:rPr lang="ru-RU" dirty="0" smtClean="0"/>
              <a:t> играет музыка, поют песни, в основном спокойные, классические. Так как приглашенных бывает очень много, ставят в ряд длинные столы и скамьи или стулья. Гости пробую традиционные угощения, пьют чай, а затем подают плов. Спиртные напитки в </a:t>
            </a:r>
            <a:r>
              <a:rPr lang="ru-RU" dirty="0" err="1" smtClean="0"/>
              <a:t>ошах</a:t>
            </a:r>
            <a:r>
              <a:rPr lang="ru-RU" dirty="0" smtClean="0"/>
              <a:t>, как и раньше не </a:t>
            </a:r>
            <a:r>
              <a:rPr lang="ru-RU" dirty="0" err="1" smtClean="0"/>
              <a:t>подаются.Свадебными</a:t>
            </a:r>
            <a:r>
              <a:rPr lang="ru-RU" dirty="0" smtClean="0"/>
              <a:t> сезонами в Узбекистане считаются весна и конец лета, а также осень, после уборки урожая. Зимой свадьбы устраиваются редко. Место для проведения свадебного пира заранее благоустраивается и украшается, столы расставляются П-образно. С трех сторон по краю площадки вывешиваются ковры или сюзане, образуя своеобразные расписные стены. Самое почетное место во главе стола отводится жениху и </a:t>
            </a:r>
            <a:r>
              <a:rPr lang="ru-RU" dirty="0" err="1" smtClean="0"/>
              <a:t>невесте.Для</a:t>
            </a:r>
            <a:r>
              <a:rPr lang="ru-RU" dirty="0" smtClean="0"/>
              <a:t> свадебного стола готовится разнообразное угощение, обязательными из которых являются фрукты, дыни, арбузы, виноград, сухофрукты, кишмиш, а из национальных кушаний - </a:t>
            </a:r>
            <a:r>
              <a:rPr lang="ru-RU" dirty="0" err="1" smtClean="0"/>
              <a:t>самса</a:t>
            </a:r>
            <a:r>
              <a:rPr lang="ru-RU" dirty="0" smtClean="0"/>
              <a:t>, лепешки, чай и т.д.В процессе пира подается не менее двух-трех блюд. Обязательно шурпа, затем можно подать манты, жаркое, шашлык и т.д.В настоящее время все больше внимания уделяется художественному оформлению, музыкально-развлекательной части свадьбы. Свадьба начинается с исполнения приветственной песни "</a:t>
            </a:r>
            <a:r>
              <a:rPr lang="ru-RU" dirty="0" err="1" smtClean="0"/>
              <a:t>Туйлар</a:t>
            </a:r>
            <a:r>
              <a:rPr lang="ru-RU" dirty="0" smtClean="0"/>
              <a:t> </a:t>
            </a:r>
            <a:r>
              <a:rPr lang="ru-RU" dirty="0" err="1" smtClean="0"/>
              <a:t>муборак</a:t>
            </a:r>
            <a:r>
              <a:rPr lang="ru-RU" dirty="0" smtClean="0"/>
              <a:t>", во время которой под аплодисменты присутствующих жених и невеста торжественно проходят на своё почетное место. Открывает пир Раис - председатель свадьбы. Поочередно он предоставляет слово авторитетным гостям, родственникам и друзьям. Свадебный вечер завершается заключительным словом одного из уважаемых аксакалов. Затем все присутствующие провожают жениха и невесту.</a:t>
            </a:r>
          </a:p>
          <a:p>
            <a:endParaRPr lang="ru-RU" dirty="0" smtClean="0"/>
          </a:p>
          <a:p>
            <a:endParaRPr lang="ru-RU" dirty="0" smtClean="0"/>
          </a:p>
          <a:p>
            <a:endParaRPr lang="ru-RU" dirty="0"/>
          </a:p>
        </p:txBody>
      </p:sp>
    </p:spTree>
  </p:cSld>
  <p:clrMapOvr>
    <a:masterClrMapping/>
  </p:clrMapOvr>
  <p:transition spd="slow" advClick="0" advTm="31609">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Grp="1" noChangeAspect="1" noChangeArrowheads="1"/>
          </p:cNvPicPr>
          <p:nvPr>
            <p:ph type="pic" idx="1"/>
          </p:nvPr>
        </p:nvPicPr>
        <p:blipFill>
          <a:blip r:embed="rId2" cstate="print"/>
          <a:srcRect l="1805" r="1805"/>
          <a:stretch>
            <a:fillRect/>
          </a:stretch>
        </p:blipFill>
        <p:spPr bwMode="auto">
          <a:xfrm>
            <a:off x="285720" y="714356"/>
            <a:ext cx="2857520" cy="5572164"/>
          </a:xfrm>
          <a:prstGeom prst="rect">
            <a:avLst/>
          </a:prstGeom>
          <a:noFill/>
          <a:ln w="9525">
            <a:noFill/>
            <a:miter lim="800000"/>
            <a:headEnd/>
            <a:tailEnd/>
          </a:ln>
          <a:effectLst/>
        </p:spPr>
      </p:pic>
      <p:sp>
        <p:nvSpPr>
          <p:cNvPr id="4" name="Текст 3"/>
          <p:cNvSpPr>
            <a:spLocks noGrp="1"/>
          </p:cNvSpPr>
          <p:nvPr>
            <p:ph type="body" sz="half" idx="2"/>
          </p:nvPr>
        </p:nvSpPr>
        <p:spPr>
          <a:xfrm>
            <a:off x="3143240" y="428604"/>
            <a:ext cx="5543560" cy="6143668"/>
          </a:xfrm>
        </p:spPr>
        <p:txBody>
          <a:bodyPr/>
          <a:lstStyle/>
          <a:p>
            <a:r>
              <a:rPr lang="ru-RU" b="1" i="1" dirty="0" smtClean="0"/>
              <a:t>Религия узбеков </a:t>
            </a:r>
          </a:p>
          <a:p>
            <a:endParaRPr lang="ru-RU" dirty="0" smtClean="0"/>
          </a:p>
          <a:p>
            <a:r>
              <a:rPr lang="ru-RU" dirty="0" smtClean="0"/>
              <a:t>По религии узбеки - ревностные мусульмане, но далеко не столь фанатичны, как их арийские соседи. В их культе сохранились пережитки древних иранских влияний. В Хиве, например, празднование </a:t>
            </a:r>
            <a:r>
              <a:rPr lang="ru-RU" dirty="0" err="1" smtClean="0"/>
              <a:t>Норуза</a:t>
            </a:r>
            <a:r>
              <a:rPr lang="ru-RU" dirty="0" smtClean="0"/>
              <a:t>, то есть весеннего равноденствия, так же строго исполняется, как персами Ирана. </a:t>
            </a:r>
            <a:r>
              <a:rPr lang="ru-RU" dirty="0" err="1" smtClean="0"/>
              <a:t>Скакание</a:t>
            </a:r>
            <a:r>
              <a:rPr lang="ru-RU" dirty="0" smtClean="0"/>
              <a:t> вокруг огня, всячески оказываемое ему почтение, лечение лучами заходящего Солнца, наконец, древнеиранские солярные мифы — все это свидетельствует об исконном пребывании тюрок в территории нынешних узбеков и общении их с аборигенами иранского происхождения.</a:t>
            </a:r>
            <a:endParaRPr lang="ru-RU" dirty="0"/>
          </a:p>
        </p:txBody>
      </p:sp>
    </p:spTree>
  </p:cSld>
  <p:clrMapOvr>
    <a:masterClrMapping/>
  </p:clrMapOvr>
  <p:transition spd="slow" advClick="0" advTm="10110">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8992" y="457200"/>
            <a:ext cx="5257808" cy="400032"/>
          </a:xfrm>
        </p:spPr>
        <p:txBody>
          <a:bodyPr>
            <a:normAutofit fontScale="90000"/>
          </a:bodyPr>
          <a:lstStyle/>
          <a:p>
            <a:r>
              <a:rPr lang="ru-RU" dirty="0" smtClean="0"/>
              <a:t>Национальная кухня</a:t>
            </a:r>
            <a:endParaRPr lang="ru-RU" dirty="0"/>
          </a:p>
        </p:txBody>
      </p:sp>
      <p:sp>
        <p:nvSpPr>
          <p:cNvPr id="4" name="Текст 3"/>
          <p:cNvSpPr>
            <a:spLocks noGrp="1"/>
          </p:cNvSpPr>
          <p:nvPr>
            <p:ph type="body" sz="half" idx="2"/>
          </p:nvPr>
        </p:nvSpPr>
        <p:spPr>
          <a:xfrm>
            <a:off x="3143240" y="928670"/>
            <a:ext cx="5543560" cy="5643602"/>
          </a:xfrm>
        </p:spPr>
        <p:txBody>
          <a:bodyPr>
            <a:normAutofit fontScale="85000" lnSpcReduction="10000"/>
          </a:bodyPr>
          <a:lstStyle/>
          <a:p>
            <a:r>
              <a:rPr lang="ru-RU" sz="1800" dirty="0" smtClean="0"/>
              <a:t>Супы очень популярны в Узбекистане и занимают в национальной кулинарии важное место. Узбекские супы довольно густые и богаты такими овощами как морковь, свекла, а также луком, зеленью и всевозможными приправами. К самым популярным супам относится «шурпа», которого здесь десятки видов: «Шурпа-чабан» - мясной суп из картофеля, лука и томатов, «</a:t>
            </a:r>
            <a:r>
              <a:rPr lang="ru-RU" sz="1800" dirty="0" err="1" smtClean="0"/>
              <a:t>шурпа-маш</a:t>
            </a:r>
            <a:r>
              <a:rPr lang="ru-RU" sz="1800" dirty="0" smtClean="0"/>
              <a:t>» - суп из баранины и особого вида фасоли «</a:t>
            </a:r>
            <a:r>
              <a:rPr lang="ru-RU" sz="1800" dirty="0" err="1" smtClean="0"/>
              <a:t>маш</a:t>
            </a:r>
            <a:r>
              <a:rPr lang="ru-RU" sz="1800" dirty="0" smtClean="0"/>
              <a:t>», «</a:t>
            </a:r>
            <a:r>
              <a:rPr lang="ru-RU" sz="1800" dirty="0" err="1" smtClean="0"/>
              <a:t>каурма-шурпа</a:t>
            </a:r>
            <a:r>
              <a:rPr lang="ru-RU" sz="1800" dirty="0" smtClean="0"/>
              <a:t>» - суп с репой, картофелем и морковью, «</a:t>
            </a:r>
            <a:r>
              <a:rPr lang="ru-RU" sz="1800" dirty="0" err="1" smtClean="0"/>
              <a:t>кийма-шурпа</a:t>
            </a:r>
            <a:r>
              <a:rPr lang="ru-RU" sz="1800" dirty="0" smtClean="0"/>
              <a:t>» - суп с фрикадельками, «</a:t>
            </a:r>
            <a:r>
              <a:rPr lang="ru-RU" sz="1800" dirty="0" err="1" smtClean="0"/>
              <a:t>шолгом-шурпа</a:t>
            </a:r>
            <a:r>
              <a:rPr lang="ru-RU" sz="1800" dirty="0" smtClean="0"/>
              <a:t>» - суп из баранины с репой, «</a:t>
            </a:r>
            <a:r>
              <a:rPr lang="ru-RU" sz="1800" dirty="0" err="1" smtClean="0"/>
              <a:t>кифта-шурпа</a:t>
            </a:r>
            <a:r>
              <a:rPr lang="ru-RU" sz="1800" dirty="0" smtClean="0"/>
              <a:t>» - суп с мясными колбасками, горохом и другими овощами, и </a:t>
            </a:r>
            <a:r>
              <a:rPr lang="ru-RU" sz="1800" dirty="0" err="1" smtClean="0"/>
              <a:t>другие.Другим</a:t>
            </a:r>
            <a:r>
              <a:rPr lang="ru-RU" sz="1800" dirty="0" smtClean="0"/>
              <a:t> популярным блюдом является «</a:t>
            </a:r>
            <a:r>
              <a:rPr lang="ru-RU" sz="1800" dirty="0" err="1" smtClean="0"/>
              <a:t>мастава</a:t>
            </a:r>
            <a:r>
              <a:rPr lang="ru-RU" sz="1800" dirty="0" smtClean="0"/>
              <a:t>» - суп из мяса и овощей, в который при подаче добавляют кислое молоко, перец и зелень. Не менее распространены «</a:t>
            </a:r>
            <a:r>
              <a:rPr lang="ru-RU" sz="1800" dirty="0" err="1" smtClean="0"/>
              <a:t>машхурда</a:t>
            </a:r>
            <a:r>
              <a:rPr lang="ru-RU" sz="1800" dirty="0" smtClean="0"/>
              <a:t>» - суп с машем, рисом и картофелем, также заправляемый кислым молоком, зеленью и луком, и «</a:t>
            </a:r>
            <a:r>
              <a:rPr lang="ru-RU" sz="1800" dirty="0" err="1" smtClean="0"/>
              <a:t>чолоп</a:t>
            </a:r>
            <a:r>
              <a:rPr lang="ru-RU" sz="1800" dirty="0" smtClean="0"/>
              <a:t>» - холодный суп из огурцов, редиса и зелени на кислом молоке и множество других. Использование кисломолочных продуктов в супах восходит к тем временам, когда тюрки – предки современных узбеков – были еще кочевыми племенами. Общее название кисломолочных супов – </a:t>
            </a:r>
            <a:r>
              <a:rPr lang="ru-RU" sz="1800" dirty="0" err="1" smtClean="0"/>
              <a:t>катыкли</a:t>
            </a:r>
            <a:r>
              <a:rPr lang="ru-RU" sz="1800" dirty="0" smtClean="0"/>
              <a:t>.                         </a:t>
            </a:r>
          </a:p>
        </p:txBody>
      </p:sp>
      <p:pic>
        <p:nvPicPr>
          <p:cNvPr id="9219" name="Picture 3"/>
          <p:cNvPicPr>
            <a:picLocks noChangeAspect="1" noChangeArrowheads="1"/>
          </p:cNvPicPr>
          <p:nvPr/>
        </p:nvPicPr>
        <p:blipFill>
          <a:blip r:embed="rId2" cstate="print"/>
          <a:srcRect/>
          <a:stretch>
            <a:fillRect/>
          </a:stretch>
        </p:blipFill>
        <p:spPr bwMode="auto">
          <a:xfrm>
            <a:off x="500034" y="1714488"/>
            <a:ext cx="2571768" cy="2643206"/>
          </a:xfrm>
          <a:prstGeom prst="rect">
            <a:avLst/>
          </a:prstGeom>
          <a:noFill/>
          <a:ln w="9525">
            <a:noFill/>
            <a:miter lim="800000"/>
            <a:headEnd/>
            <a:tailEnd/>
          </a:ln>
          <a:effectLst/>
        </p:spPr>
      </p:pic>
    </p:spTree>
  </p:cSld>
  <p:clrMapOvr>
    <a:masterClrMapping/>
  </p:clrMapOvr>
  <p:transition spd="slow" advClick="0" advTm="3061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42910" y="1000108"/>
            <a:ext cx="8115328" cy="4919666"/>
          </a:xfrm>
        </p:spPr>
        <p:txBody>
          <a:bodyPr/>
          <a:lstStyle/>
          <a:p>
            <a:r>
              <a:rPr lang="ru-RU" dirty="0" smtClean="0"/>
              <a:t>Праздничный плов Главное блюдо узбекской кухни, стоящее в центре всех праздничных застолий – это, конечно же, плов. Это блюдо – основные ингредиенты которого рис, морковь, мясо, масло остаются неизменными - готовят разными способами. В каждом крупном городе, будь то Хива, Самарканд или Бухара существует собственная рецептура его приготовления. Например, бухарцы готовят плов с машем. В Самарканде мясо, морковь, рис кладут слоями и парят. В Ташкенте – пережаривают все ингредиенты. В узбекской кухне насчитывается более ста видов плова.</a:t>
            </a:r>
          </a:p>
          <a:p>
            <a:endParaRPr lang="ru-RU" dirty="0"/>
          </a:p>
        </p:txBody>
      </p:sp>
      <p:pic>
        <p:nvPicPr>
          <p:cNvPr id="5" name="Picture 4"/>
          <p:cNvPicPr>
            <a:picLocks noChangeAspect="1" noChangeArrowheads="1"/>
          </p:cNvPicPr>
          <p:nvPr/>
        </p:nvPicPr>
        <p:blipFill>
          <a:blip r:embed="rId2" cstate="print"/>
          <a:srcRect/>
          <a:stretch>
            <a:fillRect/>
          </a:stretch>
        </p:blipFill>
        <p:spPr bwMode="auto">
          <a:xfrm>
            <a:off x="2500298" y="3429000"/>
            <a:ext cx="3857652" cy="2786082"/>
          </a:xfrm>
          <a:prstGeom prst="rect">
            <a:avLst/>
          </a:prstGeom>
          <a:noFill/>
          <a:ln w="9525">
            <a:noFill/>
            <a:miter lim="800000"/>
            <a:headEnd/>
            <a:tailEnd/>
          </a:ln>
          <a:effectLst/>
        </p:spPr>
      </p:pic>
    </p:spTree>
  </p:cSld>
  <p:clrMapOvr>
    <a:masterClrMapping/>
  </p:clrMapOvr>
  <p:transition spd="slow" advClick="0" advTm="24656">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3000364" y="214290"/>
            <a:ext cx="5900750" cy="9358378"/>
          </a:xfrm>
        </p:spPr>
        <p:txBody>
          <a:bodyPr>
            <a:normAutofit/>
          </a:bodyPr>
          <a:lstStyle/>
          <a:p>
            <a:r>
              <a:rPr lang="ru-RU" sz="1400" dirty="0" smtClean="0"/>
              <a:t> Хлеб является священным для узбекского народа. Согласно традициям, когда кто-либо надолго уезжает из дому, он должен откусить маленький кусочек лепешки, которая сохраняется до тех пор, пока человек не вернется и не съест её. Узбекский хлеб называется «нон» или лепешка. Его пекут в </a:t>
            </a:r>
            <a:r>
              <a:rPr lang="ru-RU" sz="1400" dirty="0" err="1" smtClean="0"/>
              <a:t>тандыре</a:t>
            </a:r>
            <a:r>
              <a:rPr lang="ru-RU" sz="1400" dirty="0" smtClean="0"/>
              <a:t> – особой глиняной печи, в результате чего он получается румяным и хрустящим.Различают два вида лепешек - обычная (оби-нон) и праздничная (</a:t>
            </a:r>
            <a:r>
              <a:rPr lang="ru-RU" sz="1400" dirty="0" err="1" smtClean="0"/>
              <a:t>патыр</a:t>
            </a:r>
            <a:r>
              <a:rPr lang="ru-RU" sz="1400" dirty="0" smtClean="0"/>
              <a:t>). А уж разновидностей лепешек очень много. Сдобные и слоеные они различаются даже по регионам – самаркандские, бухарские и другие. При этом каждая область Узбекистана может похвастаться своим собственным сортом, нигде более не встречающимся. И у каждого из них – своя закваска, своя оригинальная технология приготовления, свой неповторимый вкус. Ферганская долина славится вкуснейшими слоеными лепешками Катлама, каждый из слоев которой при приготовлении смазывается маслом или сметаной. Изготавливают также лепешки со шкварками - </a:t>
            </a:r>
            <a:r>
              <a:rPr lang="ru-RU" sz="1400" dirty="0" err="1" smtClean="0"/>
              <a:t>жиззали-нон</a:t>
            </a:r>
            <a:r>
              <a:rPr lang="ru-RU" sz="1400" dirty="0" smtClean="0"/>
              <a:t>, лепешки из кукурузной муки - </a:t>
            </a:r>
            <a:r>
              <a:rPr lang="ru-RU" sz="1400" dirty="0" err="1" smtClean="0"/>
              <a:t>зогора-нон</a:t>
            </a:r>
            <a:r>
              <a:rPr lang="ru-RU" sz="1400" dirty="0" smtClean="0"/>
              <a:t>, лепешки на травяном настое - </a:t>
            </a:r>
            <a:r>
              <a:rPr lang="ru-RU" sz="1400" dirty="0" err="1" smtClean="0"/>
              <a:t>кук</a:t>
            </a:r>
            <a:r>
              <a:rPr lang="ru-RU" sz="1400" dirty="0" smtClean="0"/>
              <a:t> </a:t>
            </a:r>
            <a:r>
              <a:rPr lang="ru-RU" sz="1400" dirty="0" err="1" smtClean="0"/>
              <a:t>патыр</a:t>
            </a:r>
            <a:r>
              <a:rPr lang="ru-RU" sz="1400" dirty="0" smtClean="0"/>
              <a:t> и множество других сортов. Некоторые виды лепёшек готовятся с луком или мясом, запечённым в </a:t>
            </a:r>
            <a:r>
              <a:rPr lang="ru-RU" sz="1400" dirty="0" err="1" smtClean="0"/>
              <a:t>тесте.Традиционно</a:t>
            </a:r>
            <a:r>
              <a:rPr lang="ru-RU" sz="1400" dirty="0" smtClean="0"/>
              <a:t> лепешки не режутся ножом, а ломаются руками. Причем, класть отломанные куски лепешки «лицом» вниз строго запрещено столовым этикетом: это считается непочтительным отношением к хлебу.</a:t>
            </a:r>
          </a:p>
        </p:txBody>
      </p:sp>
      <p:pic>
        <p:nvPicPr>
          <p:cNvPr id="10242" name="Picture 2"/>
          <p:cNvPicPr>
            <a:picLocks noChangeAspect="1" noChangeArrowheads="1"/>
          </p:cNvPicPr>
          <p:nvPr/>
        </p:nvPicPr>
        <p:blipFill>
          <a:blip r:embed="rId2" cstate="print"/>
          <a:srcRect/>
          <a:stretch>
            <a:fillRect/>
          </a:stretch>
        </p:blipFill>
        <p:spPr bwMode="auto">
          <a:xfrm>
            <a:off x="571472" y="2071678"/>
            <a:ext cx="2214578" cy="1785949"/>
          </a:xfrm>
          <a:prstGeom prst="rect">
            <a:avLst/>
          </a:prstGeom>
          <a:noFill/>
          <a:ln w="9525">
            <a:noFill/>
            <a:miter lim="800000"/>
            <a:headEnd/>
            <a:tailEnd/>
          </a:ln>
          <a:effectLst/>
        </p:spPr>
      </p:pic>
    </p:spTree>
  </p:cSld>
  <p:clrMapOvr>
    <a:masterClrMapping/>
  </p:clrMapOvr>
  <p:transition spd="slow" advClick="0" advTm="27547">
    <p:whee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85720" y="357166"/>
            <a:ext cx="8401080" cy="5662634"/>
          </a:xfrm>
        </p:spPr>
        <p:txBody>
          <a:bodyPr/>
          <a:lstStyle/>
          <a:p>
            <a:r>
              <a:rPr lang="ru-RU" dirty="0" smtClean="0"/>
              <a:t>Мучные блюда  Мучные изделия составляют почти половину блюд узбекской кухни. Особенно популярны - </a:t>
            </a:r>
            <a:r>
              <a:rPr lang="ru-RU" dirty="0" err="1" smtClean="0"/>
              <a:t>самса</a:t>
            </a:r>
            <a:r>
              <a:rPr lang="ru-RU" dirty="0" smtClean="0"/>
              <a:t> - пирожки из слоёного теста с мясом или другой начинкой, манты – парные изделия из теста с мясной или другой начинкой, </a:t>
            </a:r>
            <a:r>
              <a:rPr lang="ru-RU" dirty="0" err="1" smtClean="0"/>
              <a:t>лагман</a:t>
            </a:r>
            <a:r>
              <a:rPr lang="ru-RU" dirty="0" smtClean="0"/>
              <a:t> – лапша с густой подливой из мяса и овощей, </a:t>
            </a:r>
            <a:r>
              <a:rPr lang="ru-RU" dirty="0" err="1" smtClean="0"/>
              <a:t>ханум</a:t>
            </a:r>
            <a:r>
              <a:rPr lang="ru-RU" dirty="0" smtClean="0"/>
              <a:t> – парной рулет с мясной начинкой, </a:t>
            </a:r>
            <a:r>
              <a:rPr lang="ru-RU" dirty="0" err="1" smtClean="0"/>
              <a:t>нарын</a:t>
            </a:r>
            <a:r>
              <a:rPr lang="ru-RU" dirty="0" smtClean="0"/>
              <a:t> – лапша с приправами, всевозможные пирожки и другие блюда. Многие мучные изделия, в числе которых </a:t>
            </a:r>
            <a:r>
              <a:rPr lang="ru-RU" dirty="0" err="1" smtClean="0"/>
              <a:t>самса</a:t>
            </a:r>
            <a:r>
              <a:rPr lang="ru-RU" dirty="0" smtClean="0"/>
              <a:t>, пекут в </a:t>
            </a:r>
            <a:r>
              <a:rPr lang="ru-RU" dirty="0" err="1" smtClean="0"/>
              <a:t>тандыре</a:t>
            </a:r>
            <a:r>
              <a:rPr lang="ru-RU" dirty="0" smtClean="0"/>
              <a:t>, что обеспечивает очень высокую температуру жарки и выпекания, и, соответственно - своеобразный вкус.</a:t>
            </a:r>
          </a:p>
          <a:p>
            <a:endParaRPr lang="ru-RU" sz="1050" dirty="0" smtClean="0"/>
          </a:p>
          <a:p>
            <a:r>
              <a:rPr lang="ru-RU" sz="1050" dirty="0" smtClean="0"/>
              <a:t> </a:t>
            </a:r>
          </a:p>
          <a:p>
            <a:endParaRPr lang="ru-RU" dirty="0"/>
          </a:p>
        </p:txBody>
      </p:sp>
      <p:pic>
        <p:nvPicPr>
          <p:cNvPr id="5" name="Picture 3"/>
          <p:cNvPicPr>
            <a:picLocks noChangeAspect="1" noChangeArrowheads="1"/>
          </p:cNvPicPr>
          <p:nvPr/>
        </p:nvPicPr>
        <p:blipFill>
          <a:blip r:embed="rId2" cstate="print"/>
          <a:srcRect/>
          <a:stretch>
            <a:fillRect/>
          </a:stretch>
        </p:blipFill>
        <p:spPr bwMode="auto">
          <a:xfrm>
            <a:off x="2143108" y="2714620"/>
            <a:ext cx="4714908" cy="3571900"/>
          </a:xfrm>
          <a:prstGeom prst="rect">
            <a:avLst/>
          </a:prstGeom>
          <a:noFill/>
          <a:ln w="9525">
            <a:noFill/>
            <a:miter lim="800000"/>
            <a:headEnd/>
            <a:tailEnd/>
          </a:ln>
          <a:effectLst/>
        </p:spPr>
      </p:pic>
    </p:spTree>
  </p:cSld>
  <p:clrMapOvr>
    <a:masterClrMapping/>
  </p:clrMapOvr>
  <p:transition spd="slow" advClick="0" advTm="20125">
    <p:diamon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14282" y="285728"/>
            <a:ext cx="8543956" cy="8143932"/>
          </a:xfrm>
        </p:spPr>
        <p:txBody>
          <a:bodyPr>
            <a:normAutofit/>
          </a:bodyPr>
          <a:lstStyle/>
          <a:p>
            <a:r>
              <a:rPr lang="ru-RU" sz="1400" dirty="0" smtClean="0"/>
              <a:t>Овощи и фрукты                                                                                                                                                                                                                                     Узбекский </a:t>
            </a:r>
            <a:r>
              <a:rPr lang="ru-RU" sz="1400" dirty="0" err="1" smtClean="0"/>
              <a:t>дастархан</a:t>
            </a:r>
            <a:r>
              <a:rPr lang="ru-RU" sz="1400" dirty="0" smtClean="0"/>
              <a:t> (стол) всегда украшает множество великолепных фруктов, овощей и зелени. Виноград, дыни, арбузы, абрикосы, груши, яблоки, айва, персики, хурма, гранаты, инжир – только в Узбекистане можно попробовать все это фруктовое изобилие, выращенное под жарким узбекским </a:t>
            </a:r>
            <a:r>
              <a:rPr lang="ru-RU" sz="1400" dirty="0" err="1" smtClean="0"/>
              <a:t>солнцем.А</a:t>
            </a:r>
            <a:r>
              <a:rPr lang="ru-RU" sz="1400" dirty="0" smtClean="0"/>
              <a:t> какие красивые и вкусные овощи составляют часть застолья: ярко-красные помидоры, изумрудные огурцы, желтая морковка, редька, баклажаны, перец, капуста, тыква… всего и не перечислишь. Без овощей ведь не обходится практически ни одно блюдо, особенно супы.                                                                                                                                                                                                                          Специи                                                                                                                                                                                                                                                             Для приготовления вкусных и ароматных блюд большое значение имеет применение разнообразных пряностей, специй и зелени. В узбекской кухне применяются такие специи, как </a:t>
            </a:r>
            <a:r>
              <a:rPr lang="ru-RU" sz="1400" dirty="0" err="1" smtClean="0"/>
              <a:t>зира</a:t>
            </a:r>
            <a:r>
              <a:rPr lang="ru-RU" sz="1400" dirty="0" smtClean="0"/>
              <a:t>, </a:t>
            </a:r>
            <a:r>
              <a:rPr lang="ru-RU" sz="1400" dirty="0" err="1" smtClean="0"/>
              <a:t>зирк</a:t>
            </a:r>
            <a:r>
              <a:rPr lang="ru-RU" sz="1400" dirty="0" smtClean="0"/>
              <a:t> (барбарис), красный стручковый перец в свежем, сушеном и молотом виде, черный перец, кориандр (семена </a:t>
            </a:r>
            <a:r>
              <a:rPr lang="ru-RU" sz="1400" dirty="0" err="1" smtClean="0"/>
              <a:t>кинзы</a:t>
            </a:r>
            <a:r>
              <a:rPr lang="ru-RU" sz="1400" dirty="0" smtClean="0"/>
              <a:t>), лавровый лист, корица, бадьян и др. Из зелени представлены укроп, петрушка, сельдерей, </a:t>
            </a:r>
            <a:r>
              <a:rPr lang="ru-RU" sz="1400" dirty="0" err="1" smtClean="0"/>
              <a:t>кинза</a:t>
            </a:r>
            <a:r>
              <a:rPr lang="ru-RU" sz="1400" dirty="0" smtClean="0"/>
              <a:t>, зеленый лук, зелень чеснока, мята, </a:t>
            </a:r>
            <a:r>
              <a:rPr lang="ru-RU" sz="1400" dirty="0" err="1" smtClean="0"/>
              <a:t>райхан</a:t>
            </a:r>
            <a:r>
              <a:rPr lang="ru-RU" sz="1400" dirty="0" smtClean="0"/>
              <a:t> (базилик), а также </a:t>
            </a:r>
            <a:r>
              <a:rPr lang="ru-RU" sz="1400" dirty="0" err="1" smtClean="0"/>
              <a:t>жамбил</a:t>
            </a:r>
            <a:r>
              <a:rPr lang="ru-RU" sz="1400" dirty="0" smtClean="0"/>
              <a:t> (тимьян). Из овощей как основные ингредиенты и как специи, обеспечивающие остроту и аромат, применяются чеснок, лук, редис и редька. Такую же роль играют следующие фрукты: айва, зерна кислого граната, свежая и сушеная слива, алча, а также изюм.                                                                                                                                                                                          Кисломолочные продукты                                                                                                                                                                                                                     Наиболее известные из кисломолочных продуктов это – </a:t>
            </a:r>
            <a:r>
              <a:rPr lang="ru-RU" sz="1400" dirty="0" err="1" smtClean="0"/>
              <a:t>катык</a:t>
            </a:r>
            <a:r>
              <a:rPr lang="ru-RU" sz="1400" dirty="0" smtClean="0"/>
              <a:t> - кислое молоко, </a:t>
            </a:r>
            <a:r>
              <a:rPr lang="ru-RU" sz="1400" dirty="0" err="1" smtClean="0"/>
              <a:t>сузьма</a:t>
            </a:r>
            <a:r>
              <a:rPr lang="ru-RU" sz="1400" dirty="0" smtClean="0"/>
              <a:t> - густое кислое молоко, по консистенции похожее на жидкий творог, </a:t>
            </a:r>
            <a:r>
              <a:rPr lang="ru-RU" sz="1400" dirty="0" err="1" smtClean="0"/>
              <a:t>курт</a:t>
            </a:r>
            <a:r>
              <a:rPr lang="ru-RU" sz="1400" dirty="0" smtClean="0"/>
              <a:t> – шарики из кислого молока, обильно приправленные солью и перцем, каймак – густые жирные сливки. Ими можно лакомиться отдельно, а можно заправлять ими салаты и супы, </a:t>
            </a:r>
            <a:r>
              <a:rPr lang="ru-RU" sz="1400" dirty="0" err="1" smtClean="0"/>
              <a:t>отСладости</a:t>
            </a:r>
            <a:r>
              <a:rPr lang="ru-RU" sz="1400" dirty="0" smtClean="0"/>
              <a:t> </a:t>
            </a:r>
          </a:p>
          <a:p>
            <a:endParaRPr lang="ru-RU" sz="1000" dirty="0" smtClean="0"/>
          </a:p>
          <a:p>
            <a:r>
              <a:rPr lang="ru-RU" sz="900" dirty="0" smtClean="0"/>
              <a:t>      </a:t>
            </a:r>
          </a:p>
        </p:txBody>
      </p:sp>
    </p:spTree>
  </p:cSld>
  <p:clrMapOvr>
    <a:masterClrMapping/>
  </p:clrMapOvr>
  <p:transition spd="slow" advClick="0" advTm="29406">
    <p:push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357158" y="357166"/>
            <a:ext cx="8329642" cy="5662634"/>
          </a:xfrm>
        </p:spPr>
        <p:txBody>
          <a:bodyPr>
            <a:normAutofit/>
          </a:bodyPr>
          <a:lstStyle/>
          <a:p>
            <a:r>
              <a:rPr lang="ru-RU" sz="1400" dirty="0" smtClean="0"/>
              <a:t>Восточные сладости – гордость узбекской кухни. Самые знаменитые из них – халва и </a:t>
            </a:r>
            <a:r>
              <a:rPr lang="ru-RU" sz="1400" dirty="0" err="1" smtClean="0"/>
              <a:t>нават</a:t>
            </a:r>
            <a:r>
              <a:rPr lang="ru-RU" sz="1400" dirty="0" smtClean="0"/>
              <a:t>. Халва, знаменитое на весь мир      традиционное восточное лакомство, готовится из пшеничной муки и сахара с орехами. А </a:t>
            </a:r>
            <a:r>
              <a:rPr lang="ru-RU" sz="1400" dirty="0" err="1" smtClean="0"/>
              <a:t>нават</a:t>
            </a:r>
            <a:r>
              <a:rPr lang="ru-RU" sz="1400" dirty="0" smtClean="0"/>
              <a:t> - это уваренный кристаллический виноградный сахар с добавлением красителей и пряностей. Выпечка узбекских мастериц необычайно вкусна. Тают во рту ватрушки - </a:t>
            </a:r>
            <a:r>
              <a:rPr lang="ru-RU" sz="1400" dirty="0" err="1" smtClean="0"/>
              <a:t>зангза</a:t>
            </a:r>
            <a:r>
              <a:rPr lang="ru-RU" sz="1400" dirty="0" smtClean="0"/>
              <a:t>, сдобное фигурное печенье «</a:t>
            </a:r>
            <a:r>
              <a:rPr lang="ru-RU" sz="1400" dirty="0" err="1" smtClean="0"/>
              <a:t>куш-тили</a:t>
            </a:r>
            <a:r>
              <a:rPr lang="ru-RU" sz="1400" dirty="0" smtClean="0"/>
              <a:t>», слоеные лепешки «</a:t>
            </a:r>
            <a:r>
              <a:rPr lang="ru-RU" sz="1400" dirty="0" err="1" smtClean="0"/>
              <a:t>катлама</a:t>
            </a:r>
            <a:r>
              <a:rPr lang="ru-RU" sz="1400" dirty="0" smtClean="0"/>
              <a:t>», сдобные шарики «</a:t>
            </a:r>
            <a:r>
              <a:rPr lang="ru-RU" sz="1400" dirty="0" err="1" smtClean="0"/>
              <a:t>бугирсак</a:t>
            </a:r>
            <a:r>
              <a:rPr lang="ru-RU" sz="1400" dirty="0" smtClean="0"/>
              <a:t>», хворост и орешки в сахаре – «</a:t>
            </a:r>
            <a:r>
              <a:rPr lang="ru-RU" sz="1400" dirty="0" err="1" smtClean="0"/>
              <a:t>чак-чак</a:t>
            </a:r>
            <a:r>
              <a:rPr lang="ru-RU" sz="1400" dirty="0" smtClean="0"/>
              <a:t>». Особое лакомство - фаршированная орехами айва «</a:t>
            </a:r>
            <a:r>
              <a:rPr lang="ru-RU" sz="1400" dirty="0" err="1" smtClean="0"/>
              <a:t>бехи-дулма</a:t>
            </a:r>
            <a:r>
              <a:rPr lang="ru-RU" sz="1400" dirty="0" smtClean="0"/>
              <a:t>» и «</a:t>
            </a:r>
            <a:r>
              <a:rPr lang="ru-RU" sz="1400" dirty="0" err="1" smtClean="0"/>
              <a:t>пашмак</a:t>
            </a:r>
            <a:r>
              <a:rPr lang="ru-RU" sz="1400" dirty="0" smtClean="0"/>
              <a:t>» - своеобразная сахарная вата из карамели.</a:t>
            </a:r>
          </a:p>
          <a:p>
            <a:r>
              <a:rPr lang="ru-RU" sz="1400" dirty="0" smtClean="0"/>
              <a:t>Отдельно следует сказать о таких сладостях как «</a:t>
            </a:r>
            <a:r>
              <a:rPr lang="ru-RU" sz="1400" dirty="0" err="1" smtClean="0"/>
              <a:t>нишолда</a:t>
            </a:r>
            <a:r>
              <a:rPr lang="ru-RU" sz="1400" dirty="0" smtClean="0"/>
              <a:t>» и «</a:t>
            </a:r>
            <a:r>
              <a:rPr lang="ru-RU" sz="1400" dirty="0" err="1" smtClean="0"/>
              <a:t>сумаляк</a:t>
            </a:r>
            <a:r>
              <a:rPr lang="ru-RU" sz="1400" dirty="0" smtClean="0"/>
              <a:t>». «</a:t>
            </a:r>
            <a:r>
              <a:rPr lang="ru-RU" sz="1400" dirty="0" err="1" smtClean="0"/>
              <a:t>Нишолда</a:t>
            </a:r>
            <a:r>
              <a:rPr lang="ru-RU" sz="1400" dirty="0" smtClean="0"/>
              <a:t>» - это взбитый с сахаром и травами белок, а «</a:t>
            </a:r>
            <a:r>
              <a:rPr lang="ru-RU" sz="1400" dirty="0" err="1" smtClean="0"/>
              <a:t>сумаляк</a:t>
            </a:r>
            <a:r>
              <a:rPr lang="ru-RU" sz="1400" dirty="0" smtClean="0"/>
              <a:t>» - сладкое варево из ростков пшеницы. Эти лакомства символизируют узбекские национальные праздники. Их традиционно готовят в канун </a:t>
            </a:r>
            <a:r>
              <a:rPr lang="ru-RU" sz="1400" dirty="0" err="1" smtClean="0"/>
              <a:t>Навруза</a:t>
            </a:r>
            <a:r>
              <a:rPr lang="ru-RU" sz="1400" dirty="0" smtClean="0"/>
              <a:t> (Нового года) и других торжественных мероприятий. А приготовление «</a:t>
            </a:r>
            <a:r>
              <a:rPr lang="ru-RU" sz="1400" dirty="0" err="1" smtClean="0"/>
              <a:t>сумаляка</a:t>
            </a:r>
            <a:r>
              <a:rPr lang="ru-RU" sz="1400" dirty="0" smtClean="0"/>
              <a:t>» вообще целый ритуал. Всю ночь женщины не спят, а наблюдают за таинством создания «</a:t>
            </a:r>
            <a:r>
              <a:rPr lang="ru-RU" sz="1400" dirty="0" err="1" smtClean="0"/>
              <a:t>сумаляка</a:t>
            </a:r>
            <a:r>
              <a:rPr lang="ru-RU" sz="1400" dirty="0" smtClean="0"/>
              <a:t>», веселятся, поют, </a:t>
            </a:r>
            <a:r>
              <a:rPr lang="ru-RU" sz="1400" dirty="0" err="1" smtClean="0"/>
              <a:t>танцуют.чего</a:t>
            </a:r>
            <a:r>
              <a:rPr lang="ru-RU" sz="1400" dirty="0" smtClean="0"/>
              <a:t> последние приобретают уникальный и восхитительный аромат.</a:t>
            </a:r>
          </a:p>
          <a:p>
            <a:endParaRPr lang="ru-RU" sz="1400" dirty="0"/>
          </a:p>
        </p:txBody>
      </p:sp>
      <p:pic>
        <p:nvPicPr>
          <p:cNvPr id="5" name="Picture 2"/>
          <p:cNvPicPr>
            <a:picLocks noChangeAspect="1" noChangeArrowheads="1"/>
          </p:cNvPicPr>
          <p:nvPr/>
        </p:nvPicPr>
        <p:blipFill>
          <a:blip r:embed="rId2" cstate="print"/>
          <a:srcRect/>
          <a:stretch>
            <a:fillRect/>
          </a:stretch>
        </p:blipFill>
        <p:spPr bwMode="auto">
          <a:xfrm>
            <a:off x="2143108" y="3714752"/>
            <a:ext cx="5000660" cy="2214578"/>
          </a:xfrm>
          <a:prstGeom prst="rect">
            <a:avLst/>
          </a:prstGeom>
          <a:noFill/>
          <a:ln w="9525">
            <a:noFill/>
            <a:miter lim="800000"/>
            <a:headEnd/>
            <a:tailEnd/>
          </a:ln>
          <a:effectLst/>
        </p:spPr>
      </p:pic>
    </p:spTree>
  </p:cSld>
  <p:clrMapOvr>
    <a:masterClrMapping/>
  </p:clrMapOvr>
  <p:transition spd="slow" advClick="0" advTm="27859">
    <p:plu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00364" y="457200"/>
            <a:ext cx="5686436" cy="542908"/>
          </a:xfrm>
        </p:spPr>
        <p:txBody>
          <a:bodyPr/>
          <a:lstStyle/>
          <a:p>
            <a:r>
              <a:rPr lang="ru-RU" dirty="0" smtClean="0"/>
              <a:t>Узбекский язык</a:t>
            </a:r>
            <a:endParaRPr lang="ru-RU" dirty="0"/>
          </a:p>
        </p:txBody>
      </p:sp>
      <p:sp>
        <p:nvSpPr>
          <p:cNvPr id="4" name="Текст 3"/>
          <p:cNvSpPr>
            <a:spLocks noGrp="1"/>
          </p:cNvSpPr>
          <p:nvPr>
            <p:ph type="body" sz="half" idx="2"/>
          </p:nvPr>
        </p:nvSpPr>
        <p:spPr>
          <a:xfrm>
            <a:off x="2928926" y="1071546"/>
            <a:ext cx="5757874" cy="5500726"/>
          </a:xfrm>
        </p:spPr>
        <p:txBody>
          <a:bodyPr>
            <a:noAutofit/>
          </a:bodyPr>
          <a:lstStyle/>
          <a:p>
            <a:r>
              <a:rPr lang="ru-RU" sz="1400" dirty="0" smtClean="0"/>
              <a:t>Узбекский язык (</a:t>
            </a:r>
            <a:r>
              <a:rPr lang="en-US" sz="1400" dirty="0" err="1" smtClean="0"/>
              <a:t>O‘zbek</a:t>
            </a:r>
            <a:r>
              <a:rPr lang="en-US" sz="1400" dirty="0" smtClean="0"/>
              <a:t> </a:t>
            </a:r>
            <a:r>
              <a:rPr lang="en-US" sz="1400" dirty="0" err="1" smtClean="0"/>
              <a:t>tili</a:t>
            </a:r>
            <a:r>
              <a:rPr lang="en-US" sz="1400" dirty="0" smtClean="0"/>
              <a:t> </a:t>
            </a:r>
            <a:r>
              <a:rPr lang="ru-RU" sz="1400" dirty="0" smtClean="0"/>
              <a:t>или </a:t>
            </a:r>
            <a:r>
              <a:rPr lang="en-US" sz="1400" dirty="0" err="1" smtClean="0"/>
              <a:t>O'zbekcha</a:t>
            </a:r>
            <a:r>
              <a:rPr lang="en-US" sz="1400" dirty="0" smtClean="0"/>
              <a:t> – </a:t>
            </a:r>
            <a:r>
              <a:rPr lang="ru-RU" sz="1400" dirty="0" smtClean="0"/>
              <a:t>латиницей; </a:t>
            </a:r>
            <a:r>
              <a:rPr lang="ru-RU" sz="1400" dirty="0" err="1" smtClean="0"/>
              <a:t>Ўзбек</a:t>
            </a:r>
            <a:r>
              <a:rPr lang="ru-RU" sz="1400" dirty="0" smtClean="0"/>
              <a:t> тили или </a:t>
            </a:r>
            <a:r>
              <a:rPr lang="ru-RU" sz="1400" dirty="0" err="1" smtClean="0"/>
              <a:t>Ўзбекча</a:t>
            </a:r>
            <a:r>
              <a:rPr lang="ru-RU" sz="1400" dirty="0" smtClean="0"/>
              <a:t> - кириллицей; </a:t>
            </a:r>
            <a:r>
              <a:rPr lang="ar-AE" sz="1400" dirty="0" smtClean="0"/>
              <a:t>أۇزبېك ﺗﻴﻠی – </a:t>
            </a:r>
            <a:r>
              <a:rPr lang="ru-RU" sz="1400" dirty="0" smtClean="0"/>
              <a:t>араб.) является официальным языком Республики Узбекистан. В Узбекистане проживает более 26 миллионов человек, свыше 70% населения считают узбекский язык своим родным языком. На узбекском языке говорят около 23,5 миллионов человек, причем, этот язык распространен не только на территории Республики Узбекистан, но и в других азиатских государствах: в Киргизии, Туркмении, Казахстане, Пакистане, Таджикистане, Афганистане, Турции, в Китайской Народной Республике и в России. Современный узбекский язык относят к тюркским языкам алтайской языковой семьи. Однако разные лингвисты по-разному классифицируют тюркские языки, основываясь на различных признаках, которые, порой, не всегда являются очевидными. Традиционно узбекский язык относят к восточной (</a:t>
            </a:r>
            <a:r>
              <a:rPr lang="ru-RU" sz="1400" dirty="0" err="1" smtClean="0"/>
              <a:t>карлукской</a:t>
            </a:r>
            <a:r>
              <a:rPr lang="ru-RU" sz="1400" dirty="0" smtClean="0"/>
              <a:t>) группе тюркской языковой группы. Наряду с турецким и азербайджанским языками, узбекский язык считается одним из самых распространенных языков данной в данном языке осуществляется путем агглютинации – присоединения к корню или основе слова аффиксов, каждый из которых однозначен и несет свое собственное грамматическое значение. </a:t>
            </a:r>
            <a:endParaRPr lang="ru-RU" sz="1400" dirty="0"/>
          </a:p>
        </p:txBody>
      </p:sp>
      <p:pic>
        <p:nvPicPr>
          <p:cNvPr id="12290" name="Picture 2"/>
          <p:cNvPicPr>
            <a:picLocks noChangeAspect="1" noChangeArrowheads="1"/>
          </p:cNvPicPr>
          <p:nvPr/>
        </p:nvPicPr>
        <p:blipFill>
          <a:blip r:embed="rId2" cstate="print"/>
          <a:srcRect/>
          <a:stretch>
            <a:fillRect/>
          </a:stretch>
        </p:blipFill>
        <p:spPr bwMode="auto">
          <a:xfrm>
            <a:off x="571472" y="1000108"/>
            <a:ext cx="2381250" cy="2500330"/>
          </a:xfrm>
          <a:prstGeom prst="rect">
            <a:avLst/>
          </a:prstGeom>
          <a:noFill/>
          <a:ln w="9525">
            <a:noFill/>
            <a:miter lim="800000"/>
            <a:headEnd/>
            <a:tailEnd/>
          </a:ln>
          <a:effectLst/>
        </p:spPr>
      </p:pic>
    </p:spTree>
  </p:cSld>
  <p:clrMapOvr>
    <a:masterClrMapping/>
  </p:clrMapOvr>
  <p:transition spd="slow" advClick="0" advTm="29297">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28596" y="357166"/>
            <a:ext cx="8258204" cy="5662634"/>
          </a:xfrm>
        </p:spPr>
        <p:txBody>
          <a:bodyPr/>
          <a:lstStyle/>
          <a:p>
            <a:r>
              <a:rPr lang="ru-RU" dirty="0" smtClean="0"/>
              <a:t>Термин «</a:t>
            </a:r>
            <a:r>
              <a:rPr lang="ru-RU" dirty="0" err="1" smtClean="0"/>
              <a:t>агглютинировать</a:t>
            </a:r>
            <a:r>
              <a:rPr lang="ru-RU" dirty="0" smtClean="0"/>
              <a:t>» происходит из латинского языка и имеет значение «сливаться», «склеиваться». Центральными словообразовательными элементами в узбекском языке являются суффиксы, которые, в силу упомянутой грамматической однозначности, расширяют или изменяют значение слов. К основе одного слова можно добавлять множество суффиксов, причем, все суффиксы следуют один за другим и имеют четкие границы, то есть не сливаются с корнем слова или другими суффиксами. Таким образом, длина тюркских слов может увеличивается в зависимости от того, какой объем информации они несут. Главной фонологической особенностью узбекского языка является отсутствие сингармонизма (гармонии гласных), характерного для тюркских языков. Объяснением этому служит тот факт, что в основе литературного узбекского языка лежит ферганский диалект, который отличается отсутствием </a:t>
            </a:r>
            <a:r>
              <a:rPr lang="ru-RU" dirty="0" err="1" smtClean="0"/>
              <a:t>сингармонии</a:t>
            </a:r>
            <a:r>
              <a:rPr lang="ru-RU" dirty="0" smtClean="0"/>
              <a:t>. Данное явление сохранилось лишь в отдельных диалектах, наиболее близких к </a:t>
            </a:r>
            <a:r>
              <a:rPr lang="ru-RU" dirty="0" err="1" smtClean="0"/>
              <a:t>огузской</a:t>
            </a:r>
            <a:r>
              <a:rPr lang="ru-RU" dirty="0" smtClean="0"/>
              <a:t> или кыпчакской группе языков. Другой фонетической чертой, отличающей узбекский язык от других тюркских языков, является характерное «оканье».</a:t>
            </a:r>
          </a:p>
          <a:p>
            <a:endParaRPr lang="ru-RU" dirty="0"/>
          </a:p>
        </p:txBody>
      </p:sp>
    </p:spTree>
  </p:cSld>
  <p:clrMapOvr>
    <a:masterClrMapping/>
  </p:clrMapOvr>
  <p:transition spd="slow" advClick="0" advTm="22328">
    <p:wedg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E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E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296</TotalTime>
  <Words>5602</Words>
  <Application>Microsoft Office PowerPoint</Application>
  <PresentationFormat>Экран (4:3)</PresentationFormat>
  <Paragraphs>45</Paragraphs>
  <Slides>25</Slides>
  <Notes>1</Notes>
  <HiddenSlides>0</HiddenSlides>
  <MMClips>3</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Яркая</vt:lpstr>
      <vt:lpstr>Презентация на тему                     «Узбекский Народ»</vt:lpstr>
      <vt:lpstr>  Существуют разные толкования значения слова «узбек». Часть исследователей полагает, что узбеками назывались люди, которые ощущали себя свободными, самостоятельными, т.е. сами себе хозяевами. Другие полагают, что это слово связано с именем хана Золотой Орды – Узбека (1312-1342 гг.). В это же время есть источники, в которых этим словом были названы племена, не имевшие никакого отношения к Узбекхану. Скорее всего термин «узбек» – это собирательное название племен, составивших основу современного узбекского народа.  </vt:lpstr>
      <vt:lpstr>                          Гостеприимство</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Национальная кухня</vt:lpstr>
      <vt:lpstr>Слайд 19</vt:lpstr>
      <vt:lpstr>Слайд 20</vt:lpstr>
      <vt:lpstr>Слайд 21</vt:lpstr>
      <vt:lpstr>Слайд 22</vt:lpstr>
      <vt:lpstr>Слайд 23</vt:lpstr>
      <vt:lpstr>Узбекский язык</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тему                     «Узбекский Народ»</dc:title>
  <cp:lastModifiedBy>User</cp:lastModifiedBy>
  <cp:revision>31</cp:revision>
  <dcterms:modified xsi:type="dcterms:W3CDTF">2011-05-23T03:14:18Z</dcterms:modified>
</cp:coreProperties>
</file>