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bin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  <p:sldMasterId id="2147483697" r:id="rId2"/>
  </p:sldMasterIdLst>
  <p:sldIdLst>
    <p:sldId id="256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959"/>
    <a:srgbClr val="0000FF"/>
    <a:srgbClr val="FF66CC"/>
    <a:srgbClr val="FFCC99"/>
    <a:srgbClr val="FFFF99"/>
    <a:srgbClr val="000000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02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15360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0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605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5360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15360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5360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5360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1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1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1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1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361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361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536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62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362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3624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625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4D21DC2-6E53-45E5-AC63-D0CD8771D2C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53626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8D492-1B09-4C1A-A00D-47FE585CC1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F1BCAC-BAFC-4420-930A-B4E2D74A69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79A4C1-67F6-4B6B-9135-908A08D839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0AA224-EFE8-428B-82C8-1E1F3FCA6B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2CCD95-D310-4E86-8AE0-A13BE069EA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973B1-1232-4194-B37D-572FA56700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60B04-B7D3-412A-8CC9-90A68EEF9F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B9E36-4A13-45E6-AAEE-B9D3A63A45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C8836-FC05-4BBA-A859-9A28FA7281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6E7B23-A23F-4EBA-ADDA-1B140212E9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66C0AFD-DE25-47E7-8BA9-717B96D1EA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C26C2-7C3F-45CE-916A-3C47A58542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C9BB0-7852-40D3-A069-B4E93F70B7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FC285A-8B3D-4744-8F1F-45B60F8D91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8728F-368D-41AC-AE52-84751193D6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4FE53E-5523-4C68-8EE5-0882E7C6A7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0A26CF-D23D-4746-9435-E06220BEE7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F386A-E8E1-4CE3-AE91-8EBA569890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A0E5FD-B214-4BED-9891-6E40A28AB7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8C0C0-822D-4222-8757-C29B7CCAB3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DF184-2CB5-43D8-A7E2-3D5094B96C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7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5257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58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2581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52582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5258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5258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5258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258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258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258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258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259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2591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52592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593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594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595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596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597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259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2599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2600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5260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5260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2BADDA82-EB98-46CA-B4CB-A74D1F611570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54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A3BB952A-21F7-4C3A-895A-FD9F0DB7341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362635"/>
            <a:ext cx="8229600" cy="1634564"/>
          </a:xfrm>
        </p:spPr>
        <p:txBody>
          <a:bodyPr/>
          <a:lstStyle/>
          <a:p>
            <a:r>
              <a:rPr lang="ru-RU" b="1"/>
              <a:t>Минеральные ресурсы России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27295"/>
            <a:ext cx="6400800" cy="1649505"/>
          </a:xfrm>
        </p:spPr>
        <p:txBody>
          <a:bodyPr/>
          <a:lstStyle/>
          <a:p>
            <a:r>
              <a:rPr lang="ru-RU"/>
              <a:t>Полезные ископаемые России. Меры по улучшению их использования</a:t>
            </a: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3643306" y="5042637"/>
            <a:ext cx="5257792" cy="1411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географии в </a:t>
            </a:r>
            <a:r>
              <a:rPr lang="en-US" sz="1400" i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1400" i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1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</a:t>
            </a:r>
            <a:r>
              <a:rPr lang="ru-RU" sz="1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классе.</a:t>
            </a:r>
          </a:p>
          <a:p>
            <a:pPr algn="r"/>
            <a:r>
              <a:rPr lang="ru-RU" sz="1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: Карезина Нина Валентиновна, </a:t>
            </a:r>
          </a:p>
          <a:p>
            <a:pPr algn="r"/>
            <a:r>
              <a:rPr lang="ru-RU" sz="1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географии МОУ СОШ №5 </a:t>
            </a:r>
          </a:p>
          <a:p>
            <a:pPr algn="r"/>
            <a:r>
              <a:rPr lang="ru-RU" sz="1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Светлого Калининградской области</a:t>
            </a:r>
            <a:endParaRPr lang="ru-RU" sz="1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/>
      <p:bldP spid="1054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 descr="Гемати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48075" cy="4000500"/>
          </a:xfrm>
          <a:prstGeom prst="rect">
            <a:avLst/>
          </a:prstGeom>
          <a:noFill/>
        </p:spPr>
      </p:pic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684213" y="3284538"/>
            <a:ext cx="2325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 b="1"/>
              <a:t>Гематит</a:t>
            </a:r>
          </a:p>
        </p:txBody>
      </p:sp>
      <p:pic>
        <p:nvPicPr>
          <p:cNvPr id="135174" name="Picture 6" descr="gold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275" y="0"/>
            <a:ext cx="3529013" cy="3886200"/>
          </a:xfrm>
          <a:prstGeom prst="rect">
            <a:avLst/>
          </a:prstGeom>
          <a:noFill/>
        </p:spPr>
      </p:pic>
      <p:sp>
        <p:nvSpPr>
          <p:cNvPr id="135175" name="Text Box 7"/>
          <p:cNvSpPr txBox="1">
            <a:spLocks noChangeArrowheads="1"/>
          </p:cNvSpPr>
          <p:nvPr/>
        </p:nvSpPr>
        <p:spPr bwMode="auto">
          <a:xfrm>
            <a:off x="4572000" y="3213100"/>
            <a:ext cx="1822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Золото</a:t>
            </a:r>
          </a:p>
        </p:txBody>
      </p:sp>
      <p:pic>
        <p:nvPicPr>
          <p:cNvPr id="135176" name="Picture 8" descr="shungit (углерод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33838"/>
            <a:ext cx="3708400" cy="2592387"/>
          </a:xfrm>
          <a:prstGeom prst="rect">
            <a:avLst/>
          </a:prstGeom>
          <a:noFill/>
        </p:spPr>
      </p:pic>
      <p:sp>
        <p:nvSpPr>
          <p:cNvPr id="135177" name="Text Box 9"/>
          <p:cNvSpPr txBox="1">
            <a:spLocks noChangeArrowheads="1"/>
          </p:cNvSpPr>
          <p:nvPr/>
        </p:nvSpPr>
        <p:spPr bwMode="auto">
          <a:xfrm>
            <a:off x="879475" y="5962650"/>
            <a:ext cx="1781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/>
              <a:t>Графит</a:t>
            </a:r>
          </a:p>
        </p:txBody>
      </p:sp>
      <p:pic>
        <p:nvPicPr>
          <p:cNvPr id="135178" name="Picture 10" descr="platin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4300" y="4005263"/>
            <a:ext cx="3384550" cy="2560637"/>
          </a:xfrm>
          <a:prstGeom prst="rect">
            <a:avLst/>
          </a:prstGeom>
          <a:noFill/>
        </p:spPr>
      </p:pic>
      <p:sp>
        <p:nvSpPr>
          <p:cNvPr id="135179" name="Text Box 11"/>
          <p:cNvSpPr txBox="1">
            <a:spLocks noChangeArrowheads="1"/>
          </p:cNvSpPr>
          <p:nvPr/>
        </p:nvSpPr>
        <p:spPr bwMode="auto">
          <a:xfrm>
            <a:off x="4048125" y="5818188"/>
            <a:ext cx="2092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Платина</a:t>
            </a:r>
          </a:p>
        </p:txBody>
      </p:sp>
      <p:pic>
        <p:nvPicPr>
          <p:cNvPr id="135180" name="Picture 12" descr="almaz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3" y="0"/>
            <a:ext cx="4643437" cy="3794125"/>
          </a:xfrm>
          <a:prstGeom prst="rect">
            <a:avLst/>
          </a:prstGeom>
          <a:noFill/>
        </p:spPr>
      </p:pic>
      <p:sp>
        <p:nvSpPr>
          <p:cNvPr id="135181" name="Text Box 13"/>
          <p:cNvSpPr txBox="1">
            <a:spLocks noChangeArrowheads="1"/>
          </p:cNvSpPr>
          <p:nvPr/>
        </p:nvSpPr>
        <p:spPr bwMode="auto">
          <a:xfrm>
            <a:off x="4984750" y="3082925"/>
            <a:ext cx="2014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Алмазы</a:t>
            </a:r>
          </a:p>
        </p:txBody>
      </p:sp>
      <p:pic>
        <p:nvPicPr>
          <p:cNvPr id="135182" name="Picture 14" descr="Изумруд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5562600" cy="4000500"/>
          </a:xfrm>
          <a:prstGeom prst="rect">
            <a:avLst/>
          </a:prstGeom>
          <a:noFill/>
        </p:spPr>
      </p:pic>
      <p:sp>
        <p:nvSpPr>
          <p:cNvPr id="135183" name="Text Box 15"/>
          <p:cNvSpPr txBox="1">
            <a:spLocks noChangeArrowheads="1"/>
          </p:cNvSpPr>
          <p:nvPr/>
        </p:nvSpPr>
        <p:spPr bwMode="auto">
          <a:xfrm>
            <a:off x="879475" y="3154363"/>
            <a:ext cx="254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Изумруды</a:t>
            </a:r>
          </a:p>
        </p:txBody>
      </p:sp>
      <p:pic>
        <p:nvPicPr>
          <p:cNvPr id="135184" name="Picture 16" descr="Хрусталь горный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95775" y="0"/>
            <a:ext cx="4848225" cy="4000500"/>
          </a:xfrm>
          <a:prstGeom prst="rect">
            <a:avLst/>
          </a:prstGeom>
          <a:noFill/>
        </p:spPr>
      </p:pic>
      <p:sp>
        <p:nvSpPr>
          <p:cNvPr id="135185" name="Text Box 17"/>
          <p:cNvSpPr txBox="1">
            <a:spLocks noChangeArrowheads="1"/>
          </p:cNvSpPr>
          <p:nvPr/>
        </p:nvSpPr>
        <p:spPr bwMode="auto">
          <a:xfrm>
            <a:off x="4767263" y="3298825"/>
            <a:ext cx="2325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Хрусталь</a:t>
            </a:r>
          </a:p>
        </p:txBody>
      </p:sp>
      <p:pic>
        <p:nvPicPr>
          <p:cNvPr id="135186" name="Picture 18" descr="Малахи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857500"/>
            <a:ext cx="4857750" cy="4000500"/>
          </a:xfrm>
          <a:prstGeom prst="rect">
            <a:avLst/>
          </a:prstGeom>
          <a:noFill/>
        </p:spPr>
      </p:pic>
      <p:sp>
        <p:nvSpPr>
          <p:cNvPr id="135187" name="Text Box 19"/>
          <p:cNvSpPr txBox="1">
            <a:spLocks noChangeArrowheads="1"/>
          </p:cNvSpPr>
          <p:nvPr/>
        </p:nvSpPr>
        <p:spPr bwMode="auto">
          <a:xfrm>
            <a:off x="735013" y="6034088"/>
            <a:ext cx="2122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Малахит</a:t>
            </a:r>
          </a:p>
        </p:txBody>
      </p:sp>
      <p:pic>
        <p:nvPicPr>
          <p:cNvPr id="135188" name="Picture 20" descr="Рубин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81450" y="2857500"/>
            <a:ext cx="5162550" cy="4000500"/>
          </a:xfrm>
          <a:prstGeom prst="rect">
            <a:avLst/>
          </a:prstGeom>
          <a:noFill/>
        </p:spPr>
      </p:pic>
      <p:sp>
        <p:nvSpPr>
          <p:cNvPr id="135189" name="Text Box 21"/>
          <p:cNvSpPr txBox="1">
            <a:spLocks noChangeArrowheads="1"/>
          </p:cNvSpPr>
          <p:nvPr/>
        </p:nvSpPr>
        <p:spPr bwMode="auto">
          <a:xfrm>
            <a:off x="4408488" y="6034088"/>
            <a:ext cx="15827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Рубин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3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50"/>
                            </p:stCondLst>
                            <p:childTnLst>
                              <p:par>
                                <p:cTn id="6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50"/>
                            </p:stCondLst>
                            <p:childTnLst>
                              <p:par>
                                <p:cTn id="7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3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8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300"/>
                            </p:stCondLst>
                            <p:childTnLst>
                              <p:par>
                                <p:cTn id="8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5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5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5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5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135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150"/>
                            </p:stCondLst>
                            <p:childTnLst>
                              <p:par>
                                <p:cTn id="9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650"/>
                            </p:stCondLst>
                            <p:childTnLst>
                              <p:par>
                                <p:cTn id="10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 tmFilter="0,0; .5, 1; 1, 1"/>
                                        <p:tgtEl>
                                          <p:spTgt spid="13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800"/>
                            </p:stCondLst>
                            <p:childTnLst>
                              <p:par>
                                <p:cTn id="1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300"/>
                            </p:stCondLst>
                            <p:childTnLst>
                              <p:par>
                                <p:cTn id="1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 tmFilter="0,0; .5, 1; 1, 1"/>
                                        <p:tgtEl>
                                          <p:spTgt spid="13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/>
      <p:bldP spid="135175" grpId="0"/>
      <p:bldP spid="135177" grpId="0"/>
      <p:bldP spid="135179" grpId="0"/>
      <p:bldP spid="135181" grpId="0"/>
      <p:bldP spid="135185" grpId="0"/>
      <p:bldP spid="135187" grpId="0"/>
      <p:bldP spid="1351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b="1"/>
              <a:t>План изучения темы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229600" cy="4495800"/>
          </a:xfrm>
        </p:spPr>
        <p:txBody>
          <a:bodyPr/>
          <a:lstStyle/>
          <a:p>
            <a:r>
              <a:rPr lang="ru-RU" b="1"/>
              <a:t>Что такое полезные ископаемые</a:t>
            </a:r>
          </a:p>
          <a:p>
            <a:r>
              <a:rPr lang="ru-RU" b="1"/>
              <a:t>Виды полезных ископаемых</a:t>
            </a:r>
          </a:p>
          <a:p>
            <a:r>
              <a:rPr lang="ru-RU" b="1"/>
              <a:t>Месторождения и бассейны полезных ископаемых</a:t>
            </a:r>
          </a:p>
          <a:p>
            <a:r>
              <a:rPr lang="ru-RU" b="1"/>
              <a:t>Полезные ископаемые складчатых областей</a:t>
            </a:r>
          </a:p>
          <a:p>
            <a:r>
              <a:rPr lang="ru-RU" b="1"/>
              <a:t>Полезные ископаемые платформ</a:t>
            </a:r>
          </a:p>
          <a:p>
            <a:r>
              <a:rPr lang="ru-RU" b="1"/>
              <a:t>Меры по сбережению полезных ископаемых</a:t>
            </a:r>
          </a:p>
          <a:p>
            <a:endParaRPr lang="ru-RU" b="1"/>
          </a:p>
          <a:p>
            <a:endParaRPr lang="ru-RU" b="1"/>
          </a:p>
          <a:p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19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8313" y="549275"/>
            <a:ext cx="8229600" cy="1736725"/>
          </a:xfrm>
        </p:spPr>
        <p:txBody>
          <a:bodyPr/>
          <a:lstStyle/>
          <a:p>
            <a:r>
              <a:rPr lang="ru-RU" b="1"/>
              <a:t>Что такое полезные ископаемые ?</a:t>
            </a: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2636838"/>
            <a:ext cx="7777162" cy="3384550"/>
          </a:xfrm>
        </p:spPr>
        <p:txBody>
          <a:bodyPr/>
          <a:lstStyle/>
          <a:p>
            <a:pPr algn="l">
              <a:spcBef>
                <a:spcPct val="0"/>
              </a:spcBef>
              <a:buClrTx/>
              <a:buFont typeface="Arial" charset="0"/>
              <a:buNone/>
            </a:pPr>
            <a:r>
              <a:rPr lang="ru-RU" sz="4000" b="1">
                <a:solidFill>
                  <a:schemeClr val="accent2"/>
                </a:solidFill>
                <a:latin typeface="Times New Roman" pitchFamily="18" charset="0"/>
              </a:rPr>
              <a:t>Полезные ископаемые</a:t>
            </a:r>
            <a:r>
              <a:rPr lang="ru-RU" sz="4000" b="1">
                <a:latin typeface="Times New Roman" pitchFamily="18" charset="0"/>
              </a:rPr>
              <a:t> – это минеральные образования земной коры, которые могут эффективно использоваться в хозяйстве.</a:t>
            </a:r>
          </a:p>
          <a:p>
            <a:endParaRPr lang="ru-RU" sz="4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/>
      <p:bldP spid="14029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/>
              <a:t/>
            </a:r>
            <a:br>
              <a:rPr lang="ru-RU" b="1"/>
            </a:br>
            <a:r>
              <a:rPr lang="ru-RU" sz="4000" b="1"/>
              <a:t>Виды полезных ископаемых</a:t>
            </a:r>
            <a:br>
              <a:rPr lang="ru-RU" sz="4000" b="1"/>
            </a:br>
            <a:endParaRPr lang="ru-RU" sz="4000" b="1"/>
          </a:p>
        </p:txBody>
      </p:sp>
      <p:sp>
        <p:nvSpPr>
          <p:cNvPr id="142355" name="Line 19"/>
          <p:cNvSpPr>
            <a:spLocks noChangeShapeType="1"/>
          </p:cNvSpPr>
          <p:nvPr/>
        </p:nvSpPr>
        <p:spPr bwMode="auto">
          <a:xfrm flipH="1">
            <a:off x="3203575" y="1125538"/>
            <a:ext cx="1008063" cy="2447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2356" name="Line 20"/>
          <p:cNvSpPr>
            <a:spLocks noChangeShapeType="1"/>
          </p:cNvSpPr>
          <p:nvPr/>
        </p:nvSpPr>
        <p:spPr bwMode="auto">
          <a:xfrm flipH="1">
            <a:off x="1258888" y="1125538"/>
            <a:ext cx="295275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2357" name="Line 21"/>
          <p:cNvSpPr>
            <a:spLocks noChangeShapeType="1"/>
          </p:cNvSpPr>
          <p:nvPr/>
        </p:nvSpPr>
        <p:spPr bwMode="auto">
          <a:xfrm>
            <a:off x="4140200" y="1125538"/>
            <a:ext cx="3527425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2358" name="Line 22"/>
          <p:cNvSpPr>
            <a:spLocks noChangeShapeType="1"/>
          </p:cNvSpPr>
          <p:nvPr/>
        </p:nvSpPr>
        <p:spPr bwMode="auto">
          <a:xfrm>
            <a:off x="4211638" y="1125538"/>
            <a:ext cx="1728787" cy="1871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2359" name="Text Box 23"/>
          <p:cNvSpPr txBox="1">
            <a:spLocks noChangeArrowheads="1"/>
          </p:cNvSpPr>
          <p:nvPr/>
        </p:nvSpPr>
        <p:spPr bwMode="auto">
          <a:xfrm>
            <a:off x="60325" y="2008188"/>
            <a:ext cx="2133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Горючие</a:t>
            </a:r>
          </a:p>
          <a:p>
            <a:pPr algn="ctr"/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(Осадочные)</a:t>
            </a:r>
          </a:p>
        </p:txBody>
      </p:sp>
      <p:sp>
        <p:nvSpPr>
          <p:cNvPr id="142360" name="Text Box 24"/>
          <p:cNvSpPr txBox="1">
            <a:spLocks noChangeArrowheads="1"/>
          </p:cNvSpPr>
          <p:nvPr/>
        </p:nvSpPr>
        <p:spPr bwMode="auto">
          <a:xfrm>
            <a:off x="1763713" y="3716338"/>
            <a:ext cx="27511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Рудные</a:t>
            </a:r>
          </a:p>
          <a:p>
            <a:pPr algn="ctr"/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(магматические )</a:t>
            </a:r>
          </a:p>
        </p:txBody>
      </p:sp>
      <p:sp>
        <p:nvSpPr>
          <p:cNvPr id="142361" name="Text Box 25"/>
          <p:cNvSpPr txBox="1">
            <a:spLocks noChangeArrowheads="1"/>
          </p:cNvSpPr>
          <p:nvPr/>
        </p:nvSpPr>
        <p:spPr bwMode="auto">
          <a:xfrm>
            <a:off x="4787900" y="3068638"/>
            <a:ext cx="3030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Нерудные</a:t>
            </a:r>
          </a:p>
          <a:p>
            <a:pPr algn="ctr"/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(неметаллические</a:t>
            </a: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</p:txBody>
      </p:sp>
      <p:sp>
        <p:nvSpPr>
          <p:cNvPr id="142362" name="Text Box 26"/>
          <p:cNvSpPr txBox="1">
            <a:spLocks noChangeArrowheads="1"/>
          </p:cNvSpPr>
          <p:nvPr/>
        </p:nvSpPr>
        <p:spPr bwMode="auto">
          <a:xfrm>
            <a:off x="7243763" y="1911350"/>
            <a:ext cx="1652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Подземные</a:t>
            </a:r>
          </a:p>
          <a:p>
            <a:pPr algn="ctr"/>
            <a:r>
              <a:rPr lang="ru-RU" sz="20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воды</a:t>
            </a:r>
          </a:p>
        </p:txBody>
      </p:sp>
      <p:sp>
        <p:nvSpPr>
          <p:cNvPr id="142363" name="Text Box 27"/>
          <p:cNvSpPr txBox="1">
            <a:spLocks noChangeArrowheads="1"/>
          </p:cNvSpPr>
          <p:nvPr/>
        </p:nvSpPr>
        <p:spPr bwMode="auto">
          <a:xfrm>
            <a:off x="231775" y="2944813"/>
            <a:ext cx="10779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Газ</a:t>
            </a:r>
          </a:p>
          <a:p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Нефть</a:t>
            </a:r>
          </a:p>
          <a:p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уголь</a:t>
            </a:r>
          </a:p>
        </p:txBody>
      </p:sp>
      <p:sp>
        <p:nvSpPr>
          <p:cNvPr id="142364" name="Text Box 28"/>
          <p:cNvSpPr txBox="1">
            <a:spLocks noChangeArrowheads="1"/>
          </p:cNvSpPr>
          <p:nvPr/>
        </p:nvSpPr>
        <p:spPr bwMode="auto">
          <a:xfrm>
            <a:off x="2195513" y="4581525"/>
            <a:ext cx="213677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Железная руда</a:t>
            </a:r>
          </a:p>
          <a:p>
            <a:r>
              <a:rPr lang="ru-RU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Медная руда</a:t>
            </a:r>
          </a:p>
          <a:p>
            <a:r>
              <a:rPr lang="ru-RU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Никелевые руды</a:t>
            </a:r>
          </a:p>
          <a:p>
            <a:r>
              <a:rPr lang="ru-RU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Золото</a:t>
            </a:r>
          </a:p>
          <a:p>
            <a:r>
              <a:rPr lang="ru-RU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серебро</a:t>
            </a:r>
          </a:p>
        </p:txBody>
      </p:sp>
      <p:sp>
        <p:nvSpPr>
          <p:cNvPr id="142365" name="Text Box 29"/>
          <p:cNvSpPr txBox="1">
            <a:spLocks noChangeArrowheads="1"/>
          </p:cNvSpPr>
          <p:nvPr/>
        </p:nvSpPr>
        <p:spPr bwMode="auto">
          <a:xfrm>
            <a:off x="5435600" y="3933825"/>
            <a:ext cx="1900238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Каменная соль</a:t>
            </a:r>
          </a:p>
          <a:p>
            <a:r>
              <a:rPr lang="ru-RU" b="1">
                <a:solidFill>
                  <a:srgbClr val="FF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Графит</a:t>
            </a:r>
          </a:p>
          <a:p>
            <a:r>
              <a:rPr lang="ru-RU" b="1">
                <a:solidFill>
                  <a:srgbClr val="FF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Алмазы</a:t>
            </a:r>
          </a:p>
          <a:p>
            <a:r>
              <a:rPr lang="ru-RU" b="1">
                <a:solidFill>
                  <a:srgbClr val="FF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Асбест</a:t>
            </a:r>
          </a:p>
          <a:p>
            <a:r>
              <a:rPr lang="ru-RU" b="1">
                <a:solidFill>
                  <a:srgbClr val="FF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Кварц</a:t>
            </a:r>
          </a:p>
          <a:p>
            <a:r>
              <a:rPr lang="ru-RU" b="1">
                <a:solidFill>
                  <a:srgbClr val="FF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фосфориты</a:t>
            </a:r>
          </a:p>
          <a:p>
            <a:endParaRPr lang="ru-RU" b="1">
              <a:solidFill>
                <a:srgbClr val="FF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4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2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2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2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2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2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2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2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2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2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2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142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2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2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2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2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142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142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/>
      <p:bldP spid="142355" grpId="0" animBg="1"/>
      <p:bldP spid="142356" grpId="0" animBg="1"/>
      <p:bldP spid="142357" grpId="0" animBg="1"/>
      <p:bldP spid="142358" grpId="0" animBg="1"/>
      <p:bldP spid="142359" grpId="0"/>
      <p:bldP spid="142360" grpId="0"/>
      <p:bldP spid="142361" grpId="0"/>
      <p:bldP spid="142363" grpId="0"/>
      <p:bldP spid="142364" grpId="0"/>
      <p:bldP spid="1423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/>
            </a:r>
            <a:br>
              <a:rPr lang="ru-RU" b="1"/>
            </a:br>
            <a:r>
              <a:rPr lang="ru-RU" b="1"/>
              <a:t>Месторождения и бассейны полезных ископаемых</a:t>
            </a:r>
            <a:br>
              <a:rPr lang="ru-RU" b="1"/>
            </a:br>
            <a:endParaRPr lang="ru-RU" b="1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>
                <a:solidFill>
                  <a:srgbClr val="00FFFF"/>
                </a:solidFill>
                <a:latin typeface="Times New Roman" pitchFamily="18" charset="0"/>
              </a:rPr>
              <a:t>Месторождения </a:t>
            </a:r>
            <a:r>
              <a:rPr lang="ru-RU" b="1">
                <a:latin typeface="Times New Roman" pitchFamily="18" charset="0"/>
              </a:rPr>
              <a:t>– скопления полезных ископаемых</a:t>
            </a:r>
          </a:p>
          <a:p>
            <a:endParaRPr lang="ru-RU" b="1">
              <a:latin typeface="Times New Roman" pitchFamily="18" charset="0"/>
            </a:endParaRPr>
          </a:p>
          <a:p>
            <a:r>
              <a:rPr lang="ru-RU" b="1">
                <a:solidFill>
                  <a:srgbClr val="00FFFF"/>
                </a:solidFill>
                <a:latin typeface="Times New Roman" pitchFamily="18" charset="0"/>
              </a:rPr>
              <a:t>Бассейны</a:t>
            </a:r>
            <a:r>
              <a:rPr lang="ru-RU" b="1">
                <a:latin typeface="Times New Roman" pitchFamily="18" charset="0"/>
              </a:rPr>
              <a:t> – большие площади распространения месторождений полезных ископаемых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6" grpId="0"/>
      <p:bldP spid="14438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/>
            </a:r>
            <a:br>
              <a:rPr lang="ru-RU" b="1"/>
            </a:br>
            <a:r>
              <a:rPr lang="ru-RU" b="1"/>
              <a:t>Полезные ископаемые складчатых областей</a:t>
            </a:r>
            <a:br>
              <a:rPr lang="ru-RU" b="1"/>
            </a:br>
            <a:endParaRPr lang="ru-RU" b="1"/>
          </a:p>
        </p:txBody>
      </p:sp>
      <p:sp>
        <p:nvSpPr>
          <p:cNvPr id="145413" name="Line 5"/>
          <p:cNvSpPr>
            <a:spLocks noChangeShapeType="1"/>
          </p:cNvSpPr>
          <p:nvPr/>
        </p:nvSpPr>
        <p:spPr bwMode="auto">
          <a:xfrm flipH="1">
            <a:off x="1476375" y="1484313"/>
            <a:ext cx="2447925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5414" name="Line 6"/>
          <p:cNvSpPr>
            <a:spLocks noChangeShapeType="1"/>
          </p:cNvSpPr>
          <p:nvPr/>
        </p:nvSpPr>
        <p:spPr bwMode="auto">
          <a:xfrm>
            <a:off x="3924300" y="1484313"/>
            <a:ext cx="295275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5415" name="Text Box 7"/>
          <p:cNvSpPr txBox="1">
            <a:spLocks noChangeArrowheads="1"/>
          </p:cNvSpPr>
          <p:nvPr/>
        </p:nvSpPr>
        <p:spPr bwMode="auto">
          <a:xfrm>
            <a:off x="611188" y="3357563"/>
            <a:ext cx="2881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Магматические</a:t>
            </a:r>
          </a:p>
        </p:txBody>
      </p:sp>
      <p:sp>
        <p:nvSpPr>
          <p:cNvPr id="145416" name="Text Box 8"/>
          <p:cNvSpPr txBox="1">
            <a:spLocks noChangeArrowheads="1"/>
          </p:cNvSpPr>
          <p:nvPr/>
        </p:nvSpPr>
        <p:spPr bwMode="auto">
          <a:xfrm>
            <a:off x="5435600" y="3429000"/>
            <a:ext cx="3446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метаморфические</a:t>
            </a:r>
          </a:p>
        </p:txBody>
      </p:sp>
      <p:sp>
        <p:nvSpPr>
          <p:cNvPr id="145417" name="Text Box 9"/>
          <p:cNvSpPr txBox="1">
            <a:spLocks noChangeArrowheads="1"/>
          </p:cNvSpPr>
          <p:nvPr/>
        </p:nvSpPr>
        <p:spPr bwMode="auto">
          <a:xfrm>
            <a:off x="179388" y="4365625"/>
            <a:ext cx="2663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Герцинская складчатость:</a:t>
            </a:r>
          </a:p>
        </p:txBody>
      </p:sp>
      <p:sp>
        <p:nvSpPr>
          <p:cNvPr id="145418" name="Text Box 10"/>
          <p:cNvSpPr txBox="1">
            <a:spLocks noChangeArrowheads="1"/>
          </p:cNvSpPr>
          <p:nvPr/>
        </p:nvSpPr>
        <p:spPr bwMode="auto">
          <a:xfrm>
            <a:off x="468313" y="5013325"/>
            <a:ext cx="1054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Урал</a:t>
            </a:r>
          </a:p>
          <a:p>
            <a:r>
              <a:rPr lang="ru-RU" sz="24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Алтай</a:t>
            </a:r>
          </a:p>
        </p:txBody>
      </p:sp>
      <p:sp>
        <p:nvSpPr>
          <p:cNvPr id="145419" name="Text Box 11"/>
          <p:cNvSpPr txBox="1">
            <a:spLocks noChangeArrowheads="1"/>
          </p:cNvSpPr>
          <p:nvPr/>
        </p:nvSpPr>
        <p:spPr bwMode="auto">
          <a:xfrm>
            <a:off x="3203575" y="4292600"/>
            <a:ext cx="199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Кайнозойская</a:t>
            </a:r>
          </a:p>
          <a:p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складчатость:</a:t>
            </a:r>
          </a:p>
        </p:txBody>
      </p:sp>
      <p:sp>
        <p:nvSpPr>
          <p:cNvPr id="145420" name="Text Box 12"/>
          <p:cNvSpPr txBox="1">
            <a:spLocks noChangeArrowheads="1"/>
          </p:cNvSpPr>
          <p:nvPr/>
        </p:nvSpPr>
        <p:spPr bwMode="auto">
          <a:xfrm>
            <a:off x="3348038" y="5013325"/>
            <a:ext cx="27765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Кавказ</a:t>
            </a:r>
          </a:p>
          <a:p>
            <a:r>
              <a:rPr 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Срединный хребет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45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45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0" grpId="0"/>
      <p:bldP spid="145413" grpId="0" animBg="1"/>
      <p:bldP spid="145414" grpId="0" animBg="1"/>
      <p:bldP spid="145415" grpId="0"/>
      <p:bldP spid="145416" grpId="0"/>
      <p:bldP spid="145417" grpId="0"/>
      <p:bldP spid="145418" grpId="0"/>
      <p:bldP spid="145419" grpId="0"/>
      <p:bldP spid="1454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/>
            </a:r>
            <a:br>
              <a:rPr lang="ru-RU" b="1"/>
            </a:br>
            <a:r>
              <a:rPr lang="ru-RU" b="1"/>
              <a:t>Полезные ископаемые платформ</a:t>
            </a:r>
            <a:br>
              <a:rPr lang="ru-RU" b="1"/>
            </a:br>
            <a:endParaRPr lang="ru-RU" b="1"/>
          </a:p>
        </p:txBody>
      </p:sp>
      <p:sp>
        <p:nvSpPr>
          <p:cNvPr id="146436" name="Line 4"/>
          <p:cNvSpPr>
            <a:spLocks noChangeShapeType="1"/>
          </p:cNvSpPr>
          <p:nvPr/>
        </p:nvSpPr>
        <p:spPr bwMode="auto">
          <a:xfrm flipH="1">
            <a:off x="1547813" y="1484313"/>
            <a:ext cx="273685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6437" name="Line 5"/>
          <p:cNvSpPr>
            <a:spLocks noChangeShapeType="1"/>
          </p:cNvSpPr>
          <p:nvPr/>
        </p:nvSpPr>
        <p:spPr bwMode="auto">
          <a:xfrm>
            <a:off x="4284663" y="1484313"/>
            <a:ext cx="2519362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879475" y="2414588"/>
            <a:ext cx="1155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рудные</a:t>
            </a:r>
          </a:p>
        </p:txBody>
      </p:sp>
      <p:sp>
        <p:nvSpPr>
          <p:cNvPr id="146439" name="Text Box 7"/>
          <p:cNvSpPr txBox="1">
            <a:spLocks noChangeArrowheads="1"/>
          </p:cNvSpPr>
          <p:nvPr/>
        </p:nvSpPr>
        <p:spPr bwMode="auto">
          <a:xfrm>
            <a:off x="6208713" y="2271713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осадочные</a:t>
            </a:r>
          </a:p>
        </p:txBody>
      </p:sp>
      <p:sp>
        <p:nvSpPr>
          <p:cNvPr id="146440" name="Text Box 8"/>
          <p:cNvSpPr txBox="1">
            <a:spLocks noChangeArrowheads="1"/>
          </p:cNvSpPr>
          <p:nvPr/>
        </p:nvSpPr>
        <p:spPr bwMode="auto">
          <a:xfrm>
            <a:off x="323850" y="2924175"/>
            <a:ext cx="276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</a:rPr>
              <a:t>(Приурочены к щитам)</a:t>
            </a:r>
          </a:p>
        </p:txBody>
      </p:sp>
      <p:sp>
        <p:nvSpPr>
          <p:cNvPr id="146441" name="Text Box 9"/>
          <p:cNvSpPr txBox="1">
            <a:spLocks noChangeArrowheads="1"/>
          </p:cNvSpPr>
          <p:nvPr/>
        </p:nvSpPr>
        <p:spPr bwMode="auto">
          <a:xfrm>
            <a:off x="5219700" y="2755900"/>
            <a:ext cx="3590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Крупные угольные бассейны</a:t>
            </a:r>
          </a:p>
        </p:txBody>
      </p:sp>
      <p:sp>
        <p:nvSpPr>
          <p:cNvPr id="146442" name="Text Box 10"/>
          <p:cNvSpPr txBox="1">
            <a:spLocks noChangeArrowheads="1"/>
          </p:cNvSpPr>
          <p:nvPr/>
        </p:nvSpPr>
        <p:spPr bwMode="auto">
          <a:xfrm>
            <a:off x="735013" y="3233738"/>
            <a:ext cx="27828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FF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Балтийский щит:</a:t>
            </a:r>
          </a:p>
          <a:p>
            <a:r>
              <a:rPr 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Медные, никелевые</a:t>
            </a:r>
          </a:p>
          <a:p>
            <a:r>
              <a:rPr 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руды</a:t>
            </a:r>
          </a:p>
        </p:txBody>
      </p:sp>
      <p:sp>
        <p:nvSpPr>
          <p:cNvPr id="146443" name="Text Box 11"/>
          <p:cNvSpPr txBox="1">
            <a:spLocks noChangeArrowheads="1"/>
          </p:cNvSpPr>
          <p:nvPr/>
        </p:nvSpPr>
        <p:spPr bwMode="auto">
          <a:xfrm>
            <a:off x="5487988" y="3209925"/>
            <a:ext cx="27225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Тунгусский, Ленский,</a:t>
            </a:r>
          </a:p>
          <a:p>
            <a:r>
              <a:rPr lang="ru-RU" sz="2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Южно-Якутский,</a:t>
            </a:r>
          </a:p>
          <a:p>
            <a:r>
              <a:rPr lang="ru-RU" sz="2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Донецкий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4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4" grpId="0"/>
      <p:bldP spid="146436" grpId="0" animBg="1"/>
      <p:bldP spid="146437" grpId="0" animBg="1"/>
      <p:bldP spid="146438" grpId="0"/>
      <p:bldP spid="146439" grpId="0"/>
      <p:bldP spid="146440" grpId="0"/>
      <p:bldP spid="146441" grpId="0"/>
      <p:bldP spid="146442" grpId="0"/>
      <p:bldP spid="1464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964613" cy="1143000"/>
          </a:xfrm>
        </p:spPr>
        <p:txBody>
          <a:bodyPr/>
          <a:lstStyle/>
          <a:p>
            <a:r>
              <a:rPr lang="ru-RU" sz="4000" b="1"/>
              <a:t>Минерально-сырьевые ресурсы страны и их характерные черты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4958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>
                <a:solidFill>
                  <a:schemeClr val="tx1"/>
                </a:solidFill>
                <a:effectLst/>
                <a:latin typeface="Calibri" pitchFamily="34" charset="0"/>
              </a:rPr>
              <a:t>1.Огромное их количество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chemeClr val="tx1"/>
                </a:solidFill>
                <a:effectLst/>
                <a:latin typeface="Calibri" pitchFamily="34" charset="0"/>
              </a:rPr>
              <a:t>2. Крайняя неравномерность  размещения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chemeClr val="tx1"/>
                </a:solidFill>
                <a:effectLst/>
                <a:latin typeface="Calibri" pitchFamily="34" charset="0"/>
              </a:rPr>
              <a:t>3. Большое различие в условиях эксплуатации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chemeClr val="tx1"/>
                </a:solidFill>
                <a:effectLst/>
                <a:latin typeface="Calibri" pitchFamily="34" charset="0"/>
              </a:rPr>
              <a:t>4. Возможность частичной компенсации истощённых месторождений полезных ископаемых.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745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745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74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8" grpId="0"/>
      <p:bldP spid="147459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/>
            </a:r>
            <a:br>
              <a:rPr lang="ru-RU" b="1"/>
            </a:br>
            <a:r>
              <a:rPr lang="ru-RU" b="1"/>
              <a:t/>
            </a:r>
            <a:br>
              <a:rPr lang="ru-RU" b="1"/>
            </a:br>
            <a:r>
              <a:rPr lang="ru-RU" b="1">
                <a:solidFill>
                  <a:srgbClr val="F73959"/>
                </a:solidFill>
              </a:rPr>
              <a:t>Меры по сбережению полезных ископаемых</a:t>
            </a:r>
            <a:r>
              <a:rPr lang="ru-RU" b="1"/>
              <a:t/>
            </a:r>
            <a:br>
              <a:rPr lang="ru-RU" b="1"/>
            </a:br>
            <a:r>
              <a:rPr lang="ru-RU" b="1"/>
              <a:t/>
            </a:r>
            <a:br>
              <a:rPr lang="ru-RU" b="1"/>
            </a:br>
            <a:endParaRPr lang="ru-RU" b="1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>
                <a:effectLst/>
                <a:latin typeface="Calibri" pitchFamily="34" charset="0"/>
              </a:rPr>
              <a:t>Снижать потери при добыче и переработке</a:t>
            </a:r>
          </a:p>
          <a:p>
            <a:r>
              <a:rPr lang="ru-RU" dirty="0">
                <a:effectLst/>
                <a:latin typeface="Calibri" pitchFamily="34" charset="0"/>
              </a:rPr>
              <a:t>Использовать комплексную переработку сырья</a:t>
            </a:r>
          </a:p>
          <a:p>
            <a:r>
              <a:rPr lang="ru-RU" dirty="0">
                <a:effectLst/>
                <a:latin typeface="Calibri" pitchFamily="34" charset="0"/>
              </a:rPr>
              <a:t>Поиск новых месторождений полезных ископаемых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848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848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84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/>
      <p:bldP spid="14848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/>
              <a:t>Экологические проблемы, связанные с добычей ПИ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F7395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Создание антропогенных форм рельефа:</a:t>
            </a:r>
            <a:r>
              <a:rPr lang="ru-RU"/>
              <a:t> </a:t>
            </a:r>
          </a:p>
          <a:p>
            <a:r>
              <a:rPr lang="ru-RU" b="1">
                <a:latin typeface="Sylfaen" pitchFamily="18" charset="0"/>
              </a:rPr>
              <a:t>карьеры, </a:t>
            </a:r>
          </a:p>
          <a:p>
            <a:r>
              <a:rPr lang="ru-RU" b="1">
                <a:latin typeface="Sylfaen" pitchFamily="18" charset="0"/>
              </a:rPr>
              <a:t>терриконы, </a:t>
            </a:r>
          </a:p>
          <a:p>
            <a:r>
              <a:rPr lang="ru-RU" b="1">
                <a:latin typeface="Sylfaen" pitchFamily="18" charset="0"/>
              </a:rPr>
              <a:t>пустоты в земной коре.</a:t>
            </a:r>
          </a:p>
          <a:p>
            <a:endParaRPr lang="ru-RU" b="1"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/>
      <p:bldP spid="158723" grpId="0" build="p"/>
    </p:bldLst>
  </p:timing>
</p:sld>
</file>

<file path=ppt/theme/theme1.xml><?xml version="1.0" encoding="utf-8"?>
<a:theme xmlns:a="http://schemas.openxmlformats.org/drawingml/2006/main" name="Вершина горы">
  <a:themeElements>
    <a:clrScheme name="Вершина горы 6">
      <a:dk1>
        <a:srgbClr val="809296"/>
      </a:dk1>
      <a:lt1>
        <a:srgbClr val="FFFFFF"/>
      </a:lt1>
      <a:dk2>
        <a:srgbClr val="6699FF"/>
      </a:dk2>
      <a:lt2>
        <a:srgbClr val="B3EDFF"/>
      </a:lt2>
      <a:accent1>
        <a:srgbClr val="FF9933"/>
      </a:accent1>
      <a:accent2>
        <a:srgbClr val="FFAA99"/>
      </a:accent2>
      <a:accent3>
        <a:srgbClr val="B8CAFF"/>
      </a:accent3>
      <a:accent4>
        <a:srgbClr val="DADADA"/>
      </a:accent4>
      <a:accent5>
        <a:srgbClr val="FFCAAD"/>
      </a:accent5>
      <a:accent6>
        <a:srgbClr val="E79A8A"/>
      </a:accent6>
      <a:hlink>
        <a:srgbClr val="FFCFAB"/>
      </a:hlink>
      <a:folHlink>
        <a:srgbClr val="CC9900"/>
      </a:folHlink>
    </a:clrScheme>
    <a:fontScheme name="Вершина гор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кстура">
  <a:themeElements>
    <a:clrScheme name="Текстура 8">
      <a:dk1>
        <a:srgbClr val="000000"/>
      </a:dk1>
      <a:lt1>
        <a:srgbClr val="DCE8F4"/>
      </a:lt1>
      <a:dk2>
        <a:srgbClr val="7B9CB5"/>
      </a:dk2>
      <a:lt2>
        <a:srgbClr val="969696"/>
      </a:lt2>
      <a:accent1>
        <a:srgbClr val="FFFFFF"/>
      </a:accent1>
      <a:accent2>
        <a:srgbClr val="00BAB6"/>
      </a:accent2>
      <a:accent3>
        <a:srgbClr val="EBF2F8"/>
      </a:accent3>
      <a:accent4>
        <a:srgbClr val="000000"/>
      </a:accent4>
      <a:accent5>
        <a:srgbClr val="FFFFFF"/>
      </a:accent5>
      <a:accent6>
        <a:srgbClr val="00A8A5"/>
      </a:accent6>
      <a:hlink>
        <a:srgbClr val="8A8AD8"/>
      </a:hlink>
      <a:folHlink>
        <a:srgbClr val="242492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146</TotalTime>
  <Words>245</Words>
  <Application>Microsoft Office PowerPoint</Application>
  <PresentationFormat>Экран (4:3)</PresentationFormat>
  <Paragraphs>88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Вершина горы</vt:lpstr>
      <vt:lpstr>Текстура</vt:lpstr>
      <vt:lpstr>Минеральные ресурсы России</vt:lpstr>
      <vt:lpstr>Слайд 2</vt:lpstr>
      <vt:lpstr>План изучения темы</vt:lpstr>
      <vt:lpstr>Что такое полезные ископаемые ?</vt:lpstr>
      <vt:lpstr> Виды полезных ископаемых </vt:lpstr>
      <vt:lpstr> Месторождения и бассейны полезных ископаемых </vt:lpstr>
      <vt:lpstr> Полезные ископаемые складчатых областей </vt:lpstr>
      <vt:lpstr> Полезные ископаемые платформ </vt:lpstr>
      <vt:lpstr>Минерально-сырьевые ресурсы страны и их характерные черты</vt:lpstr>
      <vt:lpstr>  Меры по сбережению полезных ископаемых  </vt:lpstr>
      <vt:lpstr>Экологические проблемы, связанные с добычей ПИ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Минеральные ресурсы России</dc:title>
  <dc:creator>Нина Валентиновна</dc:creator>
  <cp:lastModifiedBy>Owner</cp:lastModifiedBy>
  <cp:revision>4</cp:revision>
  <cp:lastPrinted>1601-01-01T00:00:00Z</cp:lastPrinted>
  <dcterms:created xsi:type="dcterms:W3CDTF">2007-10-08T19:41:36Z</dcterms:created>
  <dcterms:modified xsi:type="dcterms:W3CDTF">2012-06-04T19:06:34Z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