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77" r:id="rId3"/>
    <p:sldId id="257" r:id="rId4"/>
    <p:sldId id="258" r:id="rId5"/>
    <p:sldId id="275" r:id="rId6"/>
    <p:sldId id="276" r:id="rId7"/>
    <p:sldId id="259" r:id="rId8"/>
    <p:sldId id="260" r:id="rId9"/>
    <p:sldId id="261" r:id="rId10"/>
    <p:sldId id="274" r:id="rId11"/>
    <p:sldId id="269" r:id="rId12"/>
    <p:sldId id="270" r:id="rId13"/>
    <p:sldId id="262" r:id="rId14"/>
    <p:sldId id="263" r:id="rId15"/>
    <p:sldId id="264" r:id="rId16"/>
    <p:sldId id="278" r:id="rId17"/>
    <p:sldId id="279" r:id="rId18"/>
    <p:sldId id="265" r:id="rId19"/>
    <p:sldId id="266" r:id="rId20"/>
    <p:sldId id="267" r:id="rId21"/>
    <p:sldId id="268" r:id="rId22"/>
    <p:sldId id="271" r:id="rId23"/>
    <p:sldId id="272" r:id="rId24"/>
    <p:sldId id="273" r:id="rId25"/>
    <p:sldId id="280" r:id="rId26"/>
    <p:sldId id="285" r:id="rId27"/>
    <p:sldId id="284" r:id="rId28"/>
    <p:sldId id="282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6" r:id="rId39"/>
    <p:sldId id="297" r:id="rId40"/>
    <p:sldId id="298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18" autoAdjust="0"/>
  </p:normalViewPr>
  <p:slideViewPr>
    <p:cSldViewPr>
      <p:cViewPr varScale="1">
        <p:scale>
          <a:sx n="65" d="100"/>
          <a:sy n="65" d="100"/>
        </p:scale>
        <p:origin x="-108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2791387187712668E-2"/>
          <c:y val="0.1428283399442799"/>
          <c:w val="0.44484555749975696"/>
          <c:h val="0.8340251836397244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индо-арийская группа</c:v>
                </c:pt>
                <c:pt idx="1">
                  <c:v>дравидская группа</c:v>
                </c:pt>
                <c:pt idx="2">
                  <c:v>монголоидная и др. группа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72</c:v>
                </c:pt>
                <c:pt idx="1">
                  <c:v>25</c:v>
                </c:pt>
                <c:pt idx="2">
                  <c:v>3</c:v>
                </c:pt>
              </c:numCache>
            </c:numRef>
          </c:val>
        </c:ser>
        <c:firstSliceAng val="0"/>
      </c:pieChart>
    </c:plotArea>
    <c:legend>
      <c:legendPos val="r"/>
      <c:legendEntry>
        <c:idx val="3"/>
        <c:delete val="1"/>
      </c:legendEntry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индуисты</c:v>
                </c:pt>
                <c:pt idx="1">
                  <c:v>мусульмане</c:v>
                </c:pt>
                <c:pt idx="2">
                  <c:v>христиане</c:v>
                </c:pt>
                <c:pt idx="3">
                  <c:v>сикхи</c:v>
                </c:pt>
                <c:pt idx="4">
                  <c:v>буддисты</c:v>
                </c:pt>
                <c:pt idx="5">
                  <c:v>джайнисты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80</c:v>
                </c:pt>
                <c:pt idx="1">
                  <c:v>14</c:v>
                </c:pt>
                <c:pt idx="2">
                  <c:v>2.4</c:v>
                </c:pt>
                <c:pt idx="3">
                  <c:v>2</c:v>
                </c:pt>
                <c:pt idx="4">
                  <c:v>0.70000000000000018</c:v>
                </c:pt>
              </c:numCache>
            </c:numRef>
          </c:val>
        </c:ser>
        <c:shape val="cylinder"/>
        <c:axId val="118019200"/>
        <c:axId val="136609792"/>
        <c:axId val="0"/>
      </c:bar3DChart>
      <c:catAx>
        <c:axId val="118019200"/>
        <c:scaling>
          <c:orientation val="minMax"/>
        </c:scaling>
        <c:axPos val="b"/>
        <c:tickLblPos val="nextTo"/>
        <c:crossAx val="136609792"/>
        <c:crosses val="autoZero"/>
        <c:auto val="1"/>
        <c:lblAlgn val="ctr"/>
        <c:lblOffset val="100"/>
      </c:catAx>
      <c:valAx>
        <c:axId val="136609792"/>
        <c:scaling>
          <c:orientation val="minMax"/>
        </c:scaling>
        <c:axPos val="l"/>
        <c:majorGridlines/>
        <c:numFmt formatCode="General" sourceLinked="1"/>
        <c:tickLblPos val="nextTo"/>
        <c:crossAx val="1180192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2AB9B-1C29-4FA5-B43D-B36B78CD06B6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246CA-FCF1-4A9E-874E-6458D672B2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162B40-D502-4799-8233-2B6399DA5C57}" type="slidenum">
              <a:rPr lang="ru-RU"/>
              <a:pPr/>
              <a:t>33</a:t>
            </a:fld>
            <a:endParaRPr lang="ru-RU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Мечеть Джама Масджид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9304" y="3759296"/>
            <a:ext cx="7854696" cy="27150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Выполнила: ученица 11 «А» класса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Мовсисян Сюзанна</a:t>
            </a:r>
          </a:p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dirty="0" smtClean="0">
              <a:solidFill>
                <a:srgbClr val="7030A0"/>
              </a:solidFill>
            </a:endParaRPr>
          </a:p>
          <a:p>
            <a:pPr algn="ctr"/>
            <a:endParaRPr lang="ru-RU" dirty="0" smtClean="0">
              <a:solidFill>
                <a:srgbClr val="7030A0"/>
              </a:solidFill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г.Батайск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2009г.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1531551"/>
            <a:ext cx="3786214" cy="89979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ru-RU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  <a:reflection blurRad="6350" stA="50000" endA="300" endPos="50000" dist="60007" dir="5400000" sy="-100000" algn="bl" rotWithShape="0"/>
                </a:effectLst>
              </a:rPr>
              <a:t>Индия 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Столица Индии – </a:t>
            </a:r>
            <a:r>
              <a:rPr lang="ru-RU" dirty="0" err="1" smtClean="0"/>
              <a:t>Нью-Дели</a:t>
            </a:r>
            <a:endParaRPr lang="ru-RU" dirty="0"/>
          </a:p>
        </p:txBody>
      </p:sp>
      <p:pic>
        <p:nvPicPr>
          <p:cNvPr id="4" name="Содержимое 3" descr="india-dehli-Akshardham_Delhi_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928802"/>
            <a:ext cx="3429024" cy="4429156"/>
          </a:xfrm>
        </p:spPr>
      </p:pic>
      <p:pic>
        <p:nvPicPr>
          <p:cNvPr id="5" name="Рисунок 4" descr="06746f3847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1857364"/>
            <a:ext cx="4524364" cy="4572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4038600" cy="571200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Территория Индии напоминает треугольник, основанием прикрепленный к материку и отгороженный от остальной Азии горной системой Гималаев</a:t>
            </a:r>
            <a:endParaRPr lang="ru-RU" dirty="0"/>
          </a:p>
        </p:txBody>
      </p:sp>
      <p:pic>
        <p:nvPicPr>
          <p:cNvPr id="10" name="Содержимое 9" descr="india_map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57686" y="571480"/>
            <a:ext cx="4786314" cy="5786478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4348" y="142852"/>
            <a:ext cx="8229600" cy="1143000"/>
          </a:xfrm>
        </p:spPr>
        <p:txBody>
          <a:bodyPr/>
          <a:lstStyle/>
          <a:p>
            <a:r>
              <a:rPr lang="ru-RU" dirty="0" smtClean="0"/>
              <a:t>Площадь и протяженность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4389120"/>
          </a:xfrm>
        </p:spPr>
        <p:txBody>
          <a:bodyPr/>
          <a:lstStyle/>
          <a:p>
            <a:r>
              <a:rPr lang="en-US" dirty="0" smtClean="0"/>
              <a:t>S=</a:t>
            </a:r>
            <a:r>
              <a:rPr lang="ru-RU" dirty="0" smtClean="0"/>
              <a:t>3 287 590 км² (занимает 7-е место в мире)</a:t>
            </a:r>
          </a:p>
          <a:p>
            <a:r>
              <a:rPr lang="ru-RU" dirty="0" smtClean="0"/>
              <a:t>Протяженность с севера на юг = 3,2 тыс. км</a:t>
            </a:r>
          </a:p>
          <a:p>
            <a:r>
              <a:rPr lang="ru-RU" dirty="0" smtClean="0"/>
              <a:t>Протяженность с запада на восток = 2,9 тыс. км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Флаг Индии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Государственный флаг Индии представляет собой прямоугольное полотнище из трёх горизонтальных полос равной ширины: верхней — «глубокого шафранного», средней — белого и нижней — зелёного цвета. В центре флага расположено изображение колеса с 24-мя спицами, тёмно-синего цвета. Это изображение, известное как «</a:t>
            </a:r>
            <a:r>
              <a:rPr lang="ru-RU" dirty="0" err="1" smtClean="0"/>
              <a:t>Ашока</a:t>
            </a:r>
            <a:r>
              <a:rPr lang="ru-RU" dirty="0" smtClean="0"/>
              <a:t> </a:t>
            </a:r>
            <a:r>
              <a:rPr lang="ru-RU" dirty="0" err="1" smtClean="0"/>
              <a:t>Чакра</a:t>
            </a:r>
            <a:r>
              <a:rPr lang="ru-RU" dirty="0" smtClean="0"/>
              <a:t>» (</a:t>
            </a:r>
            <a:r>
              <a:rPr lang="ru-RU" dirty="0" err="1" smtClean="0"/>
              <a:t>Дхармачакра</a:t>
            </a:r>
            <a:r>
              <a:rPr lang="ru-RU" dirty="0" smtClean="0"/>
              <a:t>), является национальной эмблемой Индии</a:t>
            </a:r>
            <a:endParaRPr lang="ru-RU" dirty="0"/>
          </a:p>
        </p:txBody>
      </p:sp>
      <p:pic>
        <p:nvPicPr>
          <p:cNvPr id="5" name="Содержимое 4" descr="800px-Flag_of_India.svg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071678"/>
            <a:ext cx="4038600" cy="35719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Герб Индии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На гербе изображены четыре индийских льва на круглой абаке. Четвёртый лев находится сзади и, следовательно, скрыт из виду. Герб символизирует нацию, которая «отважна в храбрости, сильна в теле, благоразумна в совете и устрашает противников». Абака украшена четырьмя животными — символами четырёх направлений: Лев — севера, Слон — востока, Лошадь — юга и Бык — запада (видны Лошадь и Слон). Абака опирается на лотос в полном расцвете, символизирующий источник жизни.</a:t>
            </a:r>
          </a:p>
          <a:p>
            <a:pPr>
              <a:buNone/>
            </a:pPr>
            <a:r>
              <a:rPr lang="ru-RU" dirty="0" smtClean="0"/>
              <a:t>Ниже абаки расположен девиз, записанный деванагари: सत्यमेव जयते (</a:t>
            </a:r>
            <a:r>
              <a:rPr lang="ru-RU" dirty="0" err="1" smtClean="0"/>
              <a:t>Satyameva</a:t>
            </a:r>
            <a:r>
              <a:rPr lang="ru-RU" dirty="0" smtClean="0"/>
              <a:t> </a:t>
            </a:r>
            <a:r>
              <a:rPr lang="ru-RU" dirty="0" err="1" smtClean="0"/>
              <a:t>Jayate</a:t>
            </a:r>
            <a:r>
              <a:rPr lang="ru-RU" dirty="0" smtClean="0"/>
              <a:t>, «Лишь Истина побеждает»).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310px-Emblem_of_India.svg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86380" y="1571612"/>
            <a:ext cx="2863553" cy="4433888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ЭГП Индии благоприятствует развитию хозяйства</a:t>
            </a:r>
          </a:p>
          <a:p>
            <a:pPr algn="ctr">
              <a:buNone/>
            </a:pPr>
            <a:r>
              <a:rPr lang="ru-RU" dirty="0" smtClean="0"/>
              <a:t>Граничит:</a:t>
            </a:r>
          </a:p>
          <a:p>
            <a:r>
              <a:rPr lang="ru-RU" dirty="0" smtClean="0"/>
              <a:t>на западе граничит с Пакистаном</a:t>
            </a:r>
          </a:p>
          <a:p>
            <a:r>
              <a:rPr lang="ru-RU" dirty="0" smtClean="0"/>
              <a:t>на северо-востоке с Китаем, Непалом и Бутаном</a:t>
            </a:r>
          </a:p>
          <a:p>
            <a:r>
              <a:rPr lang="ru-RU" dirty="0" smtClean="0"/>
              <a:t>на востоке с Бангладеш и Мьянмой</a:t>
            </a:r>
          </a:p>
          <a:p>
            <a:r>
              <a:rPr lang="ru-RU" dirty="0" smtClean="0"/>
              <a:t>на юго-западе Индия имеет морские границы с Мальдивскими островами</a:t>
            </a:r>
          </a:p>
          <a:p>
            <a:r>
              <a:rPr lang="ru-RU" dirty="0" smtClean="0"/>
              <a:t>на юге со Шри-Ланкой</a:t>
            </a:r>
          </a:p>
          <a:p>
            <a:r>
              <a:rPr lang="ru-RU" dirty="0" smtClean="0"/>
              <a:t>на юго-востоке с Индонезией</a:t>
            </a:r>
          </a:p>
          <a:p>
            <a:r>
              <a:rPr lang="ru-RU" baseline="30000" dirty="0" smtClean="0"/>
              <a:t> </a:t>
            </a:r>
            <a:r>
              <a:rPr lang="ru-RU" dirty="0" smtClean="0"/>
              <a:t>Спорная территория штата Джамму и Кашмир имеет границу с Афганистаном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ru-RU" dirty="0" smtClean="0"/>
              <a:t>Административное деление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Индия является федеративной республикой, состоящей из двадцати восьми штатов, шести союзных территорий и Национального столичного округа Дели. Все штаты, и две союзные территории, — </a:t>
            </a:r>
            <a:r>
              <a:rPr lang="ru-RU" dirty="0" err="1" smtClean="0"/>
              <a:t>Пудучерри</a:t>
            </a:r>
            <a:r>
              <a:rPr lang="ru-RU" dirty="0" smtClean="0"/>
              <a:t> и Национальный столичный округ Дели — имеют собственное избираемое правительство. Остальные пять союзных территорий управляются администратором, назначаемым центральной властью, и следовательно находятся под прямым управлением президента Индии. В 1956 году индийские штаты были реорганизованы согласно языковому признаку.</a:t>
            </a:r>
            <a:r>
              <a:rPr lang="ru-RU" baseline="30000" dirty="0" smtClean="0"/>
              <a:t> </a:t>
            </a:r>
            <a:r>
              <a:rPr lang="ru-RU" dirty="0" smtClean="0"/>
              <a:t>С тех пор, административная структура практически не менялась.</a:t>
            </a:r>
          </a:p>
          <a:p>
            <a:pPr>
              <a:buNone/>
            </a:pPr>
            <a:r>
              <a:rPr lang="ru-RU" dirty="0" smtClean="0"/>
              <a:t>Все штаты и союзные территории разделены на административные и правительственные единицы, называемые округами. В Индии существует более 600 округов.</a:t>
            </a:r>
            <a:r>
              <a:rPr lang="ru-RU" baseline="30000" dirty="0" smtClean="0"/>
              <a:t> </a:t>
            </a:r>
            <a:r>
              <a:rPr lang="ru-RU" dirty="0" smtClean="0"/>
              <a:t>Округа в свою очередь делятся на более мелкие административные единицы </a:t>
            </a:r>
            <a:r>
              <a:rPr lang="ru-RU" dirty="0" err="1" smtClean="0"/>
              <a:t>талуки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ru-RU" dirty="0" smtClean="0"/>
              <a:t>Административное деление</a:t>
            </a:r>
            <a:endParaRPr lang="ru-RU" dirty="0"/>
          </a:p>
        </p:txBody>
      </p:sp>
      <p:pic>
        <p:nvPicPr>
          <p:cNvPr id="4" name="Содержимое 3" descr="350px-Индия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1314204"/>
            <a:ext cx="6215106" cy="554379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Государственное устройство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Федеративная республика.</a:t>
            </a:r>
            <a:br>
              <a:rPr lang="ru-RU" dirty="0" smtClean="0"/>
            </a:br>
            <a:r>
              <a:rPr lang="ru-RU" dirty="0" smtClean="0"/>
              <a:t>Независимое государство - с 1947 года, до 1947 - колония Великобритании. Входит в Британское Содружество Наций.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214290"/>
            <a:ext cx="4038600" cy="6140635"/>
          </a:xfrm>
        </p:spPr>
        <p:txBody>
          <a:bodyPr/>
          <a:lstStyle/>
          <a:p>
            <a:pPr>
              <a:buNone/>
            </a:pPr>
            <a:r>
              <a:rPr lang="ru-RU" i="1" u="sng" dirty="0" smtClean="0"/>
              <a:t>Глава государства </a:t>
            </a:r>
            <a:r>
              <a:rPr lang="ru-RU" dirty="0" smtClean="0"/>
              <a:t>- президент Абдул Калам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357166"/>
            <a:ext cx="4038600" cy="5997759"/>
          </a:xfrm>
        </p:spPr>
        <p:txBody>
          <a:bodyPr/>
          <a:lstStyle/>
          <a:p>
            <a:pPr>
              <a:buNone/>
            </a:pPr>
            <a:r>
              <a:rPr lang="ru-RU" i="1" u="sng" dirty="0" smtClean="0"/>
              <a:t>Глава правительства </a:t>
            </a:r>
            <a:r>
              <a:rPr lang="ru-RU" dirty="0" smtClean="0"/>
              <a:t>- премьер-министр </a:t>
            </a:r>
            <a:r>
              <a:rPr lang="ru-RU" dirty="0" err="1" smtClean="0"/>
              <a:t>Манхоман</a:t>
            </a:r>
            <a:r>
              <a:rPr lang="ru-RU" dirty="0" smtClean="0"/>
              <a:t> </a:t>
            </a:r>
            <a:r>
              <a:rPr lang="ru-RU" dirty="0" err="1" smtClean="0"/>
              <a:t>Сингх</a:t>
            </a:r>
            <a:endParaRPr lang="ru-RU" dirty="0"/>
          </a:p>
        </p:txBody>
      </p:sp>
      <p:pic>
        <p:nvPicPr>
          <p:cNvPr id="9" name="Рисунок 8" descr="Abdul-Kalam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285860"/>
            <a:ext cx="3467102" cy="4857784"/>
          </a:xfrm>
          <a:prstGeom prst="rect">
            <a:avLst/>
          </a:prstGeom>
        </p:spPr>
      </p:pic>
      <p:pic>
        <p:nvPicPr>
          <p:cNvPr id="10" name="Рисунок 9" descr="prime-minister-dr-manhoman-sin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571612"/>
            <a:ext cx="3786214" cy="457203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Валюта – индийская рупия</a:t>
            </a:r>
            <a:endParaRPr lang="ru-RU" dirty="0"/>
          </a:p>
        </p:txBody>
      </p:sp>
      <p:pic>
        <p:nvPicPr>
          <p:cNvPr id="7" name="Содержимое 6" descr="e8e61f084ea08b22498085cd9fbdf3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428736"/>
            <a:ext cx="4619625" cy="3200400"/>
          </a:xfrm>
        </p:spPr>
      </p:pic>
      <p:pic>
        <p:nvPicPr>
          <p:cNvPr id="11" name="Рисунок 10" descr="356_k_50_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1428736"/>
            <a:ext cx="3857652" cy="3000396"/>
          </a:xfrm>
          <a:prstGeom prst="rect">
            <a:avLst/>
          </a:prstGeom>
        </p:spPr>
      </p:pic>
      <p:pic>
        <p:nvPicPr>
          <p:cNvPr id="12" name="Рисунок 11" descr="image6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4643446"/>
            <a:ext cx="3000396" cy="207167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Геология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Индия расположена к северу от экватора между 6°44' и 35°30' северной широты</a:t>
            </a:r>
            <a:r>
              <a:rPr lang="ru-RU" sz="1800" baseline="30000" dirty="0" smtClean="0"/>
              <a:t> </a:t>
            </a:r>
            <a:r>
              <a:rPr lang="ru-RU" sz="1800" dirty="0" smtClean="0"/>
              <a:t>и 68°7' и 97°25' восточной долготы.</a:t>
            </a:r>
          </a:p>
          <a:p>
            <a:pPr>
              <a:buNone/>
            </a:pPr>
            <a:r>
              <a:rPr lang="ru-RU" sz="1800" dirty="0" smtClean="0"/>
              <a:t>Длина береговой линии составляет 7,517 км, из которых, 5,423 км принадлежат континентальной Индии, и 2,094 км — </a:t>
            </a:r>
            <a:r>
              <a:rPr lang="ru-RU" sz="1800" dirty="0" err="1" smtClean="0"/>
              <a:t>Андаманским</a:t>
            </a:r>
            <a:r>
              <a:rPr lang="ru-RU" sz="1800" dirty="0" smtClean="0"/>
              <a:t>, </a:t>
            </a:r>
            <a:r>
              <a:rPr lang="ru-RU" sz="1800" dirty="0" err="1" smtClean="0"/>
              <a:t>Никобарским</a:t>
            </a:r>
            <a:r>
              <a:rPr lang="ru-RU" sz="1800" dirty="0" smtClean="0"/>
              <a:t>, и </a:t>
            </a:r>
            <a:r>
              <a:rPr lang="ru-RU" sz="1800" dirty="0" err="1" smtClean="0"/>
              <a:t>Лаккадивским</a:t>
            </a:r>
            <a:r>
              <a:rPr lang="ru-RU" sz="1800" dirty="0" smtClean="0"/>
              <a:t> островам. Побережье континентальной Индии имеет следующий характер: 43 % — песчаные пляжи, 11 % каменистый и скалистый берег, и 46 % Ватты или болотистый берег.</a:t>
            </a:r>
            <a:r>
              <a:rPr lang="ru-RU" sz="1800" baseline="30000" dirty="0" smtClean="0"/>
              <a:t> </a:t>
            </a:r>
            <a:r>
              <a:rPr lang="ru-RU" sz="1800" dirty="0" smtClean="0"/>
              <a:t>Слабо расчленённые, низкие, песчаные берега почти не имеют удобных естественных гаваней, поэтому крупные порты расположены либо в устьях рек (Калькутта), либо устроены искусственно (</a:t>
            </a:r>
            <a:r>
              <a:rPr lang="ru-RU" sz="1800" dirty="0" err="1" smtClean="0"/>
              <a:t>Ченнай</a:t>
            </a:r>
            <a:r>
              <a:rPr lang="ru-RU" sz="1800" dirty="0" smtClean="0"/>
              <a:t>). Юг западного побережья Индостана называется </a:t>
            </a:r>
            <a:r>
              <a:rPr lang="ru-RU" sz="1800" dirty="0" err="1" smtClean="0"/>
              <a:t>Малабарским</a:t>
            </a:r>
            <a:r>
              <a:rPr lang="ru-RU" sz="1800" dirty="0" smtClean="0"/>
              <a:t> берегом, юг восточного побережья — </a:t>
            </a:r>
            <a:r>
              <a:rPr lang="ru-RU" sz="1800" dirty="0" err="1" smtClean="0"/>
              <a:t>Коромандельским</a:t>
            </a:r>
            <a:r>
              <a:rPr lang="ru-RU" sz="1800" dirty="0" smtClean="0"/>
              <a:t> берегом.</a:t>
            </a:r>
          </a:p>
          <a:p>
            <a:pPr>
              <a:buNone/>
            </a:pPr>
            <a:r>
              <a:rPr lang="ru-RU" sz="1800" dirty="0" smtClean="0"/>
              <a:t>По территории Индии Гималаи протягиваются дугой с севера на северо-восток страны, являясь естественной границей с Китаем на трёх участках, прерываемых Непалом и Бутаном, между которыми, в штате </a:t>
            </a:r>
            <a:r>
              <a:rPr lang="ru-RU" sz="1800" dirty="0" err="1" smtClean="0"/>
              <a:t>Сикким</a:t>
            </a:r>
            <a:r>
              <a:rPr lang="ru-RU" sz="1800" dirty="0" smtClean="0"/>
              <a:t>, расположена высочайшая вершина Индии гора </a:t>
            </a:r>
            <a:r>
              <a:rPr lang="ru-RU" sz="1800" dirty="0" err="1" smtClean="0"/>
              <a:t>Канченджунга</a:t>
            </a:r>
            <a:r>
              <a:rPr lang="ru-RU" sz="1800" dirty="0" smtClean="0"/>
              <a:t>. Каракорум расположен на крайнем севере Индии в штате Джамму и Кашмир, в основном в той части Кашмира, которую удерживает Пакистан. В северо-восточном аппендиксе Индии расположены средневысотные </a:t>
            </a:r>
            <a:r>
              <a:rPr lang="ru-RU" sz="1800" dirty="0" err="1" smtClean="0"/>
              <a:t>Ассамо-Бирманские</a:t>
            </a:r>
            <a:r>
              <a:rPr lang="ru-RU" sz="1800" dirty="0" smtClean="0"/>
              <a:t> горы и плато </a:t>
            </a:r>
            <a:r>
              <a:rPr lang="ru-RU" sz="1800" dirty="0" err="1" smtClean="0"/>
              <a:t>Шиллонг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Геология </a:t>
            </a:r>
            <a:endParaRPr lang="ru-RU" dirty="0"/>
          </a:p>
        </p:txBody>
      </p:sp>
      <p:pic>
        <p:nvPicPr>
          <p:cNvPr id="4" name="Содержимое 3" descr="350px-Рельеф_Индии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9" y="1357299"/>
            <a:ext cx="6715172" cy="496730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Н</a:t>
            </a:r>
            <a:r>
              <a:rPr lang="ru-RU" sz="2000" dirty="0" smtClean="0">
                <a:solidFill>
                  <a:srgbClr val="FF0000"/>
                </a:solidFill>
              </a:rPr>
              <a:t>а климат Индии оказывают сильное влияние Гималаи и пустыня Тар, вызывая муссоны.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Гималаи служат преградой холодным центрально-азиатским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ветрам, таким образом делая климат на большей части Индостана более тёплым, чем на тех же широтах в других регионах планеты.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468880"/>
            <a:ext cx="8229600" cy="3960516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В Индии преобладают четыре основные климата: </a:t>
            </a:r>
            <a:r>
              <a:rPr lang="ru-RU" sz="2400" i="1" u="sng" dirty="0" smtClean="0"/>
              <a:t>влажный тропический, сухой тропический, субтропический муссовый и высокогорный</a:t>
            </a:r>
            <a:r>
              <a:rPr lang="ru-RU" sz="2400" u="sng" dirty="0" smtClean="0"/>
              <a:t>.</a:t>
            </a:r>
          </a:p>
          <a:p>
            <a:pPr>
              <a:buNone/>
            </a:pPr>
            <a:r>
              <a:rPr lang="ru-RU" sz="2400" dirty="0" smtClean="0"/>
              <a:t>На большей части территории Индии выделяются три сезона: </a:t>
            </a:r>
            <a:r>
              <a:rPr lang="ru-RU" sz="2400" i="1" u="sng" dirty="0" smtClean="0"/>
              <a:t>жаркий и влажный </a:t>
            </a:r>
            <a:r>
              <a:rPr lang="ru-RU" sz="2400" dirty="0" smtClean="0"/>
              <a:t>с господством юго-западного муссона (июнь — октябрь); относительно </a:t>
            </a:r>
            <a:r>
              <a:rPr lang="ru-RU" sz="2400" i="1" u="sng" dirty="0" smtClean="0"/>
              <a:t>прохладный и сухой </a:t>
            </a:r>
            <a:r>
              <a:rPr lang="ru-RU" sz="2400" dirty="0" smtClean="0"/>
              <a:t>с преобладанием северо-восточного пассата</a:t>
            </a:r>
            <a:r>
              <a:rPr lang="en-US" sz="2400" dirty="0" smtClean="0"/>
              <a:t> </a:t>
            </a:r>
            <a:r>
              <a:rPr lang="ru-RU" sz="2400" dirty="0" smtClean="0"/>
              <a:t>(ноябрь — февраль); </a:t>
            </a:r>
            <a:r>
              <a:rPr lang="ru-RU" sz="2400" i="1" u="sng" dirty="0" smtClean="0"/>
              <a:t>очень жаркий и сухой</a:t>
            </a:r>
            <a:r>
              <a:rPr lang="ru-RU" sz="2400" dirty="0" smtClean="0"/>
              <a:t> переходный (март — май). 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Промышленность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Легкая промышленность (хлопчатобумажная, джутовая и швейная)</a:t>
            </a:r>
          </a:p>
          <a:p>
            <a:pPr>
              <a:buNone/>
            </a:pPr>
            <a:r>
              <a:rPr lang="ru-RU" dirty="0" smtClean="0"/>
              <a:t>Производят:</a:t>
            </a:r>
          </a:p>
          <a:p>
            <a:r>
              <a:rPr lang="ru-RU" dirty="0" smtClean="0"/>
              <a:t>Автомобили</a:t>
            </a:r>
          </a:p>
          <a:p>
            <a:r>
              <a:rPr lang="ru-RU" dirty="0" smtClean="0"/>
              <a:t>Тепловозы</a:t>
            </a:r>
          </a:p>
          <a:p>
            <a:r>
              <a:rPr lang="ru-RU" dirty="0" smtClean="0"/>
              <a:t>Станки</a:t>
            </a:r>
          </a:p>
          <a:p>
            <a:r>
              <a:rPr lang="ru-RU" dirty="0" smtClean="0"/>
              <a:t>Тракторы</a:t>
            </a:r>
          </a:p>
          <a:p>
            <a:r>
              <a:rPr lang="ru-RU" dirty="0" smtClean="0"/>
              <a:t>Телевизоры</a:t>
            </a:r>
          </a:p>
          <a:p>
            <a:r>
              <a:rPr lang="ru-RU" dirty="0" smtClean="0"/>
              <a:t>Новейшую электронную технику</a:t>
            </a:r>
          </a:p>
          <a:p>
            <a:r>
              <a:rPr lang="ru-RU" dirty="0" smtClean="0"/>
              <a:t>Оборудование для АЭС и космических исследований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dirty="0" err="1" smtClean="0"/>
              <a:t>Мумбаи</a:t>
            </a:r>
            <a:r>
              <a:rPr lang="ru-RU" dirty="0" smtClean="0"/>
              <a:t>, </a:t>
            </a:r>
            <a:r>
              <a:rPr lang="ru-RU" dirty="0" err="1" smtClean="0"/>
              <a:t>Колката</a:t>
            </a:r>
            <a:r>
              <a:rPr lang="ru-RU" dirty="0" smtClean="0"/>
              <a:t>, Дели, </a:t>
            </a:r>
            <a:r>
              <a:rPr lang="ru-RU" dirty="0" err="1" smtClean="0"/>
              <a:t>Ченнаи</a:t>
            </a:r>
            <a:r>
              <a:rPr lang="ru-RU" dirty="0" smtClean="0"/>
              <a:t> – четыре главных промышленных центра, распространяющих свое влияние на Запад, Восток, Север и Юг Индии.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Население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Население=1,2 млрд. человек.</a:t>
            </a:r>
          </a:p>
          <a:p>
            <a:pPr>
              <a:buNone/>
            </a:pPr>
            <a:r>
              <a:rPr lang="ru-RU" dirty="0" smtClean="0"/>
              <a:t> Индия занимает второе место в мире после Китая. Почти 70 % индийцев проживают в сельских регионах, хотя за последние десятилетия миграция в большие города привела к резкому увеличению городского населения..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Самые большие города Индии: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Мумбаи</a:t>
            </a:r>
            <a:r>
              <a:rPr lang="ru-RU" dirty="0" smtClean="0"/>
              <a:t> (ранее Бомбей)</a:t>
            </a:r>
          </a:p>
          <a:p>
            <a:r>
              <a:rPr lang="ru-RU" dirty="0" smtClean="0"/>
              <a:t> Дели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Колката</a:t>
            </a:r>
            <a:r>
              <a:rPr lang="ru-RU" dirty="0" smtClean="0"/>
              <a:t> (ранее Калькутта)</a:t>
            </a:r>
          </a:p>
          <a:p>
            <a:r>
              <a:rPr lang="ru-RU" dirty="0" err="1" smtClean="0"/>
              <a:t>Ченнай</a:t>
            </a:r>
            <a:r>
              <a:rPr lang="ru-RU" dirty="0" smtClean="0"/>
              <a:t> (ранее </a:t>
            </a:r>
            <a:r>
              <a:rPr lang="ru-RU" dirty="0" err="1" smtClean="0"/>
              <a:t>Мадрас</a:t>
            </a:r>
            <a:r>
              <a:rPr lang="ru-RU" dirty="0" smtClean="0"/>
              <a:t>), </a:t>
            </a:r>
            <a:r>
              <a:rPr lang="ru-RU" dirty="0" err="1" smtClean="0"/>
              <a:t>Бангалор</a:t>
            </a:r>
            <a:endParaRPr lang="ru-RU" dirty="0" smtClean="0"/>
          </a:p>
          <a:p>
            <a:r>
              <a:rPr lang="ru-RU" dirty="0" smtClean="0"/>
              <a:t>Хайдарабад </a:t>
            </a:r>
          </a:p>
          <a:p>
            <a:r>
              <a:rPr lang="ru-RU" dirty="0" err="1" smtClean="0"/>
              <a:t>Ахмадабад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Национальный состав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28596" y="1928802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Языки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Государственные - хинди, английский</a:t>
            </a:r>
          </a:p>
          <a:p>
            <a:pPr>
              <a:buNone/>
            </a:pPr>
            <a:r>
              <a:rPr lang="ru-RU" dirty="0" smtClean="0"/>
              <a:t>Урду, бенгальский, </a:t>
            </a:r>
            <a:r>
              <a:rPr lang="ru-RU" dirty="0" err="1" smtClean="0"/>
              <a:t>телугу</a:t>
            </a:r>
            <a:r>
              <a:rPr lang="ru-RU" dirty="0" smtClean="0"/>
              <a:t>, тамильский, </a:t>
            </a:r>
            <a:r>
              <a:rPr lang="ru-RU" dirty="0" err="1" smtClean="0"/>
              <a:t>каннара</a:t>
            </a:r>
            <a:r>
              <a:rPr lang="ru-RU" dirty="0" smtClean="0"/>
              <a:t> и еще около 10 языков, используемых как государственные в различных штатах. Всего же в Индии говорят на более чем 1600 языках и диалектах. </a:t>
            </a:r>
            <a:endParaRPr lang="ru-RU" dirty="0"/>
          </a:p>
        </p:txBody>
      </p:sp>
      <p:pic>
        <p:nvPicPr>
          <p:cNvPr id="8" name="Содержимое 7" descr="otdyh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000240"/>
            <a:ext cx="4038600" cy="4071966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Религия 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Половой состав и ЕС населения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Характеризуется превышением количества мужчин над количеством женщин. Мужское население составляет 51,5 %, а женское — 48,5 %. Среднее по стране соотношение мужского и женского населения: 944 женщины к 1,000 мужчин. Средний возраст населения Индии составляет 24,9 лет, а годовой прирост населения — 1,38 %; на 1,000 человек в год рождается 22.01 детей. Согласно переписи населения 2001 года, дети до 14 лет составляли 40,2 % населения, лица в возрасте 15-59 лет — 54,4 %, 60 лет и старше — 5,4 %. Естественный прирост населения составил 2,3 %.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ru-RU" dirty="0" smtClean="0"/>
              <a:t>Традиционная одежда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43050"/>
            <a:ext cx="4038600" cy="443484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В различных регионах Индии используются разные виды традиционной индийской одежды. Её цвет и стиль зависит от различных факторов, таких как климат. Популярной является одежда из несшитых кусков ткани, такая как сари для женщин и </a:t>
            </a:r>
            <a:r>
              <a:rPr lang="ru-RU" dirty="0" err="1" smtClean="0"/>
              <a:t>дхоти</a:t>
            </a:r>
            <a:r>
              <a:rPr lang="ru-RU" dirty="0" smtClean="0"/>
              <a:t> или </a:t>
            </a:r>
            <a:r>
              <a:rPr lang="ru-RU" dirty="0" err="1" smtClean="0"/>
              <a:t>лунги</a:t>
            </a:r>
            <a:r>
              <a:rPr lang="ru-RU" dirty="0" smtClean="0"/>
              <a:t> для мужчин; также пользуются популярностью такие сшитые одежды как шаровары для женщин и </a:t>
            </a:r>
            <a:r>
              <a:rPr lang="ru-RU" dirty="0" err="1" smtClean="0"/>
              <a:t>курта-пижама</a:t>
            </a:r>
            <a:r>
              <a:rPr lang="ru-RU" dirty="0" smtClean="0"/>
              <a:t>, а также европейского стиля брюки и рубашка для мужчин.</a:t>
            </a:r>
            <a:endParaRPr lang="ru-RU" dirty="0"/>
          </a:p>
        </p:txBody>
      </p:sp>
      <p:pic>
        <p:nvPicPr>
          <p:cNvPr id="5" name="Содержимое 4" descr="j108855_123758970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857620" y="1142984"/>
            <a:ext cx="4038600" cy="3071834"/>
          </a:xfrm>
        </p:spPr>
      </p:pic>
      <p:pic>
        <p:nvPicPr>
          <p:cNvPr id="6" name="Рисунок 5" descr="dhoti_kurta_KF62_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15206" y="357166"/>
            <a:ext cx="1928794" cy="650083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Культура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  Индия сумела сохранить древние культурные традиции, одновременно перенять новые обычаи и идеи от завоевателей и иммигрантов и распространить своё культурное влияние на другие регионы Азии.</a:t>
            </a:r>
          </a:p>
          <a:p>
            <a:pPr>
              <a:buNone/>
            </a:pPr>
            <a:r>
              <a:rPr lang="ru-RU" dirty="0" smtClean="0"/>
              <a:t>      В индийском обществе, большим уважением пользуются традиционные семейные ценности, хотя современные городские семьи часто отдают предпочтение </a:t>
            </a:r>
            <a:r>
              <a:rPr lang="ru-RU" dirty="0" err="1" smtClean="0"/>
              <a:t>нуклеарной</a:t>
            </a:r>
            <a:r>
              <a:rPr lang="ru-RU" dirty="0" smtClean="0"/>
              <a:t> семейной структуре, в основном из-за социально-экономических ограничений, налагаемых традиционной расширенной семейной системой.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500174"/>
            <a:ext cx="845806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 cap="rnd" cmpd="thickThin">
                  <a:prstDash val="solid"/>
                  <a:round/>
                </a:ln>
                <a:gradFill flip="none">
                  <a:gsLst>
                    <a:gs pos="0">
                      <a:srgbClr val="7030A0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 теперь немного узнаем </a:t>
            </a:r>
          </a:p>
          <a:p>
            <a:pPr algn="ctr"/>
            <a:r>
              <a:rPr lang="ru-RU" sz="4000" b="1" cap="all" spc="0" dirty="0" smtClean="0">
                <a:ln w="0" cap="rnd" cmpd="thickThin">
                  <a:prstDash val="solid"/>
                  <a:round/>
                </a:ln>
                <a:gradFill flip="none">
                  <a:gsLst>
                    <a:gs pos="0">
                      <a:srgbClr val="7030A0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 достопримечательностях </a:t>
            </a:r>
          </a:p>
          <a:p>
            <a:pPr algn="ctr"/>
            <a:r>
              <a:rPr lang="ru-RU" sz="4000" b="1" cap="all" spc="0" dirty="0" smtClean="0">
                <a:ln w="0" cap="rnd" cmpd="thickThin">
                  <a:prstDash val="solid"/>
                  <a:round/>
                </a:ln>
                <a:gradFill flip="none">
                  <a:gsLst>
                    <a:gs pos="0">
                      <a:srgbClr val="7030A0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этой прекрасной страны!</a:t>
            </a:r>
            <a:endParaRPr lang="ru-RU" sz="4000" b="1" cap="all" spc="0" dirty="0">
              <a:ln w="0" cap="rnd" cmpd="thickThin">
                <a:prstDash val="solid"/>
                <a:round/>
              </a:ln>
              <a:gradFill flip="none">
                <a:gsLst>
                  <a:gs pos="0">
                    <a:srgbClr val="7030A0"/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Удайпур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07950" y="-80963"/>
            <a:ext cx="9251950" cy="6938963"/>
          </a:xfrm>
          <a:noFill/>
          <a:ln/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>
                <a:solidFill>
                  <a:schemeClr val="bg1"/>
                </a:solidFill>
              </a:rPr>
              <a:t>Удайпур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1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Хава-Махал, Джайпур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>
          <a:xfrm>
            <a:off x="6443663" y="115888"/>
            <a:ext cx="2530475" cy="1143000"/>
          </a:xfrm>
        </p:spPr>
        <p:txBody>
          <a:bodyPr>
            <a:normAutofit fontScale="90000"/>
          </a:bodyPr>
          <a:lstStyle/>
          <a:p>
            <a:r>
              <a:rPr lang="ru-RU" sz="4000" i="1">
                <a:solidFill>
                  <a:schemeClr val="tx1"/>
                </a:solidFill>
              </a:rPr>
              <a:t>Хава-Махал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Церковь Святого Антония, Гоа, Ин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-242888"/>
            <a:ext cx="7772400" cy="1470026"/>
          </a:xfrm>
        </p:spPr>
        <p:txBody>
          <a:bodyPr/>
          <a:lstStyle/>
          <a:p>
            <a:r>
              <a:rPr lang="ru-RU" sz="3200" i="1">
                <a:solidFill>
                  <a:schemeClr val="bg1"/>
                </a:solidFill>
              </a:rPr>
              <a:t>Церковь Святого Антония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Пляжи Гоа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3851275" y="274638"/>
            <a:ext cx="4835525" cy="1143000"/>
          </a:xfrm>
        </p:spPr>
        <p:txBody>
          <a:bodyPr/>
          <a:lstStyle/>
          <a:p>
            <a:r>
              <a:rPr lang="ru-RU" b="1" i="1"/>
              <a:t>Пляжи Гоа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MPIMG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4043363" cy="1143000"/>
          </a:xfrm>
        </p:spPr>
        <p:txBody>
          <a:bodyPr/>
          <a:lstStyle/>
          <a:p>
            <a:r>
              <a:rPr lang="ru-RU" sz="5400" b="1" i="1">
                <a:solidFill>
                  <a:srgbClr val="FF0000"/>
                </a:solidFill>
              </a:rPr>
              <a:t>Тадж-Махал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CF23122008_0000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554663" cy="1143000"/>
          </a:xfrm>
        </p:spPr>
        <p:txBody>
          <a:bodyPr/>
          <a:lstStyle/>
          <a:p>
            <a:r>
              <a:rPr lang="ru-RU" sz="4800" i="1">
                <a:solidFill>
                  <a:srgbClr val="FF0000"/>
                </a:solidFill>
              </a:rPr>
              <a:t>Храм Минакши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Минарет Кутаб Минар и железная колонна, Дели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579938" cy="6858000"/>
          </a:xfrm>
          <a:noFill/>
          <a:ln/>
        </p:spPr>
      </p:pic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4787900" y="2349500"/>
            <a:ext cx="3898900" cy="1143000"/>
          </a:xfrm>
        </p:spPr>
        <p:txBody>
          <a:bodyPr/>
          <a:lstStyle/>
          <a:p>
            <a:r>
              <a:rPr lang="ru-RU" sz="3200" b="1" i="1">
                <a:solidFill>
                  <a:srgbClr val="FF3300"/>
                </a:solidFill>
              </a:rPr>
              <a:t>Минарет Кутаб Минар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Мечеть Джама Масджид, Дели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9525"/>
            <a:ext cx="9144000" cy="6867525"/>
          </a:xfrm>
          <a:noFill/>
          <a:ln/>
        </p:spPr>
      </p:pic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763713" y="404813"/>
            <a:ext cx="7118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400" b="1" i="1"/>
              <a:t>Мечеть Джама Масджид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Красный форт, Дели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>
                <a:solidFill>
                  <a:schemeClr val="bg1"/>
                </a:solidFill>
              </a:rPr>
              <a:t>Красный форт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Здание Секретариата, Дели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>
                <a:solidFill>
                  <a:schemeClr val="bg1"/>
                </a:solidFill>
              </a:rPr>
              <a:t>Здание секретариата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Джодхпур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>
          <a:xfrm>
            <a:off x="5508625" y="274638"/>
            <a:ext cx="3178175" cy="1143000"/>
          </a:xfrm>
        </p:spPr>
        <p:txBody>
          <a:bodyPr/>
          <a:lstStyle/>
          <a:p>
            <a:r>
              <a:rPr lang="ru-RU"/>
              <a:t>Джодхпур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Дарджилинг, Инд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>
          <a:xfrm>
            <a:off x="4427538" y="274638"/>
            <a:ext cx="4259262" cy="1143000"/>
          </a:xfrm>
        </p:spPr>
        <p:txBody>
          <a:bodyPr/>
          <a:lstStyle/>
          <a:p>
            <a:r>
              <a:rPr lang="ru-RU" b="1" i="1"/>
              <a:t>Дарджилинг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Ворота Индии, Дел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>
          <a:xfrm>
            <a:off x="3563938" y="274638"/>
            <a:ext cx="5122862" cy="1143000"/>
          </a:xfrm>
        </p:spPr>
        <p:txBody>
          <a:bodyPr/>
          <a:lstStyle/>
          <a:p>
            <a:r>
              <a:rPr lang="ru-RU" b="1" i="1">
                <a:solidFill>
                  <a:schemeClr val="bg1"/>
                </a:solidFill>
              </a:rPr>
              <a:t>Ворота Индии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4" name="Picture 4" descr="x_d9fa044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8229600" cy="1143000"/>
          </a:xfrm>
        </p:spPr>
        <p:txBody>
          <a:bodyPr/>
          <a:lstStyle/>
          <a:p>
            <a:r>
              <a:rPr lang="ru-RU" dirty="0" smtClean="0"/>
              <a:t>ХАМПИ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</TotalTime>
  <Words>670</Words>
  <Application>Microsoft Office PowerPoint</Application>
  <PresentationFormat>Экран (4:3)</PresentationFormat>
  <Paragraphs>98</Paragraphs>
  <Slides>40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Поток</vt:lpstr>
      <vt:lpstr>Слайд 1</vt:lpstr>
      <vt:lpstr>Столица Индии – Нью-Дели</vt:lpstr>
      <vt:lpstr>Слайд 3</vt:lpstr>
      <vt:lpstr>Площадь и протяженность </vt:lpstr>
      <vt:lpstr>Флаг Индии</vt:lpstr>
      <vt:lpstr>Герб Индии</vt:lpstr>
      <vt:lpstr>Слайд 7</vt:lpstr>
      <vt:lpstr>Административное деление</vt:lpstr>
      <vt:lpstr>Административное деление</vt:lpstr>
      <vt:lpstr>Государственное устройство</vt:lpstr>
      <vt:lpstr>Слайд 11</vt:lpstr>
      <vt:lpstr>Валюта – индийская рупия</vt:lpstr>
      <vt:lpstr>Геология </vt:lpstr>
      <vt:lpstr>Геология </vt:lpstr>
      <vt:lpstr>На климат Индии оказывают сильное влияние Гималаи и пустыня Тар, вызывая муссоны. Гималаи служат преградой холодным центрально-азиатским ветрам, таким образом делая климат на большей части Индостана более тёплым, чем на тех же широтах в других регионах планеты.</vt:lpstr>
      <vt:lpstr>Промышленность </vt:lpstr>
      <vt:lpstr>Слайд 17</vt:lpstr>
      <vt:lpstr>Население </vt:lpstr>
      <vt:lpstr>Национальный состав</vt:lpstr>
      <vt:lpstr>Языки </vt:lpstr>
      <vt:lpstr>Религия </vt:lpstr>
      <vt:lpstr>Половой состав и ЕС населения</vt:lpstr>
      <vt:lpstr>Традиционная одежда </vt:lpstr>
      <vt:lpstr>Культура </vt:lpstr>
      <vt:lpstr>Слайд 25</vt:lpstr>
      <vt:lpstr>Удайпур</vt:lpstr>
      <vt:lpstr>Хава-Махал</vt:lpstr>
      <vt:lpstr>Церковь Святого Антония</vt:lpstr>
      <vt:lpstr>Пляжи Гоа</vt:lpstr>
      <vt:lpstr>Тадж-Махал</vt:lpstr>
      <vt:lpstr>Храм Минакши</vt:lpstr>
      <vt:lpstr>Минарет Кутаб Минар</vt:lpstr>
      <vt:lpstr>Слайд 33</vt:lpstr>
      <vt:lpstr>Красный форт</vt:lpstr>
      <vt:lpstr>Здание секретариата</vt:lpstr>
      <vt:lpstr>Джодхпур</vt:lpstr>
      <vt:lpstr>Дарджилинг</vt:lpstr>
      <vt:lpstr>Ворота Индии</vt:lpstr>
      <vt:lpstr>Слайд 39</vt:lpstr>
      <vt:lpstr>ХАМПИ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Индия</dc:title>
  <cp:lastModifiedBy>Owner</cp:lastModifiedBy>
  <cp:revision>31</cp:revision>
  <dcterms:modified xsi:type="dcterms:W3CDTF">2014-12-08T03:40:02Z</dcterms:modified>
</cp:coreProperties>
</file>