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8" r:id="rId3"/>
    <p:sldId id="271" r:id="rId4"/>
    <p:sldId id="274" r:id="rId5"/>
    <p:sldId id="265" r:id="rId6"/>
    <p:sldId id="275" r:id="rId7"/>
    <p:sldId id="277" r:id="rId8"/>
    <p:sldId id="259" r:id="rId9"/>
    <p:sldId id="276" r:id="rId10"/>
    <p:sldId id="279" r:id="rId11"/>
    <p:sldId id="278" r:id="rId12"/>
    <p:sldId id="26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823F581-D037-49E3-8F36-D60ECDF8521A}" type="datetimeFigureOut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B6CDE99-2291-4964-A4D3-BBB848D9AA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4A2A5-B3DB-4A7E-8BAE-EA98C03F78D4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193ED-5C8A-42CB-8739-EB1CB185B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A0137-2620-45E4-8DB7-AAD029AF2714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1D10D-CF6D-43C4-A8B6-7D5E50316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EC81-A30E-4405-AD1F-A25D1EC5E9BE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49C7F-BF80-412B-9729-E036935A7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AE8AA-3C75-43E3-8549-8EE2033D4366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FF18-9F5F-4E2D-B7B5-B76BB642CA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4C38-2A19-4367-B1E3-AF9767377036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1F117-B1DF-4BE5-AF2B-19FBC5056F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98D3C-4B8C-4FF4-8E4A-3B60A7C16296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52444-1340-41B3-9DDE-538207328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E8BD-EB6F-4727-A240-999B4684A60C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DF20C-22A6-49ED-9A6C-EB34DA49C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51278-FA99-4D33-85A8-18878A522649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DC28D-8506-42C6-8CB4-3A84E2D2D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E2AB2-BF36-4A6A-B11E-255F179062C0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BD3CA-265E-4F07-96AC-DA6489F48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4D7B5-D39D-42F2-80E2-3845101BA4FE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60037-434C-4D04-A8E9-B05B7A1AAE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4BA80-3E01-4625-9193-8565865D8B06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92518-E41D-4A6F-81DC-3221B0452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625DB5-86DA-4F29-83A4-D1445CAFE6C7}" type="datetime1">
              <a:rPr lang="ru-RU"/>
              <a:pPr>
                <a:defRPr/>
              </a:pPr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6F615A-FFBE-454E-A25C-BC215F6F6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png"/><Relationship Id="rId4" Type="http://schemas.openxmlformats.org/officeDocument/2006/relationships/oleObject" Target="../embeddings/_____Microsoft_Excel_97-20031.xls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hyperlink" Target="http://www.koica.go.kr/english/main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317184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2060"/>
                </a:solidFill>
                <a:effectLst/>
                <a:cs typeface="Arial" pitchFamily="34" charset="0"/>
              </a:rPr>
              <a:t>РЕСПУБЛИКА КОРЕЯ </a:t>
            </a:r>
            <a:br>
              <a:rPr lang="ru-RU" dirty="0" smtClean="0">
                <a:solidFill>
                  <a:srgbClr val="002060"/>
                </a:solidFill>
                <a:effectLst/>
                <a:cs typeface="Arial" pitchFamily="34" charset="0"/>
              </a:rPr>
            </a:br>
            <a:r>
              <a:rPr lang="ru-RU" dirty="0" smtClean="0">
                <a:solidFill>
                  <a:srgbClr val="002060"/>
                </a:solidFill>
                <a:effectLst/>
                <a:cs typeface="Arial" pitchFamily="34" charset="0"/>
              </a:rPr>
              <a:t>и  </a:t>
            </a:r>
            <a:br>
              <a:rPr lang="ru-RU" dirty="0" smtClean="0">
                <a:solidFill>
                  <a:srgbClr val="002060"/>
                </a:solidFill>
                <a:effectLst/>
                <a:cs typeface="Arial" pitchFamily="34" charset="0"/>
              </a:rPr>
            </a:br>
            <a:r>
              <a:rPr lang="ru-RU" dirty="0" smtClean="0">
                <a:solidFill>
                  <a:srgbClr val="002060"/>
                </a:solidFill>
                <a:effectLst/>
                <a:cs typeface="Arial" pitchFamily="34" charset="0"/>
              </a:rPr>
              <a:t>РЕСПУБЛИКА КАЗАХСТАН</a:t>
            </a:r>
            <a:endParaRPr lang="ru-RU" dirty="0"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0"/>
            <a:ext cx="6400800" cy="1352550"/>
          </a:xfrm>
        </p:spPr>
        <p:txBody>
          <a:bodyPr/>
          <a:lstStyle/>
          <a:p>
            <a:pPr eaLnBrk="1" hangingPunct="1"/>
            <a:r>
              <a:rPr lang="ru-RU" sz="2400" smtClean="0"/>
              <a:t>   </a:t>
            </a:r>
          </a:p>
        </p:txBody>
      </p:sp>
      <p:pic>
        <p:nvPicPr>
          <p:cNvPr id="14339" name="Picture 4" descr="D:\Administrative\Mr. Han Russia\Ministry of health 2011\fl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571500"/>
            <a:ext cx="17716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5" descr="D:\Administrative\Mr. Han Russia\Ministry of health 2011\korea_fla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571500"/>
            <a:ext cx="15716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5FD5A-2D1E-414B-8635-5F6D696DC21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effectLst/>
              </a:rPr>
              <a:t>История развития Кореи</a:t>
            </a:r>
            <a:r>
              <a:rPr lang="en-US" dirty="0" smtClean="0">
                <a:solidFill>
                  <a:srgbClr val="C00000"/>
                </a:solidFill>
                <a:effectLst/>
              </a:rPr>
              <a:t> 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послевоенного периода в 1960г.</a:t>
            </a:r>
            <a:endParaRPr lang="ru-RU" dirty="0">
              <a:solidFill>
                <a:srgbClr val="C00000"/>
              </a:solidFill>
              <a:effectLst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8715375" cy="750887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300" dirty="0" smtClean="0">
                <a:latin typeface="+mj-lt"/>
              </a:rPr>
              <a:t>     </a:t>
            </a:r>
            <a:r>
              <a:rPr lang="ru-RU" sz="2300" dirty="0" smtClean="0">
                <a:latin typeface="+mj-lt"/>
                <a:cs typeface="Arial" pitchFamily="34" charset="0"/>
              </a:rPr>
              <a:t>В 1960-х годах, четыре десятилетия назад, ВВП Республики Корея на душу населения был сопоставим с уровнями в самых бедных странах Африки и Азии.</a:t>
            </a:r>
          </a:p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5363" name="Picture 7" descr="D:\Administrative\Mr. Han Russia\Ministry of health 2011\korea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286000"/>
            <a:ext cx="4038600" cy="3124200"/>
          </a:xfrm>
        </p:spPr>
      </p:pic>
      <p:pic>
        <p:nvPicPr>
          <p:cNvPr id="15364" name="Picture 3" descr="D:\Administrative\Mr. Han Russia\Ministry of health 2011\Korea 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2286000"/>
            <a:ext cx="4038600" cy="3143250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AD22A-3989-4CAC-9697-0369A5250E70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</a:rPr>
              <a:t>Корея в настоящее время</a:t>
            </a:r>
            <a:endParaRPr lang="ru-RU" sz="3700" dirty="0">
              <a:solidFill>
                <a:srgbClr val="C00000"/>
              </a:solidFill>
              <a:effectLst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1285875"/>
            <a:ext cx="8715375" cy="571500"/>
          </a:xfrm>
        </p:spPr>
        <p:txBody>
          <a:bodyPr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300" dirty="0" smtClean="0">
                <a:latin typeface="+mj-lt"/>
              </a:rPr>
              <a:t>     </a:t>
            </a:r>
            <a:r>
              <a:rPr lang="ru-RU" sz="1900" dirty="0" smtClean="0">
                <a:latin typeface="+mj-lt"/>
                <a:cs typeface="Arial" pitchFamily="34" charset="0"/>
              </a:rPr>
              <a:t>В настоящее время Республика Корея по объему ВВП занимает 13-ое место в мире.</a:t>
            </a:r>
            <a:endParaRPr lang="ru-RU" sz="1900" dirty="0"/>
          </a:p>
        </p:txBody>
      </p:sp>
      <p:pic>
        <p:nvPicPr>
          <p:cNvPr id="16387" name="Picture 3" descr="D:\Administrative\Mr. Han Russia\Ministry of health 2011\seoul (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00588" y="2357438"/>
            <a:ext cx="3986212" cy="3051175"/>
          </a:xfrm>
        </p:spPr>
      </p:pic>
      <p:pic>
        <p:nvPicPr>
          <p:cNvPr id="16388" name="Picture 2" descr="D:\Administrative\Mr. Han Russia\Ministry of health 2011\wg-seoul-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357438"/>
            <a:ext cx="4038600" cy="3071812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0C5080-A621-4C47-AEEE-D2594113A68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</a:rPr>
              <a:t/>
            </a:r>
            <a:br>
              <a:rPr lang="ru-RU" sz="3700" dirty="0" smtClean="0">
                <a:solidFill>
                  <a:srgbClr val="C00000"/>
                </a:solidFill>
                <a:effectLst/>
              </a:rPr>
            </a:br>
            <a:r>
              <a:rPr lang="ru-RU" dirty="0" smtClean="0">
                <a:solidFill>
                  <a:srgbClr val="C00000"/>
                </a:solidFill>
                <a:effectLst/>
              </a:rPr>
              <a:t>Корея в настоящее время</a:t>
            </a:r>
            <a:endParaRPr lang="ru-RU" dirty="0"/>
          </a:p>
        </p:txBody>
      </p:sp>
      <p:pic>
        <p:nvPicPr>
          <p:cNvPr id="17410" name="Content Placeholder 8" descr="Современный Сеул и Сеул после корейской войны (26 фото)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00563" y="1857375"/>
            <a:ext cx="4038600" cy="3000375"/>
          </a:xfrm>
        </p:spPr>
      </p:pic>
      <p:pic>
        <p:nvPicPr>
          <p:cNvPr id="17411" name="Content Placeholder 10" descr="Современный Сеул и Сеул после корейской войны (26 фото)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1857375"/>
            <a:ext cx="3971925" cy="300037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444EBD-E3F1-474C-8D9D-7B9697D258A0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</a:rPr>
              <a:t>История и Природа</a:t>
            </a:r>
            <a:endParaRPr lang="ru-RU" sz="3700" dirty="0">
              <a:solidFill>
                <a:srgbClr val="C00000"/>
              </a:solidFill>
              <a:effectLst/>
            </a:endParaRPr>
          </a:p>
        </p:txBody>
      </p:sp>
      <p:sp>
        <p:nvSpPr>
          <p:cNvPr id="18434" name="TextBox 12"/>
          <p:cNvSpPr txBox="1">
            <a:spLocks noChangeArrowheads="1"/>
          </p:cNvSpPr>
          <p:nvPr/>
        </p:nvSpPr>
        <p:spPr bwMode="auto">
          <a:xfrm>
            <a:off x="6357938" y="1857375"/>
            <a:ext cx="1198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Pulkuksa</a:t>
            </a:r>
            <a:endParaRPr lang="ru-RU" b="1"/>
          </a:p>
        </p:txBody>
      </p:sp>
      <p:sp>
        <p:nvSpPr>
          <p:cNvPr id="18435" name="TextBox 15"/>
          <p:cNvSpPr txBox="1">
            <a:spLocks noChangeArrowheads="1"/>
          </p:cNvSpPr>
          <p:nvPr/>
        </p:nvSpPr>
        <p:spPr bwMode="auto">
          <a:xfrm>
            <a:off x="1500188" y="1857375"/>
            <a:ext cx="2647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/>
              <a:t>Остров Чежу-</a:t>
            </a:r>
            <a:r>
              <a:rPr lang="en-US" b="1"/>
              <a:t>Jeju Do </a:t>
            </a:r>
            <a:endParaRPr lang="ru-RU" b="1"/>
          </a:p>
        </p:txBody>
      </p:sp>
      <p:pic>
        <p:nvPicPr>
          <p:cNvPr id="18436" name="Content Placeholder 7" descr="D:\Administrative\Mr. Han Russia\Ministry of health 2011\jeju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4875" y="1785938"/>
            <a:ext cx="3857625" cy="3508375"/>
          </a:xfrm>
        </p:spPr>
      </p:pic>
      <p:sp>
        <p:nvSpPr>
          <p:cNvPr id="18437" name="TextBox 9"/>
          <p:cNvSpPr txBox="1">
            <a:spLocks noChangeArrowheads="1"/>
          </p:cNvSpPr>
          <p:nvPr/>
        </p:nvSpPr>
        <p:spPr bwMode="auto">
          <a:xfrm>
            <a:off x="5500688" y="2000250"/>
            <a:ext cx="2643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Остров Чежу-</a:t>
            </a:r>
            <a:r>
              <a:rPr lang="en-US"/>
              <a:t>Jeju Do</a:t>
            </a:r>
            <a:endParaRPr lang="ru-RU"/>
          </a:p>
        </p:txBody>
      </p:sp>
      <p:pic>
        <p:nvPicPr>
          <p:cNvPr id="18438" name="Content Placeholder 11" descr="D:\Administrative\Mr. Han Russia\Ministry of health 2011\pulkuksa 3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1500" y="1785938"/>
            <a:ext cx="3929063" cy="3571875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0C762C-9C0B-4A16-B28A-1BD7C4630A3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</a:rPr>
              <a:t/>
            </a:r>
            <a:br>
              <a:rPr lang="ru-RU" sz="3700" dirty="0" smtClean="0">
                <a:solidFill>
                  <a:srgbClr val="C00000"/>
                </a:solidFill>
                <a:effectLst/>
              </a:rPr>
            </a:br>
            <a:r>
              <a:rPr lang="ru-RU" dirty="0" smtClean="0">
                <a:solidFill>
                  <a:srgbClr val="C00000"/>
                </a:solidFill>
                <a:effectLst/>
              </a:rPr>
              <a:t>Ключевые отрасли промышленности Кореи</a:t>
            </a:r>
            <a:endParaRPr lang="ru-RU" dirty="0"/>
          </a:p>
        </p:txBody>
      </p:sp>
      <p:sp>
        <p:nvSpPr>
          <p:cNvPr id="19458" name="Text Placeholder 6"/>
          <p:cNvSpPr>
            <a:spLocks noGrp="1"/>
          </p:cNvSpPr>
          <p:nvPr>
            <p:ph type="body" idx="1"/>
          </p:nvPr>
        </p:nvSpPr>
        <p:spPr>
          <a:xfrm>
            <a:off x="500063" y="1857375"/>
            <a:ext cx="4040187" cy="1285875"/>
          </a:xfrm>
        </p:spPr>
        <p:txBody>
          <a:bodyPr/>
          <a:lstStyle/>
          <a:p>
            <a:pPr algn="just"/>
            <a:r>
              <a:rPr lang="ru-RU" sz="1400" b="1" cap="none" smtClean="0">
                <a:solidFill>
                  <a:schemeClr val="tx2"/>
                </a:solidFill>
              </a:rPr>
              <a:t>Автомобильная  промышленность  занимает  5-ое место в мире. </a:t>
            </a:r>
          </a:p>
          <a:p>
            <a:pPr algn="just"/>
            <a:r>
              <a:rPr lang="ru-RU" sz="1400" b="1" cap="none" smtClean="0">
                <a:solidFill>
                  <a:schemeClr val="tx2"/>
                </a:solidFill>
              </a:rPr>
              <a:t>5.3% доли мирового рынка,  порядка 4 миллионов машин  (</a:t>
            </a:r>
            <a:r>
              <a:rPr lang="en-US" sz="1400" b="1" cap="none" smtClean="0">
                <a:solidFill>
                  <a:schemeClr val="tx2"/>
                </a:solidFill>
              </a:rPr>
              <a:t>Hyundai-Kia, GM-Daewoo, RSM, Ssangyong</a:t>
            </a:r>
            <a:r>
              <a:rPr lang="ru-RU" sz="1400" b="1" cap="none" smtClean="0">
                <a:solidFill>
                  <a:schemeClr val="tx2"/>
                </a:solidFill>
              </a:rPr>
              <a:t>)</a:t>
            </a:r>
            <a:r>
              <a:rPr lang="en-US" sz="1400" b="1" cap="none" smtClean="0">
                <a:solidFill>
                  <a:schemeClr val="tx2"/>
                </a:solidFill>
              </a:rPr>
              <a:t>.</a:t>
            </a:r>
            <a:endParaRPr lang="kk-KZ" sz="1400" b="1" cap="none" smtClean="0">
              <a:solidFill>
                <a:schemeClr val="tx2"/>
              </a:solidFill>
            </a:endParaRPr>
          </a:p>
          <a:p>
            <a:pPr algn="just"/>
            <a:r>
              <a:rPr lang="kk-KZ" sz="1400" b="1" cap="none" smtClean="0">
                <a:solidFill>
                  <a:schemeClr val="tx2"/>
                </a:solidFill>
              </a:rPr>
              <a:t>Запасные части для автомобилей: 7.3% доли мирового рынка, 34.4 млрд. долларов США.</a:t>
            </a:r>
            <a:endParaRPr lang="ru-RU" sz="1400" b="1" cap="none" smtClean="0">
              <a:solidFill>
                <a:schemeClr val="tx2"/>
              </a:solidFill>
            </a:endParaRPr>
          </a:p>
        </p:txBody>
      </p:sp>
      <p:sp>
        <p:nvSpPr>
          <p:cNvPr id="19459" name="Text Placeholder 7"/>
          <p:cNvSpPr>
            <a:spLocks noGrp="1"/>
          </p:cNvSpPr>
          <p:nvPr>
            <p:ph type="body" sz="half" idx="3"/>
          </p:nvPr>
        </p:nvSpPr>
        <p:spPr>
          <a:xfrm>
            <a:off x="4786313" y="2000250"/>
            <a:ext cx="4041775" cy="750888"/>
          </a:xfrm>
        </p:spPr>
        <p:txBody>
          <a:bodyPr/>
          <a:lstStyle/>
          <a:p>
            <a:pPr algn="just"/>
            <a:r>
              <a:rPr lang="ru-RU" sz="1400" b="1" cap="none" smtClean="0">
                <a:solidFill>
                  <a:schemeClr val="tx2"/>
                </a:solidFill>
              </a:rPr>
              <a:t>Производство полупроводников занимает 10% доли рынка</a:t>
            </a:r>
          </a:p>
          <a:p>
            <a:pPr algn="just"/>
            <a:r>
              <a:rPr lang="ru-RU" sz="1400" b="1" cap="none" smtClean="0">
                <a:solidFill>
                  <a:schemeClr val="tx2"/>
                </a:solidFill>
              </a:rPr>
              <a:t>Мировые лидеры:</a:t>
            </a:r>
          </a:p>
          <a:p>
            <a:pPr algn="just"/>
            <a:r>
              <a:rPr lang="ru-RU" sz="1400" b="1" cap="none" smtClean="0">
                <a:solidFill>
                  <a:schemeClr val="tx2"/>
                </a:solidFill>
              </a:rPr>
              <a:t> - </a:t>
            </a:r>
            <a:r>
              <a:rPr lang="en-US" sz="1400" b="1" cap="none" smtClean="0">
                <a:solidFill>
                  <a:schemeClr val="tx2"/>
                </a:solidFill>
              </a:rPr>
              <a:t>Samsung Electronics (</a:t>
            </a:r>
            <a:r>
              <a:rPr lang="ru-RU" sz="1400" b="1" cap="none" smtClean="0">
                <a:solidFill>
                  <a:schemeClr val="tx2"/>
                </a:solidFill>
              </a:rPr>
              <a:t>2-ое место</a:t>
            </a:r>
            <a:r>
              <a:rPr lang="en-US" sz="1400" b="1" cap="none" smtClean="0">
                <a:solidFill>
                  <a:schemeClr val="tx2"/>
                </a:solidFill>
              </a:rPr>
              <a:t>)</a:t>
            </a:r>
            <a:endParaRPr lang="ru-RU" sz="1400" b="1" cap="none" smtClean="0">
              <a:solidFill>
                <a:schemeClr val="tx2"/>
              </a:solidFill>
            </a:endParaRPr>
          </a:p>
          <a:p>
            <a:pPr algn="just"/>
            <a:r>
              <a:rPr lang="ru-RU" sz="1400" b="1" cap="none" smtClean="0">
                <a:solidFill>
                  <a:schemeClr val="tx2"/>
                </a:solidFill>
              </a:rPr>
              <a:t>- </a:t>
            </a:r>
            <a:r>
              <a:rPr lang="en-US" sz="1400" b="1" cap="none" smtClean="0">
                <a:solidFill>
                  <a:schemeClr val="tx2"/>
                </a:solidFill>
              </a:rPr>
              <a:t>Hynix (</a:t>
            </a:r>
            <a:r>
              <a:rPr lang="ru-RU" sz="1400" b="1" cap="none" smtClean="0">
                <a:solidFill>
                  <a:schemeClr val="tx2"/>
                </a:solidFill>
              </a:rPr>
              <a:t>9-ое место</a:t>
            </a:r>
            <a:r>
              <a:rPr lang="en-US" sz="1400" b="1" cap="none" smtClean="0">
                <a:solidFill>
                  <a:schemeClr val="tx2"/>
                </a:solidFill>
              </a:rPr>
              <a:t>)</a:t>
            </a:r>
            <a:endParaRPr lang="ru-RU" sz="1400" b="1" cap="none" smtClean="0">
              <a:solidFill>
                <a:schemeClr val="tx2"/>
              </a:solidFill>
            </a:endParaRPr>
          </a:p>
          <a:p>
            <a:endParaRPr lang="ru-RU" sz="900" cap="none" smtClean="0"/>
          </a:p>
        </p:txBody>
      </p:sp>
      <p:sp>
        <p:nvSpPr>
          <p:cNvPr id="19460" name="Content Placeholder 9"/>
          <p:cNvSpPr>
            <a:spLocks noGrp="1"/>
          </p:cNvSpPr>
          <p:nvPr>
            <p:ph sz="quarter" idx="4"/>
          </p:nvPr>
        </p:nvSpPr>
        <p:spPr>
          <a:xfrm>
            <a:off x="4786313" y="3786188"/>
            <a:ext cx="4214812" cy="15716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1400" b="1" smtClean="0">
                <a:solidFill>
                  <a:schemeClr val="tx2"/>
                </a:solidFill>
              </a:rPr>
              <a:t>Производство мобильных телефонов занимает 23% доли рынка </a:t>
            </a:r>
          </a:p>
          <a:p>
            <a:pPr>
              <a:buFont typeface="Wingdings 2" pitchFamily="18" charset="2"/>
              <a:buNone/>
            </a:pPr>
            <a:r>
              <a:rPr lang="ru-RU" sz="1400" b="1" smtClean="0">
                <a:solidFill>
                  <a:schemeClr val="tx2"/>
                </a:solidFill>
              </a:rPr>
              <a:t>- </a:t>
            </a:r>
            <a:r>
              <a:rPr lang="en-US" sz="1400" b="1" smtClean="0">
                <a:solidFill>
                  <a:schemeClr val="tx2"/>
                </a:solidFill>
              </a:rPr>
              <a:t>Samsung Electronics 13%</a:t>
            </a:r>
            <a:r>
              <a:rPr lang="ru-RU" sz="1400" b="1" smtClean="0">
                <a:solidFill>
                  <a:schemeClr val="tx2"/>
                </a:solidFill>
              </a:rPr>
              <a:t> (3-ое место)</a:t>
            </a:r>
            <a:endParaRPr lang="en-US" sz="1400" b="1" smtClean="0">
              <a:solidFill>
                <a:schemeClr val="tx2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sz="1400" b="1" smtClean="0">
                <a:solidFill>
                  <a:schemeClr val="tx2"/>
                </a:solidFill>
              </a:rPr>
              <a:t>-</a:t>
            </a:r>
            <a:r>
              <a:rPr lang="ru-RU" sz="1400" b="1" smtClean="0">
                <a:solidFill>
                  <a:schemeClr val="tx2"/>
                </a:solidFill>
              </a:rPr>
              <a:t> </a:t>
            </a:r>
            <a:r>
              <a:rPr lang="en-US" sz="1400" b="1" smtClean="0">
                <a:solidFill>
                  <a:schemeClr val="tx2"/>
                </a:solidFill>
              </a:rPr>
              <a:t>LG Electronics 7%</a:t>
            </a:r>
            <a:r>
              <a:rPr lang="kk-KZ" sz="1400" b="1" smtClean="0">
                <a:solidFill>
                  <a:schemeClr val="tx2"/>
                </a:solidFill>
              </a:rPr>
              <a:t> </a:t>
            </a:r>
            <a:r>
              <a:rPr lang="ru-RU" sz="1400" b="1" smtClean="0">
                <a:solidFill>
                  <a:schemeClr val="tx2"/>
                </a:solidFill>
              </a:rPr>
              <a:t>(4-ое место)</a:t>
            </a:r>
            <a:endParaRPr lang="en-US" sz="1400" b="1" smtClean="0">
              <a:solidFill>
                <a:schemeClr val="tx2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sz="1400" b="1" smtClean="0">
                <a:solidFill>
                  <a:schemeClr val="tx2"/>
                </a:solidFill>
              </a:rPr>
              <a:t>-</a:t>
            </a:r>
            <a:r>
              <a:rPr lang="ru-RU" sz="1400" b="1" smtClean="0">
                <a:solidFill>
                  <a:schemeClr val="tx2"/>
                </a:solidFill>
              </a:rPr>
              <a:t> </a:t>
            </a:r>
            <a:r>
              <a:rPr lang="en-US" sz="1400" b="1" smtClean="0">
                <a:solidFill>
                  <a:schemeClr val="tx2"/>
                </a:solidFill>
              </a:rPr>
              <a:t>Pantech Group &amp; others 3%</a:t>
            </a:r>
            <a:endParaRPr lang="ru-RU" sz="1400" b="1" smtClean="0">
              <a:solidFill>
                <a:schemeClr val="tx2"/>
              </a:solidFill>
            </a:endParaRPr>
          </a:p>
        </p:txBody>
      </p:sp>
      <p:sp>
        <p:nvSpPr>
          <p:cNvPr id="19461" name="TextBox 10"/>
          <p:cNvSpPr txBox="1">
            <a:spLocks noChangeArrowheads="1"/>
          </p:cNvSpPr>
          <p:nvPr/>
        </p:nvSpPr>
        <p:spPr bwMode="auto">
          <a:xfrm>
            <a:off x="4429125" y="650081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5857875"/>
            <a:ext cx="10144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30" name="TextBox 29"/>
          <p:cNvSpPr txBox="1"/>
          <p:nvPr/>
        </p:nvSpPr>
        <p:spPr>
          <a:xfrm>
            <a:off x="714375" y="3571875"/>
            <a:ext cx="32861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900" b="1" dirty="0"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По производству дисплеев занимает 1-ое место в мире :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- </a:t>
            </a:r>
            <a:r>
              <a:rPr lang="en-US" sz="1400" b="1" dirty="0">
                <a:solidFill>
                  <a:schemeClr val="tx2"/>
                </a:solidFill>
                <a:latin typeface="+mn-lt"/>
              </a:rPr>
              <a:t>CRT</a:t>
            </a:r>
            <a:r>
              <a:rPr lang="ru-RU" sz="1400" b="1" dirty="0">
                <a:solidFill>
                  <a:schemeClr val="tx2"/>
                </a:solidFill>
                <a:latin typeface="+mn-lt"/>
              </a:rPr>
              <a:t>  59%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- </a:t>
            </a:r>
            <a:r>
              <a:rPr lang="en-US" sz="1400" b="1" dirty="0">
                <a:solidFill>
                  <a:schemeClr val="tx2"/>
                </a:solidFill>
                <a:latin typeface="+mn-lt"/>
              </a:rPr>
              <a:t>PDP</a:t>
            </a:r>
            <a:r>
              <a:rPr lang="ru-RU" sz="1400" b="1" dirty="0">
                <a:solidFill>
                  <a:schemeClr val="tx2"/>
                </a:solidFill>
                <a:latin typeface="+mn-lt"/>
              </a:rPr>
              <a:t>  56%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- </a:t>
            </a:r>
            <a:r>
              <a:rPr lang="en-US" sz="1400" b="1" dirty="0">
                <a:solidFill>
                  <a:schemeClr val="tx2"/>
                </a:solidFill>
                <a:latin typeface="+mn-lt"/>
              </a:rPr>
              <a:t>LCD</a:t>
            </a:r>
            <a:r>
              <a:rPr lang="ru-RU" sz="1400" b="1" dirty="0">
                <a:solidFill>
                  <a:schemeClr val="tx2"/>
                </a:solidFill>
                <a:latin typeface="+mn-lt"/>
              </a:rPr>
              <a:t>  39%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- </a:t>
            </a:r>
            <a:r>
              <a:rPr lang="en-US" sz="1400" b="1" dirty="0">
                <a:solidFill>
                  <a:schemeClr val="tx2"/>
                </a:solidFill>
                <a:latin typeface="+mn-lt"/>
              </a:rPr>
              <a:t>OLED</a:t>
            </a:r>
            <a:r>
              <a:rPr lang="ru-RU" sz="1400" b="1" dirty="0">
                <a:solidFill>
                  <a:schemeClr val="tx2"/>
                </a:solidFill>
                <a:latin typeface="+mn-lt"/>
              </a:rPr>
              <a:t> 42%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Основные производители: 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en-US" sz="1400" b="1" dirty="0">
                <a:solidFill>
                  <a:schemeClr val="tx2"/>
                </a:solidFill>
                <a:latin typeface="+mn-lt"/>
              </a:rPr>
              <a:t>Samsung Electronics, Samsung SDI, LG Philips, LCD, LG Electronics 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endParaRPr lang="ru-RU" sz="900" dirty="0">
              <a:latin typeface="+mn-lt"/>
            </a:endParaRPr>
          </a:p>
        </p:txBody>
      </p:sp>
      <p:sp>
        <p:nvSpPr>
          <p:cNvPr id="19464" name="Content Placeholder 30"/>
          <p:cNvSpPr>
            <a:spLocks noGrp="1"/>
          </p:cNvSpPr>
          <p:nvPr>
            <p:ph sz="quarter" idx="2"/>
          </p:nvPr>
        </p:nvSpPr>
        <p:spPr>
          <a:xfrm>
            <a:off x="428625" y="3643313"/>
            <a:ext cx="3829050" cy="15668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  </a:t>
            </a:r>
          </a:p>
        </p:txBody>
      </p:sp>
      <p:pic>
        <p:nvPicPr>
          <p:cNvPr id="8210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5857875"/>
            <a:ext cx="100012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50" y="5857875"/>
            <a:ext cx="100012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5857875"/>
            <a:ext cx="8572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38" y="5857875"/>
            <a:ext cx="1000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86688" y="5857875"/>
            <a:ext cx="9286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79004F-84E4-4418-94A1-1C549A6353F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</a:rPr>
              <a:t>Ключевые отрасли промышленности Кореи</a:t>
            </a:r>
            <a:r>
              <a:rPr lang="ru-RU" sz="3700" dirty="0" smtClean="0"/>
              <a:t>  </a:t>
            </a:r>
            <a:endParaRPr lang="ru-RU" sz="37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0483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</a:t>
            </a:r>
          </a:p>
        </p:txBody>
      </p:sp>
      <p:sp>
        <p:nvSpPr>
          <p:cNvPr id="20484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</a:t>
            </a:r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1785938"/>
            <a:ext cx="2514600" cy="1571625"/>
          </a:xfrm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0" y="1785938"/>
            <a:ext cx="4040188" cy="750887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       </a:t>
            </a:r>
            <a:endParaRPr lang="ru-RU" dirty="0"/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619250"/>
            <a:ext cx="2500313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4256088"/>
            <a:ext cx="2357437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38" y="1785938"/>
            <a:ext cx="23574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63" y="4071938"/>
            <a:ext cx="250031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38" y="4286250"/>
            <a:ext cx="2286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6" name="TextBox 15"/>
          <p:cNvSpPr txBox="1"/>
          <p:nvPr/>
        </p:nvSpPr>
        <p:spPr>
          <a:xfrm>
            <a:off x="4714875" y="642938"/>
            <a:ext cx="249238" cy="6619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/>
              <a:t> </a:t>
            </a:r>
            <a:endParaRPr lang="ru-RU" sz="37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3" y="3429000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Полупроводники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86188" y="3429000"/>
            <a:ext cx="16224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Машиностроение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2313" y="3429000"/>
            <a:ext cx="12985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Судостроение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1563" y="5786438"/>
            <a:ext cx="8826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Дисплеи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0438" y="5786438"/>
            <a:ext cx="200818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Мобильные телефоны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43750" y="5786438"/>
            <a:ext cx="7350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/>
                </a:solidFill>
                <a:latin typeface="+mn-lt"/>
              </a:rPr>
              <a:t>Сталь 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D67BA-0F66-4A17-B372-7C4F8AD7409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effectLst/>
                <a:cs typeface="Arial" pitchFamily="34" charset="0"/>
              </a:rPr>
              <a:t>Братские отношения между Кореей и Казахстаном</a:t>
            </a:r>
            <a:endParaRPr lang="ru-RU" dirty="0"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925" y="4500563"/>
            <a:ext cx="4071938" cy="1952625"/>
          </a:xfrm>
        </p:spPr>
        <p:txBody>
          <a:bodyPr>
            <a:noAutofit/>
          </a:bodyPr>
          <a:lstStyle/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1000" cap="none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sz="1000" b="1" cap="none" dirty="0" smtClean="0">
                <a:latin typeface="Verdana" pitchFamily="34" charset="0"/>
                <a:cs typeface="Arial" pitchFamily="34" charset="0"/>
              </a:rPr>
              <a:t>Дипломатические  отношения были установлены 28 января 1992 года. Контакты между странами стали динамично развиваться в таких областях, как политика, экономика, культура, ИТ технологии, сельское хозяйство, здравоохранение, образование.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1000" b="1" cap="none" dirty="0" smtClean="0">
                <a:latin typeface="Verdana" pitchFamily="34" charset="0"/>
                <a:cs typeface="Arial" pitchFamily="34" charset="0"/>
              </a:rPr>
              <a:t>            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1000" b="1" cap="none" dirty="0" smtClean="0">
                <a:latin typeface="Verdana" pitchFamily="34" charset="0"/>
                <a:cs typeface="Arial" pitchFamily="34" charset="0"/>
              </a:rPr>
              <a:t>              На сегодняшний день отношения между нашими странами вышли на новый уровень стратегического партнерства</a:t>
            </a:r>
            <a:r>
              <a:rPr lang="ru-RU" sz="1000" b="1" cap="none" dirty="0" smtClean="0">
                <a:cs typeface="Arial" pitchFamily="34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000" cap="none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0" y="4714875"/>
            <a:ext cx="4114800" cy="1571625"/>
          </a:xfrm>
        </p:spPr>
        <p:txBody>
          <a:bodyPr>
            <a:noAutofit/>
          </a:bodyPr>
          <a:lstStyle/>
          <a:p>
            <a:pPr marL="548640" indent="-411480" algn="just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1000" cap="none" dirty="0" smtClean="0">
                <a:latin typeface="Verdana" pitchFamily="34" charset="0"/>
                <a:cs typeface="Arial" pitchFamily="34" charset="0"/>
              </a:rPr>
              <a:t>             </a:t>
            </a:r>
            <a:r>
              <a:rPr lang="ru-RU" sz="1000" b="1" cap="none" dirty="0" smtClean="0">
                <a:latin typeface="Verdana" pitchFamily="34" charset="0"/>
                <a:cs typeface="Arial" pitchFamily="34" charset="0"/>
              </a:rPr>
              <a:t>В 2009 году президент Республики Корея Е.П. Ли Мён бак посетил с государственным визитом Казахстан. В апреле 2010 года состоялся государственный визит Президента Республики Казахстан Е.П. Н. Назарбаева.  В августе 2011 года Президент Республики Корея снова посетил Казахстан с официальным визитом.</a:t>
            </a:r>
          </a:p>
          <a:p>
            <a:pPr marL="548640" indent="-411480" algn="just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endParaRPr lang="ru-RU" sz="500" b="1" cap="none" dirty="0" smtClean="0">
              <a:latin typeface="Verdana" pitchFamily="34" charset="0"/>
              <a:cs typeface="Arial" pitchFamily="34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1000" b="1" cap="none" dirty="0" smtClean="0">
                <a:latin typeface="Verdana" pitchFamily="34" charset="0"/>
                <a:cs typeface="Arial" pitchFamily="34" charset="0"/>
              </a:rPr>
              <a:t>              2010 год объявлен – Годом Казахстана в Республике Корея, а 2011 год – Годом Кореи в Республике Казахстан.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000" cap="none" dirty="0"/>
          </a:p>
        </p:txBody>
      </p:sp>
      <p:pic>
        <p:nvPicPr>
          <p:cNvPr id="21508" name="Picture 10" descr="D:\Administrative\Mr. Han Russia\Ministry of health 2011\flags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1692275"/>
            <a:ext cx="3214687" cy="2600325"/>
          </a:xfrm>
        </p:spPr>
      </p:pic>
      <p:pic>
        <p:nvPicPr>
          <p:cNvPr id="21509" name="Picture 9" descr="D:\Administrative\Mr. Han Russia\Ministry of health 2011\Kz 01 &amp; Korea 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3500" y="1714500"/>
            <a:ext cx="3376613" cy="264318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9B65A-BE88-45C2-8667-6D86444B362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  <a:cs typeface="Arial" pitchFamily="34" charset="0"/>
              </a:rPr>
              <a:t>Товарооборот </a:t>
            </a:r>
            <a:endParaRPr lang="ru-RU" sz="3700" dirty="0">
              <a:effectLst/>
            </a:endParaRPr>
          </a:p>
        </p:txBody>
      </p:sp>
      <p:graphicFrame>
        <p:nvGraphicFramePr>
          <p:cNvPr id="22530" name="Content Placeholder 3"/>
          <p:cNvGraphicFramePr>
            <a:graphicFrameLocks noGrp="1"/>
          </p:cNvGraphicFramePr>
          <p:nvPr>
            <p:ph idx="1"/>
          </p:nvPr>
        </p:nvGraphicFramePr>
        <p:xfrm>
          <a:off x="1000125" y="2286000"/>
          <a:ext cx="7000875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r:id="rId4" imgW="7004911" imgH="2712955" progId="Excel.Chart.8">
                  <p:embed/>
                </p:oleObj>
              </mc:Choice>
              <mc:Fallback>
                <p:oleObj r:id="rId4" imgW="7004911" imgH="2712955" progId="Excel.Chart.8">
                  <p:embed/>
                  <p:pic>
                    <p:nvPicPr>
                      <p:cNvPr id="0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2286000"/>
                        <a:ext cx="7000875" cy="271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928688" y="5572125"/>
            <a:ext cx="74295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chemeClr val="tx2"/>
                </a:solidFill>
              </a:rPr>
              <a:t>В 2010г. товарооборот составил 1 млдр. дол. США</a:t>
            </a:r>
          </a:p>
          <a:p>
            <a:r>
              <a:rPr lang="ru-RU" sz="2200">
                <a:solidFill>
                  <a:schemeClr val="tx2"/>
                </a:solidFill>
              </a:rPr>
              <a:t>     </a:t>
            </a:r>
            <a:r>
              <a:rPr lang="ru-RU" sz="2000">
                <a:solidFill>
                  <a:schemeClr val="tx2"/>
                </a:solidFill>
              </a:rPr>
              <a:t>- экспорт 600 млн., импорт 400 млн. долларов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EBC627-82FC-4E99-8D35-C2A5F08038F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C00000"/>
                </a:solidFill>
                <a:effectLst/>
                <a:cs typeface="Arial" pitchFamily="34" charset="0"/>
              </a:rPr>
              <a:t>Инвестиции</a:t>
            </a:r>
            <a:endParaRPr lang="ru-RU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00988" cy="47085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600" b="1" smtClean="0">
                <a:solidFill>
                  <a:schemeClr val="tx2"/>
                </a:solidFill>
              </a:rPr>
              <a:t>Накопленные инвестиции в период с 1993-2010гг. составили 2,8 млрд. долларов США .</a:t>
            </a:r>
          </a:p>
          <a:p>
            <a:pPr algn="ctr">
              <a:buFont typeface="Wingdings 2" pitchFamily="18" charset="2"/>
              <a:buNone/>
            </a:pPr>
            <a:endParaRPr lang="ru-RU" sz="1800" b="1" smtClean="0">
              <a:solidFill>
                <a:schemeClr val="tx2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ru-RU" sz="2200" b="1" smtClean="0">
                <a:solidFill>
                  <a:schemeClr val="tx2"/>
                </a:solidFill>
              </a:rPr>
              <a:t>Основные проекты компаний: </a:t>
            </a:r>
            <a:r>
              <a:rPr lang="en-US" sz="2200" smtClean="0">
                <a:solidFill>
                  <a:schemeClr val="tx2"/>
                </a:solidFill>
              </a:rPr>
              <a:t>LG Electronics, Ssangyong</a:t>
            </a:r>
            <a:r>
              <a:rPr lang="ru-RU" sz="2200" smtClean="0">
                <a:solidFill>
                  <a:schemeClr val="tx2"/>
                </a:solidFill>
              </a:rPr>
              <a:t> </a:t>
            </a:r>
            <a:r>
              <a:rPr lang="ru-RU" sz="1800" i="1" smtClean="0">
                <a:solidFill>
                  <a:schemeClr val="tx2"/>
                </a:solidFill>
              </a:rPr>
              <a:t>(сборка автомобилей в г. Костанай</a:t>
            </a:r>
            <a:r>
              <a:rPr lang="ru-RU" sz="1800" smtClean="0">
                <a:solidFill>
                  <a:schemeClr val="tx2"/>
                </a:solidFill>
              </a:rPr>
              <a:t>)</a:t>
            </a:r>
            <a:r>
              <a:rPr lang="en-US" sz="2200" smtClean="0">
                <a:solidFill>
                  <a:schemeClr val="tx2"/>
                </a:solidFill>
              </a:rPr>
              <a:t>, POSCO</a:t>
            </a:r>
            <a:r>
              <a:rPr lang="ru-RU" sz="2200" smtClean="0">
                <a:solidFill>
                  <a:schemeClr val="tx2"/>
                </a:solidFill>
              </a:rPr>
              <a:t> </a:t>
            </a:r>
            <a:r>
              <a:rPr lang="ru-RU" sz="1800" i="1" smtClean="0">
                <a:solidFill>
                  <a:schemeClr val="tx2"/>
                </a:solidFill>
              </a:rPr>
              <a:t>(завод по производству титана г. Оскемен)</a:t>
            </a:r>
            <a:r>
              <a:rPr lang="en-US" sz="2200" smtClean="0">
                <a:solidFill>
                  <a:schemeClr val="tx2"/>
                </a:solidFill>
              </a:rPr>
              <a:t>, </a:t>
            </a:r>
            <a:r>
              <a:rPr lang="ru-RU" sz="2200" smtClean="0">
                <a:solidFill>
                  <a:schemeClr val="tx2"/>
                </a:solidFill>
              </a:rPr>
              <a:t>Банк </a:t>
            </a:r>
            <a:r>
              <a:rPr lang="en-US" sz="2200" smtClean="0">
                <a:solidFill>
                  <a:schemeClr val="tx2"/>
                </a:solidFill>
              </a:rPr>
              <a:t>Kookmin </a:t>
            </a:r>
            <a:r>
              <a:rPr lang="ru-RU" sz="1800" smtClean="0">
                <a:solidFill>
                  <a:schemeClr val="tx2"/>
                </a:solidFill>
              </a:rPr>
              <a:t>(</a:t>
            </a:r>
            <a:r>
              <a:rPr lang="ru-RU" sz="1800" i="1" smtClean="0">
                <a:solidFill>
                  <a:schemeClr val="tx2"/>
                </a:solidFill>
              </a:rPr>
              <a:t>доля акций в Банке Центр Кредит</a:t>
            </a:r>
            <a:r>
              <a:rPr lang="ru-RU" sz="1800" smtClean="0">
                <a:solidFill>
                  <a:schemeClr val="tx2"/>
                </a:solidFill>
              </a:rPr>
              <a:t>)</a:t>
            </a:r>
            <a:r>
              <a:rPr lang="en-US" sz="1800" smtClean="0">
                <a:solidFill>
                  <a:schemeClr val="tx2"/>
                </a:solidFill>
              </a:rPr>
              <a:t>,</a:t>
            </a:r>
            <a:r>
              <a:rPr lang="en-US" sz="2200" smtClean="0">
                <a:solidFill>
                  <a:schemeClr val="tx2"/>
                </a:solidFill>
              </a:rPr>
              <a:t> HYUNDAI, Samsung, High Vill</a:t>
            </a:r>
            <a:r>
              <a:rPr lang="ru-RU" sz="2200" smtClean="0">
                <a:solidFill>
                  <a:schemeClr val="tx2"/>
                </a:solidFill>
              </a:rPr>
              <a:t> </a:t>
            </a:r>
            <a:r>
              <a:rPr lang="ru-RU" sz="1800" smtClean="0">
                <a:solidFill>
                  <a:schemeClr val="tx2"/>
                </a:solidFill>
              </a:rPr>
              <a:t>(</a:t>
            </a:r>
            <a:r>
              <a:rPr lang="ru-RU" sz="1800" i="1" smtClean="0">
                <a:solidFill>
                  <a:schemeClr val="tx2"/>
                </a:solidFill>
              </a:rPr>
              <a:t>строительство</a:t>
            </a:r>
            <a:r>
              <a:rPr lang="ru-RU" sz="1800" smtClean="0">
                <a:solidFill>
                  <a:schemeClr val="tx2"/>
                </a:solidFill>
              </a:rPr>
              <a:t>)</a:t>
            </a:r>
            <a:r>
              <a:rPr lang="en-US" sz="2200" smtClean="0">
                <a:solidFill>
                  <a:schemeClr val="tx2"/>
                </a:solidFill>
              </a:rPr>
              <a:t>, Woolim </a:t>
            </a:r>
            <a:r>
              <a:rPr lang="ru-RU" sz="1800" i="1" smtClean="0">
                <a:solidFill>
                  <a:schemeClr val="tx2"/>
                </a:solidFill>
              </a:rPr>
              <a:t>(строительство</a:t>
            </a:r>
            <a:r>
              <a:rPr lang="en-US" sz="1800" i="1" smtClean="0">
                <a:solidFill>
                  <a:schemeClr val="tx2"/>
                </a:solidFill>
              </a:rPr>
              <a:t> Apple town</a:t>
            </a:r>
            <a:r>
              <a:rPr lang="ru-RU" sz="1800" i="1" smtClean="0">
                <a:solidFill>
                  <a:schemeClr val="tx2"/>
                </a:solidFill>
              </a:rPr>
              <a:t>)</a:t>
            </a:r>
            <a:r>
              <a:rPr lang="en-US" sz="1800" i="1" smtClean="0">
                <a:solidFill>
                  <a:schemeClr val="tx2"/>
                </a:solidFill>
              </a:rPr>
              <a:t> </a:t>
            </a:r>
            <a:r>
              <a:rPr lang="ru-RU" sz="1800" i="1" smtClean="0">
                <a:solidFill>
                  <a:schemeClr val="tx2"/>
                </a:solidFill>
              </a:rPr>
              <a:t>и т.д.</a:t>
            </a:r>
          </a:p>
          <a:p>
            <a:pPr algn="just">
              <a:buFont typeface="Wingdings 2" pitchFamily="18" charset="2"/>
              <a:buNone/>
            </a:pPr>
            <a:r>
              <a:rPr lang="ru-RU" sz="2200" b="1" smtClean="0">
                <a:solidFill>
                  <a:schemeClr val="tx2"/>
                </a:solidFill>
              </a:rPr>
              <a:t>Новые проекты: </a:t>
            </a:r>
            <a:r>
              <a:rPr lang="en-US" sz="2200" smtClean="0">
                <a:solidFill>
                  <a:schemeClr val="tx2"/>
                </a:solidFill>
              </a:rPr>
              <a:t>KEPCO </a:t>
            </a:r>
            <a:r>
              <a:rPr lang="kk-KZ" sz="2200" smtClean="0">
                <a:solidFill>
                  <a:schemeClr val="tx2"/>
                </a:solidFill>
              </a:rPr>
              <a:t>и </a:t>
            </a:r>
            <a:r>
              <a:rPr lang="en-US" sz="2200" smtClean="0">
                <a:solidFill>
                  <a:schemeClr val="tx2"/>
                </a:solidFill>
              </a:rPr>
              <a:t>Samsung C&amp;T</a:t>
            </a:r>
            <a:r>
              <a:rPr lang="kk-KZ" sz="2200" smtClean="0">
                <a:solidFill>
                  <a:schemeClr val="tx2"/>
                </a:solidFill>
              </a:rPr>
              <a:t> </a:t>
            </a:r>
            <a:r>
              <a:rPr lang="kk-KZ" sz="1800" smtClean="0">
                <a:solidFill>
                  <a:schemeClr val="tx2"/>
                </a:solidFill>
              </a:rPr>
              <a:t>(</a:t>
            </a:r>
            <a:r>
              <a:rPr lang="ru-RU" sz="1800" i="1" smtClean="0">
                <a:solidFill>
                  <a:schemeClr val="tx2"/>
                </a:solidFill>
              </a:rPr>
              <a:t>строительство Балхашской ТЭ</a:t>
            </a:r>
            <a:r>
              <a:rPr lang="en-US" sz="1800" i="1" smtClean="0">
                <a:solidFill>
                  <a:schemeClr val="tx2"/>
                </a:solidFill>
              </a:rPr>
              <a:t>C</a:t>
            </a:r>
            <a:r>
              <a:rPr lang="ru-RU" sz="1800" i="1" smtClean="0">
                <a:solidFill>
                  <a:schemeClr val="tx2"/>
                </a:solidFill>
              </a:rPr>
              <a:t>)</a:t>
            </a:r>
            <a:r>
              <a:rPr lang="ru-RU" sz="2200" i="1" smtClean="0">
                <a:solidFill>
                  <a:schemeClr val="tx2"/>
                </a:solidFill>
              </a:rPr>
              <a:t>, </a:t>
            </a:r>
            <a:r>
              <a:rPr lang="en-US" sz="2200" smtClean="0">
                <a:solidFill>
                  <a:schemeClr val="tx2"/>
                </a:solidFill>
              </a:rPr>
              <a:t>LG Chemical </a:t>
            </a:r>
            <a:r>
              <a:rPr lang="en-US" sz="1800" i="1" smtClean="0">
                <a:solidFill>
                  <a:schemeClr val="tx2"/>
                </a:solidFill>
              </a:rPr>
              <a:t>(</a:t>
            </a:r>
            <a:r>
              <a:rPr lang="ru-RU" sz="1800" i="1" smtClean="0">
                <a:solidFill>
                  <a:schemeClr val="tx2"/>
                </a:solidFill>
              </a:rPr>
              <a:t>строительство нефтехимического комплекса в г. Атырау</a:t>
            </a:r>
            <a:r>
              <a:rPr lang="en-US" sz="1800" i="1" smtClean="0">
                <a:solidFill>
                  <a:schemeClr val="tx2"/>
                </a:solidFill>
              </a:rPr>
              <a:t>)</a:t>
            </a:r>
            <a:r>
              <a:rPr lang="ru-RU" sz="1800" i="1" smtClean="0">
                <a:solidFill>
                  <a:schemeClr val="tx2"/>
                </a:solidFill>
              </a:rPr>
              <a:t> и т.д.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5FEF2-15DD-4136-A0C2-6623EA57253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700" dirty="0" smtClean="0">
                <a:solidFill>
                  <a:srgbClr val="C00000"/>
                </a:solidFill>
                <a:effectLst/>
                <a:cs typeface="Arial" pitchFamily="34" charset="0"/>
              </a:rPr>
              <a:t>Культурное</a:t>
            </a:r>
            <a:r>
              <a:rPr lang="en-US" sz="3700" dirty="0" smtClean="0">
                <a:solidFill>
                  <a:srgbClr val="C00000"/>
                </a:solidFill>
                <a:effectLst/>
                <a:cs typeface="Arial" pitchFamily="34" charset="0"/>
              </a:rPr>
              <a:t> </a:t>
            </a:r>
            <a:r>
              <a:rPr lang="ru-RU" sz="3700" dirty="0" smtClean="0">
                <a:solidFill>
                  <a:srgbClr val="C00000"/>
                </a:solidFill>
                <a:effectLst/>
                <a:cs typeface="Arial" pitchFamily="34" charset="0"/>
              </a:rPr>
              <a:t>сотрудничество и другие</a:t>
            </a:r>
            <a:endParaRPr lang="ru-RU" sz="3700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395288" y="1628775"/>
            <a:ext cx="7972425" cy="4708525"/>
          </a:xfrm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sz="2000" smtClean="0">
                <a:solidFill>
                  <a:schemeClr val="tx2"/>
                </a:solidFill>
              </a:rPr>
              <a:t>Открытие корейского культурного центра, трансляция корейских фильмов/сериалов на казахстанском телевидении, проведение музыкального фестиваля </a:t>
            </a:r>
            <a:r>
              <a:rPr lang="ru-RU" sz="2000" b="1" smtClean="0">
                <a:solidFill>
                  <a:schemeClr val="tx2"/>
                </a:solidFill>
              </a:rPr>
              <a:t>К-Рор</a:t>
            </a:r>
            <a:r>
              <a:rPr lang="ru-RU" sz="2000" smtClean="0"/>
              <a:t>,</a:t>
            </a:r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  <a:p>
            <a:pPr algn="just">
              <a:buFont typeface="Wingdings" pitchFamily="2" charset="2"/>
              <a:buChar char="v"/>
            </a:pPr>
            <a:endParaRPr lang="ru-RU" sz="2000" smtClean="0"/>
          </a:p>
          <a:p>
            <a:pPr algn="just">
              <a:buFont typeface="Wingdings" pitchFamily="2" charset="2"/>
              <a:buChar char="v"/>
            </a:pPr>
            <a:endParaRPr lang="ru-RU" sz="200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smtClean="0">
                <a:solidFill>
                  <a:schemeClr val="tx2"/>
                </a:solidFill>
              </a:rPr>
              <a:t>Обучение государственных служащих в рамках программы Корейского агентства по международному сотрудничеству </a:t>
            </a:r>
            <a:r>
              <a:rPr lang="en-US" sz="2000" b="1" smtClean="0">
                <a:solidFill>
                  <a:schemeClr val="tx2"/>
                </a:solidFill>
              </a:rPr>
              <a:t>KOICA</a:t>
            </a:r>
            <a:r>
              <a:rPr lang="en-US" sz="2000" smtClean="0">
                <a:solidFill>
                  <a:schemeClr val="tx2"/>
                </a:solidFill>
              </a:rPr>
              <a:t>,</a:t>
            </a:r>
            <a:endParaRPr lang="ru-RU" sz="2000" smtClean="0">
              <a:solidFill>
                <a:schemeClr val="tx2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sz="160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smtClean="0">
                <a:solidFill>
                  <a:schemeClr val="tx2"/>
                </a:solidFill>
              </a:rPr>
              <a:t>Обмен опытом и знаниями экономического развития</a:t>
            </a:r>
          </a:p>
        </p:txBody>
      </p:sp>
      <p:pic>
        <p:nvPicPr>
          <p:cNvPr id="24579" name="il_fi" descr="http://www.dvdtalk.com/reviews/images/reviews/84/118040158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000375"/>
            <a:ext cx="257175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il_fi" descr="http://samsukzaipyo.webs.com/boys-over-flowers-alb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2714625"/>
            <a:ext cx="22860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KOIC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63" y="5072063"/>
            <a:ext cx="1428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CFF54-9C37-4A72-9235-B19BCBC51E3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2030" y="2235696"/>
            <a:ext cx="8229600" cy="905272"/>
          </a:xfrm>
        </p:spPr>
        <p:txBody>
          <a:bodyPr/>
          <a:lstStyle/>
          <a:p>
            <a:pPr>
              <a:defRPr/>
            </a:pPr>
            <a:r>
              <a:rPr lang="ru-RU" sz="3700" cap="none" dirty="0" smtClean="0">
                <a:solidFill>
                  <a:srgbClr val="C00000"/>
                </a:solidFill>
                <a:effectLst/>
              </a:rPr>
              <a:t>СПАСИБО ЗА ВНИМАНИЕ !!!</a:t>
            </a:r>
            <a:endParaRPr lang="ru-RU" sz="3700" cap="none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9438" y="6000750"/>
            <a:ext cx="17160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b="1" dirty="0">
                <a:solidFill>
                  <a:schemeClr val="tx2"/>
                </a:solidFill>
                <a:latin typeface="+mn-lt"/>
              </a:rPr>
              <a:t>Хан Сеонг Чин</a:t>
            </a:r>
          </a:p>
          <a:p>
            <a:pPr algn="r">
              <a:defRPr/>
            </a:pPr>
            <a:r>
              <a:rPr lang="ru-RU" sz="1600" b="1" dirty="0">
                <a:solidFill>
                  <a:schemeClr val="tx2"/>
                </a:solidFill>
                <a:latin typeface="+mn-lt"/>
              </a:rPr>
              <a:t>Советник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5ED0A-0E6E-495C-AB7F-416A4A074A6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1553</TotalTime>
  <Words>538</Words>
  <Application>Microsoft Office PowerPoint</Application>
  <PresentationFormat>Экран (4:3)</PresentationFormat>
  <Paragraphs>84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Book Antiqua</vt:lpstr>
      <vt:lpstr>Calibri</vt:lpstr>
      <vt:lpstr>Lucida Sans</vt:lpstr>
      <vt:lpstr>Times New Roman</vt:lpstr>
      <vt:lpstr>Verdana</vt:lpstr>
      <vt:lpstr>Wingdings</vt:lpstr>
      <vt:lpstr>Wingdings 2</vt:lpstr>
      <vt:lpstr>Wingdings 3</vt:lpstr>
      <vt:lpstr>Апекс</vt:lpstr>
      <vt:lpstr>Диаграмма Microsoft Excel</vt:lpstr>
      <vt:lpstr>  РЕСПУБЛИКА КОРЕЯ  и   РЕСПУБЛИКА КАЗАХСТАН</vt:lpstr>
      <vt:lpstr>История развития Кореи послевоенного периода в 1960г.</vt:lpstr>
      <vt:lpstr>Корея в настоящее время</vt:lpstr>
      <vt:lpstr> Корея в настоящее время</vt:lpstr>
      <vt:lpstr>История и Природа</vt:lpstr>
      <vt:lpstr> Ключевые отрасли промышленности Кореи</vt:lpstr>
      <vt:lpstr>Ключевые отрасли промышленности Кореи  </vt:lpstr>
      <vt:lpstr>Братские отношения между Кореей и Казахстаном</vt:lpstr>
      <vt:lpstr>Товарооборот </vt:lpstr>
      <vt:lpstr>Инвестиции</vt:lpstr>
      <vt:lpstr>Культурное сотрудничество и другие</vt:lpstr>
      <vt:lpstr>СПАСИБО ЗА ВНИМАНИЕ !!!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 КОРЕЯ И РЕСПУБЛИКА КАЗАХСТАН</dc:title>
  <dc:creator>computer</dc:creator>
  <cp:lastModifiedBy>Настя-ПК</cp:lastModifiedBy>
  <cp:revision>162</cp:revision>
  <dcterms:created xsi:type="dcterms:W3CDTF">2011-06-15T10:08:08Z</dcterms:created>
  <dcterms:modified xsi:type="dcterms:W3CDTF">2016-08-31T18:54:06Z</dcterms:modified>
</cp:coreProperties>
</file>