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56" r:id="rId2"/>
    <p:sldId id="257" r:id="rId3"/>
    <p:sldId id="259" r:id="rId4"/>
    <p:sldId id="261" r:id="rId5"/>
    <p:sldId id="263" r:id="rId6"/>
    <p:sldId id="267" r:id="rId7"/>
    <p:sldId id="269" r:id="rId8"/>
    <p:sldId id="271" r:id="rId9"/>
    <p:sldId id="273" r:id="rId10"/>
    <p:sldId id="277" r:id="rId11"/>
    <p:sldId id="279" r:id="rId12"/>
    <p:sldId id="281" r:id="rId13"/>
    <p:sldId id="283" r:id="rId14"/>
    <p:sldId id="285" r:id="rId15"/>
    <p:sldId id="291" r:id="rId16"/>
    <p:sldId id="293" r:id="rId17"/>
    <p:sldId id="295" r:id="rId18"/>
    <p:sldId id="297" r:id="rId19"/>
    <p:sldId id="301" r:id="rId20"/>
    <p:sldId id="305" r:id="rId21"/>
    <p:sldId id="307" r:id="rId22"/>
    <p:sldId id="311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D60093"/>
    <a:srgbClr val="A500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54" autoAdjust="0"/>
  </p:normalViewPr>
  <p:slideViewPr>
    <p:cSldViewPr>
      <p:cViewPr varScale="1">
        <p:scale>
          <a:sx n="67" d="100"/>
          <a:sy n="67" d="100"/>
        </p:scale>
        <p:origin x="-96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BACD0-BFF3-4CDB-AF31-82A843BD6992}" type="datetimeFigureOut">
              <a:rPr lang="ru-RU"/>
              <a:pPr>
                <a:defRPr/>
              </a:pPr>
              <a:t>08.12.2014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9C062-78B6-47E1-A925-431A55647F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 advClick="0" advTm="10000">
    <p:strips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A9DE3-6F1C-46AB-9B6F-6B4403B4546C}" type="datetimeFigureOut">
              <a:rPr lang="ru-RU"/>
              <a:pPr>
                <a:defRPr/>
              </a:pPr>
              <a:t>08.12.2014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450E1-5C23-4050-B16D-194AC440B7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strips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7F144-417F-4C60-BF07-3C11E2B55DD6}" type="datetimeFigureOut">
              <a:rPr lang="ru-RU"/>
              <a:pPr>
                <a:defRPr/>
              </a:pPr>
              <a:t>08.12.2014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8F794-03AA-40DA-A926-55F65101A9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strips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A5F23-13F3-46E3-B73F-A9D5429A9DD5}" type="datetimeFigureOut">
              <a:rPr lang="ru-RU"/>
              <a:pPr>
                <a:defRPr/>
              </a:pPr>
              <a:t>08.12.2014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0133A-F1F7-4BEE-8CC9-0EE5240894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strips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156E-1AD4-469C-BB29-5047CC6483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20BE4-E851-4E2E-85B2-EC3A0D7901B8}" type="datetimeFigureOut">
              <a:rPr lang="ru-RU"/>
              <a:pPr>
                <a:defRPr/>
              </a:pPr>
              <a:t>08.12.2014</a:t>
            </a:fld>
            <a:endParaRPr lang="ru-RU"/>
          </a:p>
        </p:txBody>
      </p:sp>
    </p:spTree>
  </p:cSld>
  <p:clrMapOvr>
    <a:masterClrMapping/>
  </p:clrMapOvr>
  <p:transition spd="med" advClick="0" advTm="10000">
    <p:strips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F8809-F783-471C-A5B1-2C51448ACD52}" type="datetimeFigureOut">
              <a:rPr lang="ru-RU"/>
              <a:pPr>
                <a:defRPr/>
              </a:pPr>
              <a:t>08.12.2014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FE42E-79CE-4FCA-BAE2-BCF97C81C8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strips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AF439-8613-4F61-9332-88CDDEC7B9CE}" type="datetimeFigureOut">
              <a:rPr lang="ru-RU"/>
              <a:pPr>
                <a:defRPr/>
              </a:pPr>
              <a:t>08.12.2014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2E6BF-CDF4-4207-8F40-E4790E26F5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strips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E6C0D-B89C-4CD3-83A7-656CFECCFE27}" type="datetimeFigureOut">
              <a:rPr lang="ru-RU"/>
              <a:pPr>
                <a:defRPr/>
              </a:pPr>
              <a:t>08.12.2014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D6A20-A64B-4744-ACDF-B94BE04313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 advClick="0" advTm="10000">
    <p:strips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82358-9349-42B7-BDEA-109593C3CB43}" type="datetimeFigureOut">
              <a:rPr lang="ru-RU"/>
              <a:pPr>
                <a:defRPr/>
              </a:pPr>
              <a:t>08.12.2014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A36C3-97BF-48F8-9247-F8C086C6DB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 advClick="0" advTm="10000">
    <p:strips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3A720-8D2D-471D-AC2F-4AD9B2047DF2}" type="datetimeFigureOut">
              <a:rPr lang="ru-RU"/>
              <a:pPr>
                <a:defRPr/>
              </a:pPr>
              <a:t>08.12.2014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8AB73-EA32-4EBB-9F16-BD5C507E82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strips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5F9DC-CE99-4537-A40D-32FAFDD3DFDB}" type="datetimeFigureOut">
              <a:rPr lang="ru-RU"/>
              <a:pPr>
                <a:defRPr/>
              </a:pPr>
              <a:t>08.12.2014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DC588-8268-4296-A95E-7572093D1B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strips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5D663-4A7C-4CCF-B10C-7CA6C1B768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strips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EE8E5-A72F-400D-A77C-6B15F7F0BA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6BAEA493-2258-4201-90E7-AA6A28765917}" type="datetimeFigureOut">
              <a:rPr lang="ru-RU"/>
              <a:pPr>
                <a:defRPr/>
              </a:pPr>
              <a:t>08.12.2014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EB8F2297-E5A2-455B-ACF1-5431E87665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7" r:id="rId2"/>
    <p:sldLayoutId id="2147483679" r:id="rId3"/>
    <p:sldLayoutId id="2147483676" r:id="rId4"/>
    <p:sldLayoutId id="2147483680" r:id="rId5"/>
    <p:sldLayoutId id="2147483675" r:id="rId6"/>
    <p:sldLayoutId id="2147483674" r:id="rId7"/>
    <p:sldLayoutId id="2147483681" r:id="rId8"/>
    <p:sldLayoutId id="2147483682" r:id="rId9"/>
    <p:sldLayoutId id="2147483673" r:id="rId10"/>
    <p:sldLayoutId id="2147483672" r:id="rId11"/>
    <p:sldLayoutId id="2147483683" r:id="rId12"/>
    <p:sldLayoutId id="2147483684" r:id="rId13"/>
  </p:sldLayoutIdLst>
  <p:transition spd="med" advClick="0" advTm="10000">
    <p:strips dir="ru"/>
  </p:transition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smtClean="0"/>
              <a:t/>
            </a:r>
            <a:br>
              <a:rPr lang="ru-RU" sz="2800" smtClean="0"/>
            </a:br>
            <a:r>
              <a:rPr lang="ru-RU" sz="2800"/>
              <a:t/>
            </a:r>
            <a:br>
              <a:rPr lang="ru-RU" sz="2800"/>
            </a:br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/>
            </a:r>
            <a:br>
              <a:rPr lang="ru-RU" sz="2800" smtClean="0"/>
            </a:br>
            <a:r>
              <a:rPr lang="ru-RU" sz="2800"/>
              <a:t/>
            </a:r>
            <a:br>
              <a:rPr lang="ru-RU" sz="2800"/>
            </a:br>
            <a:endParaRPr lang="ru-RU" sz="2800"/>
          </a:p>
        </p:txBody>
      </p:sp>
      <p:sp>
        <p:nvSpPr>
          <p:cNvPr id="51202" name="Содержимое 5"/>
          <p:cNvSpPr>
            <a:spLocks noGrp="1"/>
          </p:cNvSpPr>
          <p:nvPr>
            <p:ph sz="half" idx="1"/>
          </p:nvPr>
        </p:nvSpPr>
        <p:spPr>
          <a:xfrm>
            <a:off x="4500563" y="2428875"/>
            <a:ext cx="4186237" cy="3697288"/>
          </a:xfrm>
        </p:spPr>
        <p:txBody>
          <a:bodyPr/>
          <a:lstStyle/>
          <a:p>
            <a:r>
              <a:rPr lang="ru-RU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учитель высшей квалификационной категории</a:t>
            </a:r>
          </a:p>
          <a:p>
            <a:r>
              <a:rPr lang="ru-RU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Почетный  работник общего образования  Российской  Федерации</a:t>
            </a:r>
          </a:p>
          <a:p>
            <a:r>
              <a:rPr lang="ru-RU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Победитель  конкурса лучших учителей  РФ</a:t>
            </a:r>
          </a:p>
        </p:txBody>
      </p:sp>
      <p:sp>
        <p:nvSpPr>
          <p:cNvPr id="51204" name="Прямоугольник 8"/>
          <p:cNvSpPr>
            <a:spLocks noChangeArrowheads="1"/>
          </p:cNvSpPr>
          <p:nvPr/>
        </p:nvSpPr>
        <p:spPr bwMode="auto">
          <a:xfrm>
            <a:off x="642938" y="571500"/>
            <a:ext cx="7500937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 опыта работы 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>
                <a:latin typeface="Times New Roman" pitchFamily="18" charset="0"/>
                <a:cs typeface="Times New Roman" pitchFamily="18" charset="0"/>
              </a:rPr>
            </a:br>
            <a:r>
              <a:rPr lang="ru-RU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учителя географии </a:t>
            </a:r>
            <a:br>
              <a:rPr lang="ru-RU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МОУ «Гимназии имени Амирокова И.А.</a:t>
            </a:r>
            <a:br>
              <a:rPr lang="ru-RU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а.Кош-Хабль»</a:t>
            </a:r>
            <a:r>
              <a:rPr lang="ru-RU" sz="2400"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2400">
                <a:latin typeface="Monotype Corsiva" pitchFamily="66" charset="0"/>
                <a:cs typeface="Times New Roman" pitchFamily="18" charset="0"/>
              </a:rPr>
            </a:br>
            <a:r>
              <a:rPr lang="ru-RU" sz="320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Урчуковой Лиды Рауфовны.</a:t>
            </a:r>
          </a:p>
        </p:txBody>
      </p:sp>
      <p:sp>
        <p:nvSpPr>
          <p:cNvPr id="5" name="Скругленный прямоугольник 4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716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5klass.net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 spd="med" advClick="0" advTm="10000">
    <p:strips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572613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8800" smtClean="0">
                <a:solidFill>
                  <a:schemeClr val="bg1"/>
                </a:solidFill>
                <a:latin typeface="Georgia" pitchFamily="18" charset="0"/>
              </a:rPr>
              <a:t>Проектная деятельность на уроках географии</a:t>
            </a:r>
            <a:endParaRPr lang="ru-RU" sz="8800">
              <a:solidFill>
                <a:schemeClr val="bg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 advClick="0" advTm="10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4572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>
                <a:solidFill>
                  <a:schemeClr val="bg1"/>
                </a:solidFill>
              </a:rPr>
              <a:t> </a:t>
            </a:r>
            <a:r>
              <a:rPr lang="ru-RU" sz="5000" b="1">
                <a:solidFill>
                  <a:schemeClr val="bg1"/>
                </a:solidFill>
                <a:latin typeface="Georgia" pitchFamily="18" charset="0"/>
              </a:rPr>
              <a:t>«Путешествие в мир камня».</a:t>
            </a:r>
            <a:br>
              <a:rPr lang="ru-RU" sz="5000" b="1">
                <a:solidFill>
                  <a:schemeClr val="bg1"/>
                </a:solidFill>
                <a:latin typeface="Georgia" pitchFamily="18" charset="0"/>
              </a:rPr>
            </a:br>
            <a:r>
              <a:rPr lang="ru-RU">
                <a:solidFill>
                  <a:schemeClr val="bg1"/>
                </a:solidFill>
                <a:latin typeface="Georgia" pitchFamily="18" charset="0"/>
              </a:rPr>
              <a:t/>
            </a:r>
            <a:br>
              <a:rPr lang="ru-RU">
                <a:solidFill>
                  <a:schemeClr val="bg1"/>
                </a:solidFill>
                <a:latin typeface="Georgia" pitchFamily="18" charset="0"/>
              </a:rPr>
            </a:br>
            <a:r>
              <a:rPr lang="ru-RU">
                <a:solidFill>
                  <a:schemeClr val="bg1"/>
                </a:solidFill>
                <a:latin typeface="Georgia" pitchFamily="18" charset="0"/>
              </a:rPr>
              <a:t> Урок по теме: «</a:t>
            </a:r>
            <a:r>
              <a:rPr lang="ru-RU" b="1" i="1">
                <a:solidFill>
                  <a:schemeClr val="bg1"/>
                </a:solidFill>
                <a:latin typeface="Georgia" pitchFamily="18" charset="0"/>
              </a:rPr>
              <a:t>Литосфера</a:t>
            </a:r>
            <a:r>
              <a:rPr lang="ru-RU">
                <a:solidFill>
                  <a:schemeClr val="bg1"/>
                </a:solidFill>
                <a:latin typeface="Georgia" pitchFamily="18" charset="0"/>
              </a:rPr>
              <a:t>»</a:t>
            </a:r>
            <a:br>
              <a:rPr lang="ru-RU">
                <a:solidFill>
                  <a:schemeClr val="bg1"/>
                </a:solidFill>
                <a:latin typeface="Georgia" pitchFamily="18" charset="0"/>
              </a:rPr>
            </a:br>
            <a:r>
              <a:rPr lang="ru-RU">
                <a:solidFill>
                  <a:schemeClr val="bg1"/>
                </a:solidFill>
                <a:latin typeface="Georgia" pitchFamily="18" charset="0"/>
              </a:rPr>
              <a:t>                    </a:t>
            </a:r>
            <a:br>
              <a:rPr lang="ru-RU">
                <a:solidFill>
                  <a:schemeClr val="bg1"/>
                </a:solidFill>
                <a:latin typeface="Georgia" pitchFamily="18" charset="0"/>
              </a:rPr>
            </a:br>
            <a:r>
              <a:rPr lang="ru-RU">
                <a:solidFill>
                  <a:schemeClr val="bg1"/>
                </a:solidFill>
                <a:latin typeface="Georgia" pitchFamily="18" charset="0"/>
              </a:rPr>
              <a:t>                6</a:t>
            </a:r>
            <a:r>
              <a:rPr lang="ru-RU" baseline="30000">
                <a:solidFill>
                  <a:schemeClr val="bg1"/>
                </a:solidFill>
                <a:latin typeface="Georgia" pitchFamily="18" charset="0"/>
              </a:rPr>
              <a:t>а</a:t>
            </a:r>
            <a:r>
              <a:rPr lang="ru-RU">
                <a:solidFill>
                  <a:schemeClr val="bg1"/>
                </a:solidFill>
                <a:latin typeface="Georgia" pitchFamily="18" charset="0"/>
              </a:rPr>
              <a:t> класс</a:t>
            </a:r>
            <a:br>
              <a:rPr lang="ru-RU">
                <a:solidFill>
                  <a:schemeClr val="bg1"/>
                </a:solidFill>
                <a:latin typeface="Georgia" pitchFamily="18" charset="0"/>
              </a:rPr>
            </a:br>
            <a:r>
              <a:rPr lang="ru-RU">
                <a:solidFill>
                  <a:schemeClr val="bg1"/>
                </a:solidFill>
                <a:latin typeface="Georgia" pitchFamily="18" charset="0"/>
              </a:rPr>
              <a:t>             </a:t>
            </a:r>
            <a:r>
              <a:rPr lang="ru-RU" sz="3600">
                <a:solidFill>
                  <a:schemeClr val="bg1"/>
                </a:solidFill>
                <a:latin typeface="Georgia" pitchFamily="18" charset="0"/>
              </a:rPr>
              <a:t>Учитель</a:t>
            </a:r>
            <a:r>
              <a:rPr lang="ru-RU">
                <a:solidFill>
                  <a:schemeClr val="bg1"/>
                </a:solidFill>
                <a:latin typeface="Georgia" pitchFamily="18" charset="0"/>
              </a:rPr>
              <a:t>: </a:t>
            </a:r>
            <a:r>
              <a:rPr lang="ru-RU" err="1">
                <a:solidFill>
                  <a:schemeClr val="bg1"/>
                </a:solidFill>
                <a:latin typeface="Georgia" pitchFamily="18" charset="0"/>
              </a:rPr>
              <a:t>Урчукова</a:t>
            </a:r>
            <a:r>
              <a:rPr lang="ru-RU">
                <a:solidFill>
                  <a:schemeClr val="bg1"/>
                </a:solidFill>
                <a:latin typeface="Georgia" pitchFamily="18" charset="0"/>
              </a:rPr>
              <a:t> Л.Р.</a:t>
            </a:r>
          </a:p>
        </p:txBody>
      </p:sp>
    </p:spTree>
  </p:cSld>
  <p:clrMapOvr>
    <a:masterClrMapping/>
  </p:clrMapOvr>
  <p:transition spd="med" advClick="0" advTm="10000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28750" y="4929188"/>
            <a:ext cx="6400800" cy="838200"/>
          </a:xfrm>
        </p:spPr>
        <p:txBody>
          <a:bodyPr/>
          <a:lstStyle/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>
                <a:solidFill>
                  <a:schemeClr val="bg1"/>
                </a:solidFill>
                <a:latin typeface="Georgia" pitchFamily="18" charset="0"/>
              </a:rPr>
              <a:t>К.Г</a:t>
            </a:r>
            <a:r>
              <a:rPr lang="ru-RU" sz="3600" dirty="0">
                <a:solidFill>
                  <a:schemeClr val="bg1"/>
                </a:solidFill>
              </a:rPr>
              <a:t>. Паустовский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620000" cy="35814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>
                <a:solidFill>
                  <a:schemeClr val="bg1"/>
                </a:solidFill>
                <a:latin typeface="Georgia" pitchFamily="18" charset="0"/>
              </a:rPr>
              <a:t>Мы живем в громадном, плохо разгаданном мире и топчем камни… не подозревая, что знакомство с ними обогатило бы наш опыт во всех областях жизни.</a:t>
            </a:r>
          </a:p>
        </p:txBody>
      </p:sp>
    </p:spTree>
  </p:cSld>
  <p:clrMapOvr>
    <a:masterClrMapping/>
  </p:clrMapOvr>
  <p:transition spd="med" advClick="0" advTm="10000"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46482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>
                <a:solidFill>
                  <a:schemeClr val="bg1"/>
                </a:solidFill>
              </a:rPr>
              <a:t>Цель </a:t>
            </a:r>
            <a:r>
              <a:rPr lang="ru-RU" sz="3600" b="1" smtClean="0">
                <a:solidFill>
                  <a:schemeClr val="bg1"/>
                </a:solidFill>
              </a:rPr>
              <a:t>урока:</a:t>
            </a:r>
            <a:r>
              <a:rPr lang="ru-RU" sz="3200">
                <a:solidFill>
                  <a:schemeClr val="bg1"/>
                </a:solidFill>
              </a:rPr>
              <a:t/>
            </a:r>
            <a:br>
              <a:rPr lang="ru-RU" sz="3200">
                <a:solidFill>
                  <a:schemeClr val="bg1"/>
                </a:solidFill>
              </a:rPr>
            </a:br>
            <a:r>
              <a:rPr lang="ru-RU" sz="3600">
                <a:solidFill>
                  <a:schemeClr val="bg1"/>
                </a:solidFill>
              </a:rPr>
              <a:t>Способствовать усвоению программного материала по теме «Литосфера» через организацию самостоятельной исследовательской работы учащимися, развитию их творческих способностей, приобретению навыков коллективной деятельности.  </a:t>
            </a:r>
            <a:r>
              <a:rPr lang="ru-RU" sz="3600"/>
              <a:t/>
            </a:r>
            <a:br>
              <a:rPr lang="ru-RU" sz="3600"/>
            </a:br>
            <a:endParaRPr lang="ru-RU" sz="3600"/>
          </a:p>
        </p:txBody>
      </p:sp>
    </p:spTree>
  </p:cSld>
  <p:clrMapOvr>
    <a:masterClrMapping/>
  </p:clrMapOvr>
  <p:transition spd="med" advClick="0" advTm="10000"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214290"/>
            <a:ext cx="8115328" cy="1011222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Проектное задание 1.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214438"/>
            <a:ext cx="8186738" cy="5000625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ru-RU" sz="2800" smtClean="0"/>
              <a:t>	</a:t>
            </a:r>
            <a:r>
              <a:rPr lang="ru-RU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 Подумай! Что поставить в место точек:</a:t>
            </a:r>
          </a:p>
          <a:p>
            <a:pPr marL="609600" indent="-609600">
              <a:buFontTx/>
              <a:buNone/>
            </a:pPr>
            <a:r>
              <a:rPr lang="ru-RU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609600" indent="-609600">
              <a:buFontTx/>
              <a:buNone/>
            </a:pPr>
            <a:r>
              <a:rPr lang="ru-RU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Есть на все в программе мера</a:t>
            </a:r>
          </a:p>
          <a:p>
            <a:pPr marL="609600" indent="-609600">
              <a:buFontTx/>
              <a:buNone/>
            </a:pPr>
            <a:r>
              <a:rPr lang="ru-RU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Наша тема …</a:t>
            </a:r>
          </a:p>
          <a:p>
            <a:pPr marL="609600" indent="-609600">
              <a:buFontTx/>
              <a:buNone/>
            </a:pPr>
            <a:r>
              <a:rPr lang="ru-RU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знания о … …</a:t>
            </a:r>
          </a:p>
          <a:p>
            <a:pPr marL="609600" indent="-609600">
              <a:buFontTx/>
              <a:buNone/>
            </a:pPr>
            <a:r>
              <a:rPr lang="ru-RU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Пригодятся детворе.</a:t>
            </a:r>
          </a:p>
          <a:p>
            <a:pPr marL="609600" indent="-609600">
              <a:buFontTx/>
              <a:buNone/>
            </a:pPr>
            <a:r>
              <a:rPr lang="ru-RU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Объясните для примера,</a:t>
            </a:r>
          </a:p>
          <a:p>
            <a:pPr marL="609600" indent="-609600">
              <a:buFontTx/>
              <a:buNone/>
            </a:pPr>
            <a:r>
              <a:rPr lang="ru-RU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что такое …?</a:t>
            </a:r>
          </a:p>
        </p:txBody>
      </p:sp>
    </p:spTree>
  </p:cSld>
  <p:clrMapOvr>
    <a:masterClrMapping/>
  </p:clrMapOvr>
  <p:transition spd="med" advClick="0" advTm="10000">
    <p:strips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48" y="642918"/>
            <a:ext cx="7772400" cy="19812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>
                <a:solidFill>
                  <a:schemeClr val="bg1"/>
                </a:solidFill>
              </a:rPr>
              <a:t>2.  Рассмотрите рис. учебника, изучите </a:t>
            </a:r>
            <a:br>
              <a:rPr lang="ru-RU" sz="3200">
                <a:solidFill>
                  <a:schemeClr val="bg1"/>
                </a:solidFill>
              </a:rPr>
            </a:br>
            <a:r>
              <a:rPr lang="ru-RU" sz="3200">
                <a:solidFill>
                  <a:schemeClr val="bg1"/>
                </a:solidFill>
              </a:rPr>
              <a:t>     внутреннее строение Земли. Составьте</a:t>
            </a:r>
            <a:br>
              <a:rPr lang="ru-RU" sz="3200">
                <a:solidFill>
                  <a:schemeClr val="bg1"/>
                </a:solidFill>
              </a:rPr>
            </a:br>
            <a:r>
              <a:rPr lang="ru-RU" sz="3200">
                <a:solidFill>
                  <a:schemeClr val="bg1"/>
                </a:solidFill>
              </a:rPr>
              <a:t>     чертеж внутреннего строения Земли и</a:t>
            </a:r>
            <a:br>
              <a:rPr lang="ru-RU" sz="3200">
                <a:solidFill>
                  <a:schemeClr val="bg1"/>
                </a:solidFill>
              </a:rPr>
            </a:br>
            <a:r>
              <a:rPr lang="ru-RU" sz="3200">
                <a:solidFill>
                  <a:schemeClr val="bg1"/>
                </a:solidFill>
              </a:rPr>
              <a:t>     подпишите названия оболочек. </a:t>
            </a:r>
          </a:p>
        </p:txBody>
      </p:sp>
      <p:sp>
        <p:nvSpPr>
          <p:cNvPr id="7172" name="Rectangle 6"/>
          <p:cNvSpPr>
            <a:spLocks noChangeArrowheads="1"/>
          </p:cNvSpPr>
          <p:nvPr/>
        </p:nvSpPr>
        <p:spPr bwMode="auto">
          <a:xfrm>
            <a:off x="2690813" y="1709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" name="Клип 4"/>
          <p:cNvSpPr>
            <a:spLocks noGrp="1"/>
          </p:cNvSpPr>
          <p:nvPr>
            <p:ph type="clipArt" sz="half" idx="1"/>
          </p:nvPr>
        </p:nvSpPr>
        <p:spPr/>
      </p:sp>
    </p:spTree>
  </p:cSld>
  <p:clrMapOvr>
    <a:masterClrMapping/>
  </p:clrMapOvr>
  <p:transition spd="med" advClick="0" advTm="10000">
    <p:strips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200">
                <a:solidFill>
                  <a:schemeClr val="bg1"/>
                </a:solidFill>
              </a:rPr>
              <a:t>3. Рассмотрите схему строения земной коры.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 smtClean="0">
                <a:solidFill>
                  <a:schemeClr val="bg1"/>
                </a:solidFill>
              </a:rPr>
              <a:t>Выясните, какова толщина земной коры под  океанами, равнинами, горами?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smtClean="0">
                <a:solidFill>
                  <a:schemeClr val="bg1"/>
                </a:solidFill>
              </a:rPr>
              <a:t>Начертите схему строения земной коры и надпишите толщину земной коры под океанами, равнинами, горами?</a:t>
            </a:r>
          </a:p>
        </p:txBody>
      </p:sp>
      <p:sp>
        <p:nvSpPr>
          <p:cNvPr id="5" name="Клип 4"/>
          <p:cNvSpPr>
            <a:spLocks noGrp="1"/>
          </p:cNvSpPr>
          <p:nvPr>
            <p:ph type="clipArt" sz="half" idx="1"/>
          </p:nvPr>
        </p:nvSpPr>
        <p:spPr/>
      </p:sp>
    </p:spTree>
  </p:cSld>
  <p:clrMapOvr>
    <a:masterClrMapping/>
  </p:clrMapOvr>
  <p:transition spd="med" advClick="0" advTm="10000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3124200"/>
            <a:ext cx="7772400" cy="251460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mtClean="0">
                <a:solidFill>
                  <a:schemeClr val="bg1"/>
                </a:solidFill>
              </a:rPr>
              <a:t>Вычислите температуру горных </a:t>
            </a:r>
          </a:p>
          <a:p>
            <a:pPr algn="ctr">
              <a:buFontTx/>
              <a:buNone/>
            </a:pPr>
            <a:r>
              <a:rPr lang="ru-RU" smtClean="0">
                <a:solidFill>
                  <a:schemeClr val="bg1"/>
                </a:solidFill>
              </a:rPr>
              <a:t>пород на глубине 1100 м, если на поверхности она была +10</a:t>
            </a:r>
            <a:r>
              <a:rPr lang="ru-RU" baseline="30000" smtClean="0">
                <a:solidFill>
                  <a:schemeClr val="bg1"/>
                </a:solidFill>
              </a:rPr>
              <a:t>0</a:t>
            </a:r>
            <a:r>
              <a:rPr lang="ru-RU" smtClean="0">
                <a:solidFill>
                  <a:schemeClr val="bg1"/>
                </a:solidFill>
              </a:rPr>
              <a:t>С?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90600"/>
            <a:ext cx="7772400" cy="1524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>
                <a:solidFill>
                  <a:schemeClr val="bg1"/>
                </a:solidFill>
              </a:rPr>
              <a:t>4. Используя материал учебника, объясните как изменяется температура горных пород с глубиной</a:t>
            </a:r>
          </a:p>
        </p:txBody>
      </p:sp>
    </p:spTree>
  </p:cSld>
  <p:clrMapOvr>
    <a:masterClrMapping/>
  </p:clrMapOvr>
  <p:transition spd="med" advClick="0" advTm="10000">
    <p:plu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914400" y="1676400"/>
            <a:ext cx="7772400" cy="4114800"/>
          </a:xfrm>
        </p:spPr>
        <p:txBody>
          <a:bodyPr/>
          <a:lstStyle/>
          <a:p>
            <a:pPr marL="609600" indent="-609600" algn="l" fontAlgn="auto">
              <a:spcAft>
                <a:spcPts val="0"/>
              </a:spcAft>
              <a:buFontTx/>
              <a:buAutoNum type="arabicPeriod"/>
              <a:defRPr/>
            </a:pP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Используя различные источники</a:t>
            </a:r>
            <a:b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информации, выясните, на какие</a:t>
            </a:r>
          </a:p>
          <a:p>
            <a:pPr marL="609600" indent="-609600" algn="l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группы делятся породы, слагающие земную кору, по способу образования.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l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	</a:t>
            </a: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Составьте таблицу 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Проектное задание 2.</a:t>
            </a:r>
          </a:p>
        </p:txBody>
      </p:sp>
    </p:spTree>
  </p:cSld>
  <p:clrMapOvr>
    <a:masterClrMapping/>
  </p:clrMapOvr>
  <p:transition spd="med" advClick="0" advTm="10000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3657600" y="2514600"/>
            <a:ext cx="47244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ru-RU" sz="2800">
              <a:latin typeface="Constantia" pitchFamily="18" charset="0"/>
            </a:endParaRPr>
          </a:p>
        </p:txBody>
      </p:sp>
      <p:sp>
        <p:nvSpPr>
          <p:cNvPr id="10244" name="Rectangle 6"/>
          <p:cNvSpPr>
            <a:spLocks noChangeArrowheads="1"/>
          </p:cNvSpPr>
          <p:nvPr/>
        </p:nvSpPr>
        <p:spPr bwMode="auto">
          <a:xfrm>
            <a:off x="4800600" y="4724400"/>
            <a:ext cx="3810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ru-RU" sz="2800">
              <a:latin typeface="Constantia" pitchFamily="18" charset="0"/>
            </a:endParaRPr>
          </a:p>
        </p:txBody>
      </p:sp>
      <p:sp>
        <p:nvSpPr>
          <p:cNvPr id="10245" name="Rectangle 7"/>
          <p:cNvSpPr>
            <a:spLocks noChangeArrowheads="1"/>
          </p:cNvSpPr>
          <p:nvPr/>
        </p:nvSpPr>
        <p:spPr bwMode="auto">
          <a:xfrm>
            <a:off x="762000" y="990600"/>
            <a:ext cx="7848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chemeClr val="bg1"/>
                </a:solidFill>
                <a:latin typeface="Constantia" pitchFamily="18" charset="0"/>
              </a:rPr>
              <a:t>2. Изучая каменную летопись земли, ученые обратили внимание на то, что</a:t>
            </a:r>
          </a:p>
        </p:txBody>
      </p:sp>
      <p:sp>
        <p:nvSpPr>
          <p:cNvPr id="10246" name="Rectangle 8"/>
          <p:cNvSpPr>
            <a:spLocks noChangeArrowheads="1"/>
          </p:cNvSpPr>
          <p:nvPr/>
        </p:nvSpPr>
        <p:spPr bwMode="auto">
          <a:xfrm>
            <a:off x="4267200" y="2133600"/>
            <a:ext cx="4876800" cy="517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chemeClr val="bg1"/>
                </a:solidFill>
                <a:latin typeface="Constantia" pitchFamily="18" charset="0"/>
              </a:rPr>
              <a:t>большая часть пород, слагающих горы, морского происхождения.</a:t>
            </a:r>
          </a:p>
          <a:p>
            <a:endParaRPr lang="ru-RU" sz="140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ru-RU" sz="3200">
                <a:solidFill>
                  <a:schemeClr val="bg1"/>
                </a:solidFill>
                <a:latin typeface="Constantia" pitchFamily="18" charset="0"/>
              </a:rPr>
              <a:t>Объясните этот факт. Что является доказательством вашего утверждения.</a:t>
            </a:r>
          </a:p>
          <a:p>
            <a:endParaRPr lang="ru-RU" sz="3200">
              <a:latin typeface="Constantia" pitchFamily="18" charset="0"/>
            </a:endParaRPr>
          </a:p>
          <a:p>
            <a:endParaRPr lang="ru-RU" sz="2800">
              <a:solidFill>
                <a:schemeClr val="tx2"/>
              </a:solidFill>
              <a:latin typeface="Constantia" pitchFamily="18" charset="0"/>
            </a:endParaRPr>
          </a:p>
        </p:txBody>
      </p:sp>
      <p:sp>
        <p:nvSpPr>
          <p:cNvPr id="10247" name="Rectangle 10"/>
          <p:cNvSpPr>
            <a:spLocks noChangeArrowheads="1"/>
          </p:cNvSpPr>
          <p:nvPr/>
        </p:nvSpPr>
        <p:spPr bwMode="auto">
          <a:xfrm>
            <a:off x="2347913" y="1619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" name="Клип 7"/>
          <p:cNvSpPr>
            <a:spLocks noGrp="1"/>
          </p:cNvSpPr>
          <p:nvPr>
            <p:ph type="clipArt" sz="half" idx="1"/>
          </p:nvPr>
        </p:nvSpPr>
        <p:spPr/>
      </p:sp>
    </p:spTree>
  </p:cSld>
  <p:clrMapOvr>
    <a:masterClrMapping/>
  </p:clrMapOvr>
  <p:transition spd="med" advClick="0" advTm="10000">
    <p:check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752600"/>
            <a:ext cx="7696200" cy="27432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Составьте схему различий равнин по высоте над уровнем моря</a:t>
            </a:r>
          </a:p>
        </p:txBody>
      </p:sp>
    </p:spTree>
  </p:cSld>
  <p:clrMapOvr>
    <a:masterClrMapping/>
  </p:clrMapOvr>
  <p:transition spd="med" advClick="0" advTm="10000">
    <p:pull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371600"/>
            <a:ext cx="6553200" cy="388620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400" dirty="0">
                <a:solidFill>
                  <a:schemeClr val="bg1"/>
                </a:solidFill>
              </a:rPr>
              <a:t>3. Используя физическую карту, приведите примеры различии равнин по высоте.</a:t>
            </a:r>
          </a:p>
        </p:txBody>
      </p:sp>
    </p:spTree>
  </p:cSld>
  <p:clrMapOvr>
    <a:masterClrMapping/>
  </p:clrMapOvr>
  <p:transition spd="med" advClick="0" advTm="10000"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914400"/>
            <a:ext cx="7772400" cy="5105400"/>
          </a:xfr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ru-RU" sz="36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  С давних пор привыкли горы</a:t>
            </a:r>
          </a:p>
          <a:p>
            <a:pPr marL="609600" indent="-609600" algn="ctr">
              <a:buFontTx/>
              <a:buNone/>
            </a:pPr>
            <a:r>
              <a:rPr lang="ru-RU" sz="36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О высотах вести споры.</a:t>
            </a:r>
          </a:p>
          <a:p>
            <a:pPr marL="609600" indent="-609600" algn="ctr">
              <a:buFontTx/>
              <a:buNone/>
            </a:pPr>
            <a:r>
              <a:rPr lang="ru-RU" sz="36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Дети, трудно или просто</a:t>
            </a:r>
          </a:p>
          <a:p>
            <a:pPr marL="609600" indent="-609600" algn="ctr">
              <a:buFontTx/>
              <a:buNone/>
            </a:pPr>
            <a:r>
              <a:rPr lang="ru-RU" sz="36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Вам расставить их по росту?</a:t>
            </a:r>
          </a:p>
          <a:p>
            <a:pPr marL="609600" indent="-609600" algn="ctr">
              <a:buFontTx/>
              <a:buNone/>
            </a:pPr>
            <a:endParaRPr lang="ru-RU" sz="360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ctr">
              <a:buFontTx/>
              <a:buNone/>
            </a:pPr>
            <a:r>
              <a:rPr lang="ru-RU" sz="36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Исследуйте физическую карту России и определите, как различают горы по высоте?</a:t>
            </a:r>
          </a:p>
          <a:p>
            <a:pPr marL="609600" indent="-609600">
              <a:buFontTx/>
              <a:buNone/>
            </a:pPr>
            <a:endParaRPr lang="ru-RU" smtClean="0"/>
          </a:p>
        </p:txBody>
      </p:sp>
    </p:spTree>
  </p:cSld>
  <p:clrMapOvr>
    <a:masterClrMapping/>
  </p:clrMapOvr>
  <p:transition spd="med" advClick="0" advTm="10000">
    <p:push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8077200" cy="6096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>
                <a:solidFill>
                  <a:schemeClr val="bg1"/>
                </a:solidFill>
              </a:rPr>
              <a:t>Проектное задание 3.</a:t>
            </a:r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3657600" y="2514600"/>
            <a:ext cx="47244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ru-RU" sz="2800">
              <a:latin typeface="Constantia" pitchFamily="18" charset="0"/>
            </a:endParaRPr>
          </a:p>
        </p:txBody>
      </p:sp>
      <p:sp>
        <p:nvSpPr>
          <p:cNvPr id="13317" name="Rectangle 6"/>
          <p:cNvSpPr>
            <a:spLocks noChangeArrowheads="1"/>
          </p:cNvSpPr>
          <p:nvPr/>
        </p:nvSpPr>
        <p:spPr bwMode="auto">
          <a:xfrm>
            <a:off x="4800600" y="4724400"/>
            <a:ext cx="3810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ru-RU" sz="2800">
              <a:latin typeface="Constantia" pitchFamily="18" charset="0"/>
            </a:endParaRPr>
          </a:p>
        </p:txBody>
      </p:sp>
      <p:sp>
        <p:nvSpPr>
          <p:cNvPr id="13318" name="Rectangle 7"/>
          <p:cNvSpPr>
            <a:spLocks noChangeArrowheads="1"/>
          </p:cNvSpPr>
          <p:nvPr/>
        </p:nvSpPr>
        <p:spPr bwMode="auto">
          <a:xfrm>
            <a:off x="533400" y="1219200"/>
            <a:ext cx="7848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 Неровна поверхность нашей планеты. А формы рельефа в основе одни. Какие виды имеют они?</a:t>
            </a:r>
          </a:p>
        </p:txBody>
      </p:sp>
      <p:sp>
        <p:nvSpPr>
          <p:cNvPr id="13319" name="Rectangle 8"/>
          <p:cNvSpPr>
            <a:spLocks noChangeArrowheads="1"/>
          </p:cNvSpPr>
          <p:nvPr/>
        </p:nvSpPr>
        <p:spPr bwMode="auto">
          <a:xfrm>
            <a:off x="3810000" y="2209800"/>
            <a:ext cx="50292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Поверхность земли имеет различные неровности. Исследуйте по физической карте полушарии эти неровности.</a:t>
            </a:r>
          </a:p>
          <a:p>
            <a:r>
              <a:rPr lang="ru-RU"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Как называются совокупность разнообразных по форме и образованию неровности земной поверхности?</a:t>
            </a:r>
          </a:p>
          <a:p>
            <a:endParaRPr lang="ru-RU" sz="2800">
              <a:latin typeface="Constantia" pitchFamily="18" charset="0"/>
            </a:endParaRPr>
          </a:p>
        </p:txBody>
      </p:sp>
      <p:sp>
        <p:nvSpPr>
          <p:cNvPr id="8" name="Клип 7"/>
          <p:cNvSpPr>
            <a:spLocks noGrp="1"/>
          </p:cNvSpPr>
          <p:nvPr>
            <p:ph type="clipArt" sz="half" idx="1"/>
          </p:nvPr>
        </p:nvSpPr>
        <p:spPr/>
      </p:sp>
    </p:spTree>
  </p:cSld>
  <p:clrMapOvr>
    <a:masterClrMapping/>
  </p:clrMapOvr>
  <p:transition spd="med" advClick="0" advTm="10000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752600"/>
            <a:ext cx="7696200" cy="27432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Составьте схему различий равнин по высоте над уровнем моря</a:t>
            </a:r>
          </a:p>
        </p:txBody>
      </p:sp>
    </p:spTree>
  </p:cSld>
  <p:clrMapOvr>
    <a:masterClrMapping/>
  </p:clrMapOvr>
  <p:transition spd="med" advClick="0" advTm="10000">
    <p:strips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371600"/>
            <a:ext cx="6553200" cy="388620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Используя физическую карту, приведите примеры различии равнин по высоте.</a:t>
            </a:r>
          </a:p>
        </p:txBody>
      </p:sp>
    </p:spTree>
  </p:cSld>
  <p:clrMapOvr>
    <a:masterClrMapping/>
  </p:clrMapOvr>
  <p:transition spd="med" advClick="0" advTm="10000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838200"/>
            <a:ext cx="6477000" cy="281940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 Сделайте схематичный рисунок склона, объясните, почему следует его распахивать поперек.</a:t>
            </a: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3300413" y="2419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</p:spTree>
  </p:cSld>
  <p:clrMapOvr>
    <a:masterClrMapping/>
  </p:clrMapOvr>
  <p:transition spd="med" advClick="0" advTm="10000">
    <p:strip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Проектное задание 4.</a:t>
            </a:r>
          </a:p>
        </p:txBody>
      </p:sp>
      <p:sp>
        <p:nvSpPr>
          <p:cNvPr id="1638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mtClean="0">
                <a:solidFill>
                  <a:schemeClr val="bg1"/>
                </a:solidFill>
              </a:rPr>
              <a:t>1. Изучите, какое природное явление называется землетрясением?</a:t>
            </a:r>
          </a:p>
          <a:p>
            <a:pPr algn="ctr">
              <a:buFontTx/>
              <a:buNone/>
            </a:pPr>
            <a:r>
              <a:rPr lang="ru-RU" smtClean="0">
                <a:solidFill>
                  <a:schemeClr val="bg1"/>
                </a:solidFill>
              </a:rPr>
              <a:t>Причины землетрясения.</a:t>
            </a:r>
          </a:p>
        </p:txBody>
      </p:sp>
      <p:sp>
        <p:nvSpPr>
          <p:cNvPr id="5" name="Клип 4"/>
          <p:cNvSpPr>
            <a:spLocks noGrp="1"/>
          </p:cNvSpPr>
          <p:nvPr>
            <p:ph type="clipArt" sz="half" idx="1"/>
          </p:nvPr>
        </p:nvSpPr>
        <p:spPr/>
      </p:sp>
    </p:spTree>
  </p:cSld>
  <p:clrMapOvr>
    <a:masterClrMapping/>
  </p:clrMapOvr>
  <p:transition spd="med" advClick="0" advTm="10000">
    <p:diamond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676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Используя рисунки, схемы, дополнительный материал, укажите причину образования и строения вулкана.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24400" y="2590800"/>
            <a:ext cx="3810000" cy="3733800"/>
          </a:xfrm>
        </p:spPr>
        <p:txBody>
          <a:bodyPr/>
          <a:lstStyle/>
          <a:p>
            <a:pPr>
              <a:buFontTx/>
              <a:buNone/>
            </a:pPr>
            <a:r>
              <a:rPr lang="ru-RU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Расскажите своим одноклассникам влияния вулкана на окружающую природу, жизнь и деятельность человека.</a:t>
            </a:r>
          </a:p>
        </p:txBody>
      </p:sp>
      <p:sp>
        <p:nvSpPr>
          <p:cNvPr id="18437" name="Rectangle 6"/>
          <p:cNvSpPr>
            <a:spLocks noChangeArrowheads="1"/>
          </p:cNvSpPr>
          <p:nvPr/>
        </p:nvSpPr>
        <p:spPr bwMode="auto">
          <a:xfrm>
            <a:off x="2357438" y="1576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" name="Клип 5"/>
          <p:cNvSpPr>
            <a:spLocks noGrp="1"/>
          </p:cNvSpPr>
          <p:nvPr>
            <p:ph type="clipArt" sz="half" idx="1"/>
          </p:nvPr>
        </p:nvSpPr>
        <p:spPr/>
      </p:sp>
    </p:spTree>
  </p:cSld>
  <p:clrMapOvr>
    <a:masterClrMapping/>
  </p:clrMapOvr>
  <p:transition spd="med" advClick="0" advTm="10000"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457200"/>
            <a:ext cx="8458200" cy="106680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3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Используя тектоническую карту, докажите, что землетрясения и вулканы связаны между собой.</a:t>
            </a:r>
          </a:p>
        </p:txBody>
      </p:sp>
    </p:spTree>
  </p:cSld>
  <p:clrMapOvr>
    <a:masterClrMapping/>
  </p:clrMapOvr>
  <p:transition spd="med" advClick="0" advTm="10000">
    <p:circl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924800" cy="2286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/>
              <a:t/>
            </a:r>
            <a:br>
              <a:rPr lang="ru-RU" sz="2800"/>
            </a:br>
            <a:r>
              <a:rPr lang="ru-RU"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 Бьет источника фонтан,</a:t>
            </a:r>
            <a:br>
              <a:rPr lang="ru-RU"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Струя до поднебесья, </a:t>
            </a:r>
            <a:br>
              <a:rPr lang="ru-RU"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соседях с ним живет вулкан,</a:t>
            </a:r>
            <a:br>
              <a:rPr lang="ru-RU"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Фонтан вам тот известен.</a:t>
            </a:r>
            <a:r>
              <a:rPr lang="ru-RU" sz="3200">
                <a:solidFill>
                  <a:schemeClr val="tx1"/>
                </a:solidFill>
              </a:rPr>
              <a:t/>
            </a:r>
            <a:br>
              <a:rPr lang="ru-RU" sz="3200">
                <a:solidFill>
                  <a:schemeClr val="tx1"/>
                </a:solidFill>
              </a:rPr>
            </a:br>
            <a:r>
              <a:rPr lang="ru-RU"/>
              <a:t> 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590800"/>
            <a:ext cx="3810000" cy="3581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3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Укажите характерные черты гейзера.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3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Расскажите, как вы использовали бы горячую воду, если около нашего населенного пункта нашли гейзер?</a:t>
            </a:r>
          </a:p>
        </p:txBody>
      </p:sp>
      <p:sp>
        <p:nvSpPr>
          <p:cNvPr id="21509" name="Rectangle 6"/>
          <p:cNvSpPr>
            <a:spLocks noChangeArrowheads="1"/>
          </p:cNvSpPr>
          <p:nvPr/>
        </p:nvSpPr>
        <p:spPr bwMode="auto">
          <a:xfrm>
            <a:off x="2847975" y="1219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" name="Клип 5"/>
          <p:cNvSpPr>
            <a:spLocks noGrp="1"/>
          </p:cNvSpPr>
          <p:nvPr>
            <p:ph type="clipArt" sz="half" idx="1"/>
          </p:nvPr>
        </p:nvSpPr>
        <p:spPr/>
      </p:sp>
    </p:spTree>
  </p:cSld>
  <p:clrMapOvr>
    <a:masterClrMapping/>
  </p:clrMapOvr>
  <p:transition spd="med" advClick="0" advTm="10000">
    <p:wheel spokes="3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141</TotalTime>
  <Words>392</Words>
  <Application>Microsoft Office PowerPoint</Application>
  <PresentationFormat>Экран (4:3)</PresentationFormat>
  <Paragraphs>59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Бумажная</vt:lpstr>
      <vt:lpstr>           </vt:lpstr>
      <vt:lpstr>Проектная деятельность на уроках географии</vt:lpstr>
      <vt:lpstr> «Путешествие в мир камня».   Урок по теме: «Литосфера»                                      6а класс              Учитель: Урчукова Л.Р.</vt:lpstr>
      <vt:lpstr>Мы живем в громадном, плохо разгаданном мире и топчем камни… не подозревая, что знакомство с ними обогатило бы наш опыт во всех областях жизни.</vt:lpstr>
      <vt:lpstr>Цель урока: Способствовать усвоению программного материала по теме «Литосфера» через организацию самостоятельной исследовательской работы учащимися, развитию их творческих способностей, приобретению навыков коллективной деятельности.   </vt:lpstr>
      <vt:lpstr>Проектное задание 1.</vt:lpstr>
      <vt:lpstr>2.  Рассмотрите рис. учебника, изучите       внутреннее строение Земли. Составьте      чертеж внутреннего строения Земли и      подпишите названия оболочек. </vt:lpstr>
      <vt:lpstr>3. Рассмотрите схему строения земной коры.</vt:lpstr>
      <vt:lpstr>4. Используя материал учебника, объясните как изменяется температура горных пород с глубиной</vt:lpstr>
      <vt:lpstr>Проектное задание 2.</vt:lpstr>
      <vt:lpstr>Слайд 11</vt:lpstr>
      <vt:lpstr>2. Составьте схему различий равнин по высоте над уровнем моря</vt:lpstr>
      <vt:lpstr>Слайд 13</vt:lpstr>
      <vt:lpstr>Слайд 14</vt:lpstr>
      <vt:lpstr>Проектное задание 3.</vt:lpstr>
      <vt:lpstr>2. Составьте схему различий равнин по высоте над уровнем моря</vt:lpstr>
      <vt:lpstr>Слайд 17</vt:lpstr>
      <vt:lpstr>Слайд 18</vt:lpstr>
      <vt:lpstr>Проектное задание 4.</vt:lpstr>
      <vt:lpstr>2. Используя рисунки, схемы, дополнительный материал, укажите причину образования и строения вулкана.</vt:lpstr>
      <vt:lpstr>Слайд 21</vt:lpstr>
      <vt:lpstr> 4. Бьет источника фонтан, Струя до поднебесья,  В соседях с ним живет вулкан, Фонтан вам тот известен. 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 опыта работы учителя географии МОУ «Гимназии имени Амирокова И.А. а.Кош-Хабль» Урчуковой Лиды Рауфовны</dc:title>
  <dc:creator>computer</dc:creator>
  <cp:lastModifiedBy>Owner</cp:lastModifiedBy>
  <cp:revision>22</cp:revision>
  <dcterms:created xsi:type="dcterms:W3CDTF">2011-05-05T17:25:26Z</dcterms:created>
  <dcterms:modified xsi:type="dcterms:W3CDTF">2014-12-07T23:47:10Z</dcterms:modified>
</cp:coreProperties>
</file>