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8" r:id="rId8"/>
    <p:sldId id="262" r:id="rId9"/>
    <p:sldId id="269" r:id="rId10"/>
    <p:sldId id="263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2D6"/>
    <a:srgbClr val="E6E2D6"/>
    <a:srgbClr val="EDEAE1"/>
    <a:srgbClr val="EAE6DC"/>
    <a:srgbClr val="E8E1D4"/>
    <a:srgbClr val="DED5C2"/>
    <a:srgbClr val="E0E1E3"/>
    <a:srgbClr val="E9EAE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3390" autoAdjust="0"/>
    <p:restoredTop sz="94624" autoAdjust="0"/>
  </p:normalViewPr>
  <p:slideViewPr>
    <p:cSldViewPr snapToGrid="0" snapToObjects="1">
      <p:cViewPr varScale="1">
        <p:scale>
          <a:sx n="70" d="100"/>
          <a:sy n="70" d="100"/>
        </p:scale>
        <p:origin x="-8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41E4D1-21F1-4230-B31C-A28D6C98FB74}" type="datetimeFigureOut">
              <a:rPr lang="ru-RU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D2BB9A-3DD1-405B-9934-B2DF122BB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A3DB34C-8278-4723-963A-8687056DBB66}" type="datetimeFigureOut">
              <a:rPr lang="ru-RU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4770C6-F109-4C5B-816E-6E40FF34DB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3D9753-634F-49ED-891C-438E96DA197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2E0761-5FDC-4D6E-A1CB-219C20854DC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ез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AEAEA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" name="Picture 8" descr="page_Art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175" y="-9525"/>
            <a:ext cx="9150350" cy="68770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1E3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031" name="Picture 7" descr="Obl_Art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3175" y="-9525"/>
            <a:ext cx="9150350" cy="68770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3264" y="5268036"/>
            <a:ext cx="38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ГМИИ им. А.С. </a:t>
            </a:r>
            <a:r>
              <a:rPr lang="ru-RU" dirty="0" smtClean="0"/>
              <a:t>Пушкина, Москва,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12790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/>
              <a:t>Рококо в гравюре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858603" y="98468"/>
            <a:ext cx="410251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Стиль рококо, изысканный и сугубо камерный, получил распространение во Франции в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XVIII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веке. Его отличают игривость, капризная грация, праздничность, театральность. Лозунг стиля — «искусство как наслаждение». Рококо оказался особенно хорош в прикладных видах искусства. Об этом свидетельствуют хрупкие, чуждые монументальности формы, изгибы очертаний, асимметричный орнамент, тонкая разработка деталей.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8048" y="3881417"/>
            <a:ext cx="3378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Образец рококо — живописный </a:t>
            </a:r>
          </a:p>
          <a:p>
            <a:pPr lvl="0" eaLnBrk="0" hangingPunct="0"/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и скульптурный декор отеля </a:t>
            </a:r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«</a:t>
            </a:r>
            <a:r>
              <a:rPr lang="ru-RU" sz="1400" dirty="0" err="1" smtClean="0">
                <a:latin typeface="Arial" pitchFamily="34" charset="0"/>
                <a:ea typeface="Times New Roman" pitchFamily="18" charset="0"/>
              </a:rPr>
              <a:t>Субиз</a:t>
            </a:r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» </a:t>
            </a:r>
            <a:endParaRPr lang="ru-RU" sz="1400" dirty="0" smtClean="0">
              <a:latin typeface="Arial" pitchFamily="34" charset="0"/>
              <a:ea typeface="Times New Roman" pitchFamily="18" charset="0"/>
            </a:endParaRPr>
          </a:p>
          <a:p>
            <a:pPr lvl="0" eaLnBrk="0" hangingPunct="0"/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В Париже. </a:t>
            </a:r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4338" name="Picture 2" descr="D:\Лена\Презентации\Презентации-07-2014\Рококо\В-рамку-отель-Суби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47" y="111654"/>
            <a:ext cx="4265714" cy="32009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8047" y="3348363"/>
            <a:ext cx="4265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Отель «</a:t>
            </a:r>
            <a:r>
              <a:rPr lang="ru-RU" sz="1000" dirty="0" err="1" smtClean="0"/>
              <a:t>Субиз</a:t>
            </a:r>
            <a:r>
              <a:rPr lang="ru-RU" sz="1000" dirty="0" smtClean="0"/>
              <a:t>». Декор плафона. Архитекторы П. </a:t>
            </a:r>
            <a:r>
              <a:rPr lang="ru-RU" sz="1000" dirty="0" err="1" smtClean="0"/>
              <a:t>Деламер</a:t>
            </a:r>
            <a:r>
              <a:rPr lang="ru-RU" sz="1000" dirty="0" smtClean="0"/>
              <a:t>, </a:t>
            </a:r>
            <a:r>
              <a:rPr lang="ru-RU" sz="1000" dirty="0" err="1" smtClean="0"/>
              <a:t>Ж.Боффран</a:t>
            </a:r>
            <a:r>
              <a:rPr lang="ru-RU" sz="1000" dirty="0" smtClean="0"/>
              <a:t>. 1705–1709. Париж</a:t>
            </a:r>
            <a:endParaRPr lang="ru-RU" sz="1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8047" y="4838449"/>
            <a:ext cx="33786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Стиль рококо прославился своей роскошью в моде благодаря любовнице короля Людовика </a:t>
            </a:r>
            <a:r>
              <a:rPr lang="en-US" sz="1400" dirty="0" smtClean="0"/>
              <a:t>XV </a:t>
            </a:r>
            <a:r>
              <a:rPr lang="ru-RU" sz="1400" dirty="0" smtClean="0"/>
              <a:t>мадам де Помпадур и королеве Марии </a:t>
            </a:r>
            <a:r>
              <a:rPr lang="ru-RU" sz="1400" dirty="0" err="1" smtClean="0"/>
              <a:t>Антуанетте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2" name="Picture 1" descr="D:\Лена\Презентации\Презентации-07-2014\Рококо\в-рамку-антуанетт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2941" y="2613537"/>
            <a:ext cx="2057865" cy="2893873"/>
          </a:xfrm>
          <a:prstGeom prst="rect">
            <a:avLst/>
          </a:prstGeom>
          <a:noFill/>
        </p:spPr>
      </p:pic>
      <p:pic>
        <p:nvPicPr>
          <p:cNvPr id="4" name="Picture 2" descr="D:\Лена\Презентации\Презентации-07-2014\Рококо\в-рамку-помпаду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0845" y="2619818"/>
            <a:ext cx="2242208" cy="289387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12941" y="5548354"/>
            <a:ext cx="20578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Э. </a:t>
            </a:r>
            <a:r>
              <a:rPr lang="ru-RU" sz="1000" dirty="0" err="1" smtClean="0"/>
              <a:t>Виже-Лебрен</a:t>
            </a:r>
            <a:r>
              <a:rPr lang="ru-RU" sz="1000" dirty="0" smtClean="0"/>
              <a:t>. Портрет королевы </a:t>
            </a:r>
            <a:r>
              <a:rPr lang="ru-RU" sz="1000" dirty="0" err="1" smtClean="0"/>
              <a:t>Марии-Антуанетты</a:t>
            </a:r>
            <a:r>
              <a:rPr lang="ru-RU" sz="1000" dirty="0" smtClean="0"/>
              <a:t> </a:t>
            </a:r>
          </a:p>
          <a:p>
            <a:pPr algn="ctr"/>
            <a:r>
              <a:rPr lang="ru-RU" sz="1000" dirty="0" smtClean="0"/>
              <a:t>с розой. 1783</a:t>
            </a:r>
            <a:endParaRPr lang="ru-RU" sz="1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60845" y="5534706"/>
            <a:ext cx="224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Ф. Буше. Портрет маркизы де Помпадур. 1754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238" y="136477"/>
            <a:ext cx="43809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Гедонизм рококо проявляется в нарочитой чувственности сюжетов, жеманности персонажей, утонченности пропорций и сладковатой нежности цветовых оттенков — розовых, зеленоватых, </a:t>
            </a:r>
            <a:r>
              <a:rPr lang="ru-RU" sz="1400" dirty="0" err="1" smtClean="0"/>
              <a:t>голубых</a:t>
            </a:r>
            <a:r>
              <a:rPr lang="ru-RU" sz="1400" dirty="0" smtClean="0"/>
              <a:t>. Этот галантный стиль воплощали </a:t>
            </a:r>
            <a:r>
              <a:rPr lang="ru-RU" sz="1400" dirty="0" err="1" smtClean="0"/>
              <a:t>Антуан</a:t>
            </a:r>
            <a:r>
              <a:rPr lang="ru-RU" sz="1400" dirty="0" smtClean="0"/>
              <a:t> Ватто, Франсуа Буше, Жозеф </a:t>
            </a:r>
            <a:r>
              <a:rPr lang="ru-RU" sz="1400" dirty="0" err="1" smtClean="0"/>
              <a:t>Натуар</a:t>
            </a:r>
            <a:r>
              <a:rPr lang="ru-RU" sz="1400" dirty="0" smtClean="0"/>
              <a:t>, Пьер Шарль </a:t>
            </a:r>
            <a:r>
              <a:rPr lang="ru-RU" sz="1400" dirty="0" err="1" smtClean="0"/>
              <a:t>Тремольер</a:t>
            </a:r>
            <a:r>
              <a:rPr lang="ru-RU" sz="1400" dirty="0" smtClean="0"/>
              <a:t>, Карл </a:t>
            </a:r>
            <a:r>
              <a:rPr lang="ru-RU" sz="1400" dirty="0" err="1" smtClean="0"/>
              <a:t>Ванлоо</a:t>
            </a:r>
            <a:r>
              <a:rPr lang="ru-RU" sz="1400" dirty="0" smtClean="0"/>
              <a:t>, Жан Марк </a:t>
            </a:r>
            <a:r>
              <a:rPr lang="ru-RU" sz="1400" dirty="0" err="1" smtClean="0"/>
              <a:t>Натье</a:t>
            </a:r>
            <a:r>
              <a:rPr lang="ru-RU" sz="1400" dirty="0" smtClean="0"/>
              <a:t>, Оноре Фрагонар. </a:t>
            </a:r>
            <a:endParaRPr lang="ru-RU" sz="1400" dirty="0"/>
          </a:p>
        </p:txBody>
      </p:sp>
      <p:pic>
        <p:nvPicPr>
          <p:cNvPr id="1026" name="Picture 2" descr="D:\Лена\Презентации\Презентации-07-2014\Рококо\Счастливые возможности качеле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369" y="136477"/>
            <a:ext cx="4204370" cy="555464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71961" y="5732061"/>
            <a:ext cx="40577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Н. Делоне. Счастливые возможности качелей. 1768.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живописному оригиналу Ж.О. Фрагонара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7530" y="2088106"/>
            <a:ext cx="438093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На выставке «Галантные игры», где представлены французские гравюры рококо из запасников музея, можно погрузиться в мир образов галантного века, понять, в чем своеобразие стиля рококо.</a:t>
            </a:r>
            <a:endParaRPr lang="ru-RU" sz="1400" dirty="0"/>
          </a:p>
        </p:txBody>
      </p:sp>
      <p:pic>
        <p:nvPicPr>
          <p:cNvPr id="1028" name="Picture 4" descr="D:\Лена\Презентации\Презентации-07-2014\Рококо\веер-семья-в-парк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9187" y="3463085"/>
            <a:ext cx="3186326" cy="222803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589187" y="5718413"/>
            <a:ext cx="318632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err="1" smtClean="0"/>
              <a:t>Beep-plie</a:t>
            </a:r>
            <a:r>
              <a:rPr lang="ru-RU" sz="1000" dirty="0" smtClean="0"/>
              <a:t>. Семья в парке. 1770-е. Франция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8735" y="71311"/>
            <a:ext cx="61141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Гравюры эпохи рококо выполнены в технике офорта, акватинты, </a:t>
            </a:r>
          </a:p>
          <a:p>
            <a:r>
              <a:rPr lang="ru-RU" sz="1400" dirty="0" smtClean="0"/>
              <a:t>в карандашной манере, что позволяло передавать с мельчайшими подробностями ту или иную историю. В разделе «Галантное общество в парке» исследуется жанр галантных празднеств, ставший модным после создания Ватто картины «Отплытие на остров </a:t>
            </a:r>
            <a:r>
              <a:rPr lang="ru-RU" sz="1400" dirty="0" err="1" smtClean="0"/>
              <a:t>Киферу</a:t>
            </a:r>
            <a:r>
              <a:rPr lang="ru-RU" sz="1400" dirty="0" smtClean="0"/>
              <a:t>» (</a:t>
            </a:r>
            <a:r>
              <a:rPr lang="ru-RU" sz="1400" dirty="0" err="1" smtClean="0"/>
              <a:t>остров</a:t>
            </a:r>
            <a:r>
              <a:rPr lang="ru-RU" sz="1400" dirty="0" smtClean="0"/>
              <a:t> любви, неги и счастья</a:t>
            </a:r>
            <a:r>
              <a:rPr lang="ru-RU" sz="1400" dirty="0" smtClean="0"/>
              <a:t>).</a:t>
            </a:r>
            <a:endParaRPr lang="ru-RU" sz="1400" dirty="0"/>
          </a:p>
        </p:txBody>
      </p:sp>
      <p:pic>
        <p:nvPicPr>
          <p:cNvPr id="12289" name="Picture 1" descr="D:\Лена\Презентации\Презентации-07-2014\Рококо\fce45d56daa24c99c7f34b56b477cf3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988" y="1636240"/>
            <a:ext cx="5949855" cy="394475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7988" y="5606679"/>
            <a:ext cx="59498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А. Ватто. Отплытие на остров </a:t>
            </a:r>
            <a:r>
              <a:rPr lang="ru-RU" sz="1000" dirty="0" err="1" smtClean="0"/>
              <a:t>Киферу</a:t>
            </a:r>
            <a:r>
              <a:rPr lang="ru-RU" sz="1000" dirty="0" smtClean="0"/>
              <a:t>. 1717</a:t>
            </a:r>
            <a:endParaRPr lang="ru-RU" sz="1000" dirty="0"/>
          </a:p>
        </p:txBody>
      </p:sp>
      <p:pic>
        <p:nvPicPr>
          <p:cNvPr id="12290" name="Picture 2" descr="D:\Лена\Презентации\Презентации-07-2014\Рококо\Немецкий танец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6696" y="1636240"/>
            <a:ext cx="2665878" cy="3944754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316696" y="5620605"/>
            <a:ext cx="263623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Демарто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Немецкий танец (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Аллеманда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 Вторая половина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XVIII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 По рисунку Ф. Буше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3962" y="95533"/>
            <a:ext cx="4242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разделе «Модные прихоти» на гравюрах подробно показана жизнь модников: утренний туалет, приход продавщицы модной одежды, приобретение модных украшений. </a:t>
            </a:r>
            <a:endParaRPr lang="ru-RU" sz="1400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983396" y="5411517"/>
            <a:ext cx="28479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Обер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Кокетка. 1732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5384221"/>
            <a:ext cx="28923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Р. </a:t>
            </a:r>
            <a:r>
              <a:rPr lang="ru-RU" sz="1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Гайяр</a:t>
            </a:r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Продавщица модной одежды. 1746</a:t>
            </a:r>
            <a:endParaRPr lang="ru-RU" sz="1000" dirty="0" smtClean="0">
              <a:latin typeface="Arial" pitchFamily="34" charset="0"/>
            </a:endParaRPr>
          </a:p>
        </p:txBody>
      </p:sp>
      <p:pic>
        <p:nvPicPr>
          <p:cNvPr id="13314" name="Picture 2" descr="D:\Лена\Презентации\Презентации-07-2014\Рококо\об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3396" y="1371777"/>
            <a:ext cx="2847923" cy="3985148"/>
          </a:xfrm>
          <a:prstGeom prst="rect">
            <a:avLst/>
          </a:prstGeom>
          <a:noFill/>
        </p:spPr>
      </p:pic>
      <p:pic>
        <p:nvPicPr>
          <p:cNvPr id="13315" name="Picture 3" descr="D:\Лена\Презентации\Презентации-07-2014\Рококо\Гайя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28" y="1371777"/>
            <a:ext cx="2863258" cy="3985148"/>
          </a:xfrm>
          <a:prstGeom prst="rect">
            <a:avLst/>
          </a:prstGeom>
          <a:noFill/>
        </p:spPr>
      </p:pic>
      <p:pic>
        <p:nvPicPr>
          <p:cNvPr id="13316" name="Picture 4" descr="D:\Лена\Презентации\Презентации-07-2014\Рококо\мартини-утренний-туалет-17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8482" y="1371777"/>
            <a:ext cx="3231859" cy="3985148"/>
          </a:xfrm>
          <a:prstGeom prst="rect">
            <a:avLst/>
          </a:prstGeom>
          <a:noFill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831319" y="5384221"/>
            <a:ext cx="325902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П.А. Мартини. Утренний туалет. 1783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2980" y="109181"/>
            <a:ext cx="59845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Ш.Н. Кошен специализировался на больших гравюрах с изображением праздников и церемоний: фейерверков, балов, театральных представлений. На его гравюрах, которые демонстрируются в разделе «Театр», множество мелких персонажей изображены группами на фоне фантастической архитектуры.</a:t>
            </a:r>
            <a:endParaRPr lang="ru-RU" sz="1400" dirty="0"/>
          </a:p>
        </p:txBody>
      </p:sp>
      <p:pic>
        <p:nvPicPr>
          <p:cNvPr id="11265" name="Picture 1" descr="D:\Лена\Презентации\Презентации-07-2014\Рококо\кош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16" y="1774562"/>
            <a:ext cx="4272008" cy="3561710"/>
          </a:xfrm>
          <a:prstGeom prst="rect">
            <a:avLst/>
          </a:prstGeom>
          <a:noFill/>
        </p:spPr>
      </p:pic>
      <p:pic>
        <p:nvPicPr>
          <p:cNvPr id="11266" name="Picture 2" descr="D:\Лена\Презентации\Презентации-07-2014\Рококо\Кошен-фо-фран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3887" y="1788210"/>
            <a:ext cx="4258100" cy="3559545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81116" y="5388699"/>
            <a:ext cx="42720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Ш.Н. Кошен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младший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Любовь в итальянском театре. 1734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653887" y="5388699"/>
            <a:ext cx="42581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Ш.Н. Кошен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младший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Любовь во французском театре. 1734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Лена\Презентации\Презентации-07-2014\Рококо\Авенлин-Полден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916" y="105379"/>
            <a:ext cx="3583106" cy="3043901"/>
          </a:xfrm>
          <a:prstGeom prst="rect">
            <a:avLst/>
          </a:prstGeom>
          <a:noFill/>
        </p:spPr>
      </p:pic>
      <p:pic>
        <p:nvPicPr>
          <p:cNvPr id="20483" name="Picture 3" descr="D:\Лена\Презентации\Презентации-07-2014\Рококо\Вече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15" y="3348777"/>
            <a:ext cx="3583107" cy="2986664"/>
          </a:xfrm>
          <a:prstGeom prst="rect">
            <a:avLst/>
          </a:prstGeom>
          <a:noFill/>
        </p:spPr>
      </p:pic>
      <p:pic>
        <p:nvPicPr>
          <p:cNvPr id="20484" name="Picture 4" descr="D:\Лена\Презентации\Презентации-07-2014\Рококо\Брио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2594" y="482788"/>
            <a:ext cx="4626315" cy="4075564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332593" y="4585648"/>
            <a:ext cx="46263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Брион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Весна. 1732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107976" y="5199797"/>
            <a:ext cx="20810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Ф.А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Авенлин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Полдень. 1740-е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4110285" y="5540989"/>
            <a:ext cx="41921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Ф.А.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Авелин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Вечер. 1740-е. По композиции Ж.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Мондона-младшего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0113" y="95532"/>
            <a:ext cx="45037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/>
              <a:t>Представить светскую жизнь, нравы галантной</a:t>
            </a:r>
            <a:endParaRPr lang="ru-RU" sz="1400" dirty="0" smtClean="0">
              <a:latin typeface="Arial" pitchFamily="34" charset="0"/>
            </a:endParaRPr>
          </a:p>
          <a:p>
            <a:r>
              <a:rPr lang="ru-RU" sz="1400" dirty="0" smtClean="0"/>
              <a:t>эпохи можно, рассматривая гравюры в разделах «Салоны» и «Будуар». </a:t>
            </a:r>
            <a:endParaRPr lang="ru-RU" sz="1400" dirty="0"/>
          </a:p>
        </p:txBody>
      </p:sp>
      <p:pic>
        <p:nvPicPr>
          <p:cNvPr id="10241" name="Picture 1" descr="D:\Лена\Презентации\Презентации-07-2014\Рококо\Мартин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5067" y="1345156"/>
            <a:ext cx="2926286" cy="3731811"/>
          </a:xfrm>
          <a:prstGeom prst="rect">
            <a:avLst/>
          </a:prstGeom>
          <a:noFill/>
        </p:spPr>
      </p:pic>
      <p:pic>
        <p:nvPicPr>
          <p:cNvPr id="10243" name="Picture 3" descr="D:\Лена\Презентации\Презентации-07-2014\Рококо\Пат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2421" y="1378967"/>
            <a:ext cx="2696834" cy="3698000"/>
          </a:xfrm>
          <a:prstGeom prst="rect">
            <a:avLst/>
          </a:prstGeom>
          <a:noFill/>
        </p:spPr>
      </p:pic>
      <p:pic>
        <p:nvPicPr>
          <p:cNvPr id="10245" name="Picture 5" descr="D:\Лена\Презентации\Презентации-07-2014\Рококо\триер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071" y="1378967"/>
            <a:ext cx="2746441" cy="3698000"/>
          </a:xfrm>
          <a:prstGeom prst="rect">
            <a:avLst/>
          </a:prstGeom>
          <a:noFill/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262421" y="5084084"/>
            <a:ext cx="2696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Ж.-Б.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Пати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Объяснение в любви.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1775–1780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116892" y="5076967"/>
            <a:ext cx="291446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Ф.-Н. Мартине. Воздух. 1770–1780-е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91071" y="5097732"/>
            <a:ext cx="27464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Ф.Триер. Галантный хирург. 1770–1780-е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ена\Презентации\Презентации-07-2014\Рококо\Авел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817" y="219786"/>
            <a:ext cx="3792774" cy="5280262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74817" y="5557003"/>
            <a:ext cx="379277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П.А.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Авелин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Прекрасная горничная. 1740-е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2" descr="D:\Лена\Презентации\Презентации-07-2014\Рококо\Бонн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469325" y="219786"/>
            <a:ext cx="4453962" cy="5280262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469325" y="5557003"/>
            <a:ext cx="44539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Л.-М. Бонне. Слушая возлюбленного. 1783–1785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67530" y="1050878"/>
            <a:ext cx="425810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Стиль рококо возник в «эпоху женщин». Идеалу этого периода роскоши, галантных игр, стремления к удовольствиям соответствовала мода с ее изящными формами, большим количеством аксессуаров — сумочек, перчаток, муфт, лент, цветов. Нарядные шелковые туфли украшались пряжками, лентами, даже драгоценными камнями. Богато украшалось вышивкой, кружевной отделкой и нижнее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белье.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Силуэт женщин в платьях с расширяющимися юбками, которые поддерживались металлическими обручами, обтянутыми полотном, напоминал огромный колокол. Элегантные одеяния с кружевами, позументами, лентами, дополнял шлейф.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4" descr="D:\Лена\Презентации\Презентации-07-2014\Рококо\Прощ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956" y="234901"/>
            <a:ext cx="4071636" cy="5280262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67604" y="5543355"/>
            <a:ext cx="40306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Н. Делоне. Прощание. Лист из серии «Памятное свидетельство о житейских и нравственных порядках в конце XVIII века». 1777. По рисунку Ж.М.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Моро-младшего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Лена\Презентации\Презентации-07-2014\Рококо\Леб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4673" y="166663"/>
            <a:ext cx="3875483" cy="5331248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514672" y="5550875"/>
            <a:ext cx="38754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Ж.-Ф.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Леба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Игра в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трик-трак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1740-е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2" descr="D:\Лена\Презентации\Презентации-07-2014\Рококо\Лепись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22" y="98422"/>
            <a:ext cx="3832320" cy="53994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80122" y="5550875"/>
            <a:ext cx="37950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Б. </a:t>
            </a:r>
            <a:r>
              <a:rPr lang="ru-RU" sz="10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Леписье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Городская любовь или любовь кокетливая. 1732</a:t>
            </a:r>
            <a:endParaRPr lang="ru-RU" sz="10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D:\Лена\Презентации\Презентации-07-2014\Рококо\Случай на балу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27532" y="386285"/>
            <a:ext cx="3578486" cy="512567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27532" y="5511956"/>
            <a:ext cx="35784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А.-Ж. Дюкло. Случай на балу.1775. </a:t>
            </a:r>
          </a:p>
          <a:p>
            <a:pPr algn="ctr"/>
            <a:r>
              <a:rPr lang="ru-RU" sz="1000" dirty="0" smtClean="0"/>
              <a:t>По рисунку С. </a:t>
            </a:r>
            <a:r>
              <a:rPr lang="ru-RU" sz="1000" dirty="0" err="1" smtClean="0"/>
              <a:t>Фрейдеберга</a:t>
            </a:r>
            <a:endParaRPr lang="ru-RU" sz="1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6531" y="5468144"/>
            <a:ext cx="25415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1000" dirty="0">
                <a:ea typeface="Times New Roman" pitchFamily="18" charset="0"/>
                <a:cs typeface="Arial" pitchFamily="34" charset="0"/>
              </a:rPr>
              <a:t>Презентация подготовлена Е. Князевой</a:t>
            </a:r>
          </a:p>
          <a:p>
            <a:r>
              <a:rPr lang="ru-RU" sz="1000" dirty="0">
                <a:ea typeface="Times New Roman" pitchFamily="18" charset="0"/>
                <a:cs typeface="Arial" pitchFamily="34" charset="0"/>
              </a:rPr>
              <a:t>по материалу </a:t>
            </a:r>
            <a:r>
              <a:rPr lang="ru-RU" sz="1000" dirty="0" smtClean="0">
                <a:ea typeface="Times New Roman" pitchFamily="18" charset="0"/>
                <a:cs typeface="Arial" pitchFamily="34" charset="0"/>
              </a:rPr>
              <a:t>В. Хан-Магомедовой</a:t>
            </a:r>
            <a:endParaRPr lang="ru-RU" sz="1000" dirty="0">
              <a:ea typeface="Times New Roman" pitchFamily="18" charset="0"/>
              <a:cs typeface="Arial" pitchFamily="34" charset="0"/>
            </a:endParaRPr>
          </a:p>
          <a:p>
            <a:pPr eaLnBrk="0" hangingPunct="0"/>
            <a:r>
              <a:rPr lang="ru-RU" sz="1000" dirty="0">
                <a:ea typeface="Times New Roman" pitchFamily="18" charset="0"/>
                <a:cs typeface="Arial" pitchFamily="34" charset="0"/>
              </a:rPr>
              <a:t>Журнал «Искусство» № </a:t>
            </a:r>
            <a:r>
              <a:rPr lang="ru-RU" sz="1000" dirty="0" smtClean="0">
                <a:ea typeface="Times New Roman" pitchFamily="18" charset="0"/>
                <a:cs typeface="Arial" pitchFamily="34" charset="0"/>
              </a:rPr>
              <a:t>7–8/2014 </a:t>
            </a:r>
            <a:endParaRPr lang="ru-RU" sz="1000" dirty="0"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</TotalTime>
  <Words>723</Words>
  <Application>Microsoft Macintosh PowerPoint</Application>
  <PresentationFormat>Экран (4:3)</PresentationFormat>
  <Paragraphs>50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world</cp:lastModifiedBy>
  <cp:revision>42</cp:revision>
  <dcterms:modified xsi:type="dcterms:W3CDTF">2014-05-30T18:00:48Z</dcterms:modified>
</cp:coreProperties>
</file>