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sldIdLst>
    <p:sldId id="256" r:id="rId2"/>
    <p:sldId id="307" r:id="rId3"/>
    <p:sldId id="308" r:id="rId4"/>
    <p:sldId id="309" r:id="rId5"/>
    <p:sldId id="322" r:id="rId6"/>
    <p:sldId id="310" r:id="rId7"/>
    <p:sldId id="311" r:id="rId8"/>
    <p:sldId id="312" r:id="rId9"/>
    <p:sldId id="313" r:id="rId10"/>
    <p:sldId id="314" r:id="rId11"/>
    <p:sldId id="315" r:id="rId12"/>
    <p:sldId id="316" r:id="rId13"/>
    <p:sldId id="317" r:id="rId14"/>
    <p:sldId id="318" r:id="rId15"/>
    <p:sldId id="319" r:id="rId16"/>
    <p:sldId id="320" r:id="rId17"/>
    <p:sldId id="321" r:id="rId18"/>
    <p:sldId id="257" r:id="rId19"/>
    <p:sldId id="258" r:id="rId20"/>
    <p:sldId id="260" r:id="rId21"/>
    <p:sldId id="261" r:id="rId22"/>
    <p:sldId id="262" r:id="rId23"/>
    <p:sldId id="263" r:id="rId24"/>
    <p:sldId id="264" r:id="rId25"/>
    <p:sldId id="265" r:id="rId26"/>
    <p:sldId id="266" r:id="rId27"/>
    <p:sldId id="267" r:id="rId28"/>
    <p:sldId id="268" r:id="rId29"/>
    <p:sldId id="269" r:id="rId30"/>
    <p:sldId id="270" r:id="rId31"/>
    <p:sldId id="271" r:id="rId32"/>
    <p:sldId id="272" r:id="rId33"/>
    <p:sldId id="273" r:id="rId34"/>
    <p:sldId id="274" r:id="rId35"/>
    <p:sldId id="275" r:id="rId36"/>
    <p:sldId id="276" r:id="rId37"/>
    <p:sldId id="277" r:id="rId38"/>
    <p:sldId id="278" r:id="rId39"/>
    <p:sldId id="279" r:id="rId40"/>
    <p:sldId id="280" r:id="rId41"/>
    <p:sldId id="281" r:id="rId42"/>
    <p:sldId id="282" r:id="rId43"/>
    <p:sldId id="283" r:id="rId44"/>
    <p:sldId id="284" r:id="rId45"/>
    <p:sldId id="285" r:id="rId46"/>
    <p:sldId id="286" r:id="rId47"/>
    <p:sldId id="287" r:id="rId48"/>
    <p:sldId id="288" r:id="rId49"/>
    <p:sldId id="289" r:id="rId50"/>
    <p:sldId id="290" r:id="rId51"/>
    <p:sldId id="291" r:id="rId52"/>
    <p:sldId id="292" r:id="rId53"/>
    <p:sldId id="293" r:id="rId54"/>
    <p:sldId id="294" r:id="rId55"/>
    <p:sldId id="295" r:id="rId56"/>
    <p:sldId id="296" r:id="rId57"/>
    <p:sldId id="297" r:id="rId58"/>
    <p:sldId id="298" r:id="rId59"/>
    <p:sldId id="299" r:id="rId60"/>
    <p:sldId id="300" r:id="rId61"/>
    <p:sldId id="301" r:id="rId62"/>
    <p:sldId id="302" r:id="rId63"/>
    <p:sldId id="303" r:id="rId64"/>
    <p:sldId id="304" r:id="rId65"/>
    <p:sldId id="305" r:id="rId66"/>
    <p:sldId id="323" r:id="rId67"/>
    <p:sldId id="306" r:id="rId68"/>
    <p:sldId id="259" r:id="rId6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69DE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74"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BE4C9C-2FCE-48D7-A510-896FA00C7BEA}" type="datetimeFigureOut">
              <a:rPr lang="ru-RU" smtClean="0"/>
              <a:pPr/>
              <a:t>06.05.2014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A83D35-9766-42DC-82DE-872F37AF8BA6}" type="slidenum">
              <a:rPr lang="ru-RU" smtClean="0"/>
              <a:pPr/>
              <a:t>‹#›</a:t>
            </a:fld>
            <a:endParaRPr lang="ru-RU"/>
          </a:p>
        </p:txBody>
      </p:sp>
    </p:spTree>
    <p:extLst>
      <p:ext uri="{BB962C8B-B14F-4D97-AF65-F5344CB8AC3E}">
        <p14:creationId xmlns:p14="http://schemas.microsoft.com/office/powerpoint/2010/main" xmlns="" val="558731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nearyou.ru/0play/lit/aiv_pushk.html"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40000" lnSpcReduction="20000"/>
          </a:bodyPr>
          <a:lstStyle/>
          <a:p>
            <a:r>
              <a:rPr lang="ru-RU" dirty="0" err="1" smtClean="0"/>
              <a:t>Oдна</a:t>
            </a:r>
            <a:r>
              <a:rPr lang="ru-RU" dirty="0" smtClean="0"/>
              <a:t> из лучших картин на пушкинскую тему - "Прощание Пушкина с морем", над которой И. К. Айвазовский работал в содружестве с И. Е. Репиным. (Репин писал в этой картине фигуру Пушкина, Айвазовский - пейзажный фон), создана в год пятидесятилетия со дня гибели А. С. Пушкина.</a:t>
            </a:r>
            <a:br>
              <a:rPr lang="ru-RU" dirty="0" smtClean="0"/>
            </a:br>
            <a:r>
              <a:rPr lang="ru-RU" dirty="0" smtClean="0"/>
              <a:t/>
            </a:r>
            <a:br>
              <a:rPr lang="ru-RU" dirty="0" smtClean="0"/>
            </a:br>
            <a:r>
              <a:rPr lang="ru-RU" dirty="0" smtClean="0"/>
              <a:t>Прощание с морем связано с отъездом Пушкина из Одессы, где он прожил год, в новую ссылку — в Михайловское. </a:t>
            </a:r>
          </a:p>
          <a:p>
            <a:r>
              <a:rPr lang="ru-RU" dirty="0" smtClean="0">
                <a:hlinkClick r:id="rId3" action="ppaction://hlinkfile"/>
              </a:rPr>
              <a:t>А. С. Пушкин "К МОРЮ"</a:t>
            </a:r>
            <a:r>
              <a:rPr lang="ru-RU" dirty="0" smtClean="0"/>
              <a:t> </a:t>
            </a:r>
            <a:br>
              <a:rPr lang="ru-RU" dirty="0" smtClean="0"/>
            </a:br>
            <a:r>
              <a:rPr lang="ru-RU" dirty="0" smtClean="0"/>
              <a:t/>
            </a:r>
            <a:br>
              <a:rPr lang="ru-RU" dirty="0" smtClean="0"/>
            </a:br>
            <a:r>
              <a:rPr lang="ru-RU" dirty="0" smtClean="0"/>
              <a:t>Прощай, свободная стихия!</a:t>
            </a:r>
            <a:br>
              <a:rPr lang="ru-RU" dirty="0" smtClean="0"/>
            </a:br>
            <a:r>
              <a:rPr lang="ru-RU" dirty="0" smtClean="0"/>
              <a:t>В последний раз передо мной</a:t>
            </a:r>
            <a:br>
              <a:rPr lang="ru-RU" dirty="0" smtClean="0"/>
            </a:br>
            <a:r>
              <a:rPr lang="ru-RU" dirty="0" smtClean="0"/>
              <a:t>Ты катишь волны голубые</a:t>
            </a:r>
            <a:br>
              <a:rPr lang="ru-RU" dirty="0" smtClean="0"/>
            </a:br>
            <a:r>
              <a:rPr lang="ru-RU" dirty="0" smtClean="0"/>
              <a:t>И блещешь гордою красой.</a:t>
            </a:r>
            <a:br>
              <a:rPr lang="ru-RU" dirty="0" smtClean="0"/>
            </a:br>
            <a:r>
              <a:rPr lang="ru-RU" dirty="0" smtClean="0"/>
              <a:t/>
            </a:r>
            <a:br>
              <a:rPr lang="ru-RU" dirty="0" smtClean="0"/>
            </a:br>
            <a:r>
              <a:rPr lang="ru-RU" dirty="0" smtClean="0"/>
              <a:t>Как друга ропот заунывный,</a:t>
            </a:r>
            <a:br>
              <a:rPr lang="ru-RU" dirty="0" smtClean="0"/>
            </a:br>
            <a:r>
              <a:rPr lang="ru-RU" dirty="0" smtClean="0"/>
              <a:t>Как зов его в прощальный час,</a:t>
            </a:r>
            <a:br>
              <a:rPr lang="ru-RU" dirty="0" smtClean="0"/>
            </a:br>
            <a:r>
              <a:rPr lang="ru-RU" dirty="0" smtClean="0"/>
              <a:t>Твой грустный шум, </a:t>
            </a:r>
            <a:br>
              <a:rPr lang="ru-RU" dirty="0" smtClean="0"/>
            </a:br>
            <a:r>
              <a:rPr lang="ru-RU" dirty="0" smtClean="0"/>
              <a:t>твой шум призывный</a:t>
            </a:r>
            <a:br>
              <a:rPr lang="ru-RU" dirty="0" smtClean="0"/>
            </a:br>
            <a:r>
              <a:rPr lang="ru-RU" dirty="0" smtClean="0"/>
              <a:t>Услышал я в последний раз.</a:t>
            </a:r>
            <a:br>
              <a:rPr lang="ru-RU" dirty="0" smtClean="0"/>
            </a:br>
            <a:r>
              <a:rPr lang="ru-RU" dirty="0" smtClean="0"/>
              <a:t/>
            </a:r>
            <a:br>
              <a:rPr lang="ru-RU" dirty="0" smtClean="0"/>
            </a:br>
            <a:r>
              <a:rPr lang="ru-RU" dirty="0" smtClean="0"/>
              <a:t>Моей души предел желанный!</a:t>
            </a:r>
            <a:br>
              <a:rPr lang="ru-RU" dirty="0" smtClean="0"/>
            </a:br>
            <a:r>
              <a:rPr lang="ru-RU" dirty="0" smtClean="0"/>
              <a:t>Как часто по брегам твоим</a:t>
            </a:r>
            <a:br>
              <a:rPr lang="ru-RU" dirty="0" smtClean="0"/>
            </a:br>
            <a:r>
              <a:rPr lang="ru-RU" dirty="0" smtClean="0"/>
              <a:t>Бродил я тихий и туманный,</a:t>
            </a:r>
            <a:br>
              <a:rPr lang="ru-RU" dirty="0" smtClean="0"/>
            </a:br>
            <a:r>
              <a:rPr lang="ru-RU" dirty="0" smtClean="0"/>
              <a:t>Заветным умыслом томим!</a:t>
            </a:r>
            <a:br>
              <a:rPr lang="ru-RU" dirty="0" smtClean="0"/>
            </a:br>
            <a:r>
              <a:rPr lang="ru-RU" dirty="0" smtClean="0"/>
              <a:t/>
            </a:r>
            <a:br>
              <a:rPr lang="ru-RU" dirty="0" smtClean="0"/>
            </a:br>
            <a:r>
              <a:rPr lang="ru-RU" dirty="0" smtClean="0"/>
              <a:t>Как я любил твои отзывы,</a:t>
            </a:r>
            <a:br>
              <a:rPr lang="ru-RU" dirty="0" smtClean="0"/>
            </a:br>
            <a:r>
              <a:rPr lang="ru-RU" dirty="0" smtClean="0"/>
              <a:t>Глухие звуки, бездны глас,</a:t>
            </a:r>
            <a:br>
              <a:rPr lang="ru-RU" dirty="0" smtClean="0"/>
            </a:br>
            <a:r>
              <a:rPr lang="ru-RU" dirty="0" smtClean="0"/>
              <a:t>И тишину в вечерний час,</a:t>
            </a:r>
            <a:br>
              <a:rPr lang="ru-RU" dirty="0" smtClean="0"/>
            </a:br>
            <a:r>
              <a:rPr lang="ru-RU" dirty="0" smtClean="0"/>
              <a:t>И своенравные порывы!</a:t>
            </a:r>
            <a:br>
              <a:rPr lang="ru-RU" dirty="0" smtClean="0"/>
            </a:br>
            <a:r>
              <a:rPr lang="ru-RU" dirty="0" smtClean="0"/>
              <a:t/>
            </a:r>
            <a:br>
              <a:rPr lang="ru-RU" dirty="0" smtClean="0"/>
            </a:br>
            <a:r>
              <a:rPr lang="ru-RU" dirty="0" smtClean="0"/>
              <a:t>Смиренный парус рыбарей,</a:t>
            </a:r>
            <a:br>
              <a:rPr lang="ru-RU" dirty="0" smtClean="0"/>
            </a:br>
            <a:r>
              <a:rPr lang="ru-RU" dirty="0" smtClean="0"/>
              <a:t>Твоею прихотью хранимый,</a:t>
            </a:r>
            <a:br>
              <a:rPr lang="ru-RU" dirty="0" smtClean="0"/>
            </a:br>
            <a:r>
              <a:rPr lang="ru-RU" dirty="0" smtClean="0"/>
              <a:t>Скользит отважно средь зыбей:</a:t>
            </a:r>
            <a:br>
              <a:rPr lang="ru-RU" dirty="0" smtClean="0"/>
            </a:br>
            <a:r>
              <a:rPr lang="ru-RU" dirty="0" smtClean="0"/>
              <a:t>Но ты взыграл, неодолимый,—</a:t>
            </a:r>
            <a:br>
              <a:rPr lang="ru-RU" dirty="0" smtClean="0"/>
            </a:br>
            <a:r>
              <a:rPr lang="ru-RU" dirty="0" smtClean="0"/>
              <a:t>И стая тонет кораблей.</a:t>
            </a:r>
            <a:br>
              <a:rPr lang="ru-RU" dirty="0" smtClean="0"/>
            </a:br>
            <a:r>
              <a:rPr lang="ru-RU" dirty="0" smtClean="0"/>
              <a:t/>
            </a:r>
            <a:br>
              <a:rPr lang="ru-RU" dirty="0" smtClean="0"/>
            </a:br>
            <a:r>
              <a:rPr lang="ru-RU" dirty="0" smtClean="0"/>
              <a:t>Не удалось навек оставить</a:t>
            </a:r>
            <a:br>
              <a:rPr lang="ru-RU" dirty="0" smtClean="0"/>
            </a:br>
            <a:r>
              <a:rPr lang="ru-RU" dirty="0" smtClean="0"/>
              <a:t>Мне скучный, неподвижный брег,</a:t>
            </a:r>
            <a:br>
              <a:rPr lang="ru-RU" dirty="0" smtClean="0"/>
            </a:br>
            <a:r>
              <a:rPr lang="ru-RU" dirty="0" smtClean="0"/>
              <a:t>Тебя восторгами поздравить</a:t>
            </a:r>
            <a:br>
              <a:rPr lang="ru-RU" dirty="0" smtClean="0"/>
            </a:br>
            <a:r>
              <a:rPr lang="ru-RU" dirty="0" smtClean="0"/>
              <a:t>И по хребтам твоим направить</a:t>
            </a:r>
            <a:br>
              <a:rPr lang="ru-RU" dirty="0" smtClean="0"/>
            </a:br>
            <a:r>
              <a:rPr lang="ru-RU" dirty="0" smtClean="0"/>
              <a:t>Мой поэтический побег. </a:t>
            </a:r>
            <a:br>
              <a:rPr lang="ru-RU" dirty="0" smtClean="0"/>
            </a:br>
            <a:r>
              <a:rPr lang="ru-RU" dirty="0" smtClean="0"/>
              <a:t/>
            </a:r>
            <a:br>
              <a:rPr lang="ru-RU" dirty="0" smtClean="0"/>
            </a:br>
            <a:endParaRPr lang="ru-RU" dirty="0" smtClean="0"/>
          </a:p>
          <a:p>
            <a:r>
              <a:rPr lang="ru-RU" dirty="0" smtClean="0"/>
              <a:t>На одной из академических выставок в Санкт-Петербурге (1836) встретились два художника - художник пера и художник кисти. Знакомство с Александром Сергеевичем Пушкиным произвело неизгладимое впечатление на молодого Айвазовского. "С тех пор и без того любимый мною поэт сделался предметом моих дум, вдохновения и длинных бесед и рассказов о нем", - вспоминал художник. </a:t>
            </a:r>
            <a:br>
              <a:rPr lang="ru-RU" dirty="0" smtClean="0"/>
            </a:br>
            <a:r>
              <a:rPr lang="ru-RU" dirty="0" smtClean="0"/>
              <a:t/>
            </a:r>
            <a:br>
              <a:rPr lang="ru-RU" dirty="0" smtClean="0"/>
            </a:br>
            <a:r>
              <a:rPr lang="ru-RU" dirty="0" smtClean="0"/>
              <a:t>Пушкин с большим одобрением отозвался о работах талантливого студента Академии художеств.</a:t>
            </a:r>
            <a:br>
              <a:rPr lang="ru-RU" dirty="0" smtClean="0"/>
            </a:br>
            <a:r>
              <a:rPr lang="ru-RU" dirty="0" smtClean="0"/>
              <a:t>Айвазовский всю жизнь преклонялся перед талантом величайшего русского поэта, посвятив ему целый цикл картин. В них он соединил поэзию моря с образом поэта.</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Клыкастый месяц вылез на востоке</a:t>
            </a:r>
            <a:br>
              <a:rPr lang="ru-RU" dirty="0" smtClean="0"/>
            </a:br>
            <a:r>
              <a:rPr lang="ru-RU" dirty="0" smtClean="0"/>
              <a:t>Меж соснами и костяками скал.</a:t>
            </a:r>
            <a:br>
              <a:rPr lang="ru-RU" dirty="0" smtClean="0"/>
            </a:br>
            <a:r>
              <a:rPr lang="ru-RU" dirty="0" smtClean="0"/>
              <a:t>Здесь он стоял, здесь рвался плащ широкий,</a:t>
            </a:r>
            <a:br>
              <a:rPr lang="ru-RU" dirty="0" smtClean="0"/>
            </a:br>
            <a:r>
              <a:rPr lang="ru-RU" dirty="0" smtClean="0"/>
              <a:t>Здесь Байрона он нараспев читал.</a:t>
            </a:r>
            <a:br>
              <a:rPr lang="ru-RU" dirty="0" smtClean="0"/>
            </a:br>
            <a:r>
              <a:rPr lang="ru-RU" dirty="0" smtClean="0"/>
              <a:t>Здесь в дымном, голубином оперенье</a:t>
            </a:r>
            <a:br>
              <a:rPr lang="ru-RU" dirty="0" smtClean="0"/>
            </a:br>
            <a:r>
              <a:rPr lang="ru-RU" dirty="0" smtClean="0"/>
              <a:t>И ночь, и море стлалось перед ним…</a:t>
            </a:r>
            <a:br>
              <a:rPr lang="ru-RU" dirty="0" smtClean="0"/>
            </a:br>
            <a:r>
              <a:rPr lang="ru-RU" dirty="0" smtClean="0"/>
              <a:t>(Эдуард Багрицкий)</a:t>
            </a:r>
            <a:br>
              <a:rPr lang="ru-RU" dirty="0" smtClean="0"/>
            </a:br>
            <a:r>
              <a:rPr lang="ru-RU" dirty="0" smtClean="0"/>
              <a:t/>
            </a:r>
            <a:br>
              <a:rPr lang="ru-RU" dirty="0" smtClean="0"/>
            </a:br>
            <a:endParaRPr lang="ru-RU" dirty="0" smtClean="0"/>
          </a:p>
          <a:p>
            <a:endParaRPr lang="ru-RU" dirty="0"/>
          </a:p>
        </p:txBody>
      </p:sp>
      <p:sp>
        <p:nvSpPr>
          <p:cNvPr id="4" name="Номер слайда 3"/>
          <p:cNvSpPr>
            <a:spLocks noGrp="1"/>
          </p:cNvSpPr>
          <p:nvPr>
            <p:ph type="sldNum" sz="quarter" idx="10"/>
          </p:nvPr>
        </p:nvSpPr>
        <p:spPr/>
        <p:txBody>
          <a:bodyPr/>
          <a:lstStyle/>
          <a:p>
            <a:fld id="{BDA83D35-9766-42DC-82DE-872F37AF8BA6}" type="slidenum">
              <a:rPr lang="ru-RU" smtClean="0"/>
              <a:pPr/>
              <a:t>7</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Грандиозный холст «Волна» – яркий образец позднего творчества Айвазовского.</a:t>
            </a:r>
            <a:br>
              <a:rPr lang="ru-RU" dirty="0" smtClean="0"/>
            </a:br>
            <a:r>
              <a:rPr lang="ru-RU" dirty="0" smtClean="0"/>
              <a:t>Любопытно, что в момент создания картины художнику было уже 72 года.</a:t>
            </a:r>
            <a:br>
              <a:rPr lang="ru-RU" dirty="0" smtClean="0"/>
            </a:br>
            <a:r>
              <a:rPr lang="ru-RU" dirty="0" smtClean="0"/>
              <a:t/>
            </a:r>
            <a:br>
              <a:rPr lang="ru-RU" dirty="0" smtClean="0"/>
            </a:br>
            <a:r>
              <a:rPr lang="ru-RU" dirty="0" smtClean="0"/>
              <a:t>Изображая бурное движение волн, живописец любуется циклопической мощью природы и как будто сравнивает с ней тщету человеческих усилий: низко нависли над волнами тяжелые свинцовые тучи, пучина вот-вот поглотит разбитый корабль, нет надежды и у пытающихся спастись моряков. Колорит картины холоден и мрачен. </a:t>
            </a:r>
            <a:br>
              <a:rPr lang="ru-RU" dirty="0" smtClean="0"/>
            </a:br>
            <a:r>
              <a:rPr lang="ru-RU" dirty="0" smtClean="0"/>
              <a:t/>
            </a:r>
            <a:br>
              <a:rPr lang="ru-RU" dirty="0" smtClean="0"/>
            </a:br>
            <a:r>
              <a:rPr lang="ru-RU" dirty="0" smtClean="0"/>
              <a:t>Живописец отходит здесь от ранней романтической яркости палитры и приближается к реалистическому решению. </a:t>
            </a:r>
          </a:p>
          <a:p>
            <a:endParaRPr lang="ru-RU" dirty="0"/>
          </a:p>
        </p:txBody>
      </p:sp>
      <p:sp>
        <p:nvSpPr>
          <p:cNvPr id="4" name="Номер слайда 3"/>
          <p:cNvSpPr>
            <a:spLocks noGrp="1"/>
          </p:cNvSpPr>
          <p:nvPr>
            <p:ph type="sldNum" sz="quarter" idx="10"/>
          </p:nvPr>
        </p:nvSpPr>
        <p:spPr/>
        <p:txBody>
          <a:bodyPr/>
          <a:lstStyle/>
          <a:p>
            <a:fld id="{BDA83D35-9766-42DC-82DE-872F37AF8BA6}" type="slidenum">
              <a:rPr lang="ru-RU" smtClean="0"/>
              <a:pPr/>
              <a:t>13</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3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
            </a:r>
            <a:br>
              <a:rPr lang="ru-RU" dirty="0" smtClean="0"/>
            </a:br>
            <a:r>
              <a:rPr lang="ru-RU" dirty="0" smtClean="0"/>
              <a:t>Романтические черты творчества Айвазовского особенно ярко сказались в картине "Девятый вал", написанной в 1850 году. Название её взято из народного поверья о том, что в общем ритме накатывающихся волн одна заметно выделяется своей мощью и размерами среди других.</a:t>
            </a:r>
            <a:br>
              <a:rPr lang="ru-RU" dirty="0" smtClean="0"/>
            </a:br>
            <a:r>
              <a:rPr lang="ru-RU" dirty="0" smtClean="0"/>
              <a:t/>
            </a:r>
            <a:br>
              <a:rPr lang="ru-RU" dirty="0" smtClean="0"/>
            </a:br>
            <a:r>
              <a:rPr lang="ru-RU" dirty="0" smtClean="0"/>
              <a:t>Древние греки считали самой гибельной волной третью, римляне - десятую. В представлениях других мореплавателей самым сокрушительным был девятый вал. </a:t>
            </a:r>
            <a:br>
              <a:rPr lang="ru-RU" dirty="0" smtClean="0"/>
            </a:br>
            <a:r>
              <a:rPr lang="ru-RU" dirty="0" smtClean="0"/>
              <a:t/>
            </a:r>
            <a:br>
              <a:rPr lang="ru-RU" dirty="0" smtClean="0"/>
            </a:br>
            <a:r>
              <a:rPr lang="ru-RU" dirty="0" smtClean="0"/>
              <a:t>Раннее утро после бурной ночи... </a:t>
            </a:r>
            <a:br>
              <a:rPr lang="ru-RU" dirty="0" smtClean="0"/>
            </a:br>
            <a:r>
              <a:rPr lang="ru-RU" dirty="0" smtClean="0"/>
              <a:t>Первые лучи солнца освещают бушующий океан и громадный "девятый вал", готовый обрушиться на группу людей, ищущих спасение на обломках мачт. Зритель сразу же может представить, какая страшная гроза прошла ночью, какое бедствие терпел экипаж корабля и как гибли моряки. Они с честью выдержали испытание, постоянно поддерживая друг друга. Вся группа держится вместе, чтобы в случае чего подбодрить друг друга.</a:t>
            </a:r>
            <a:br>
              <a:rPr lang="ru-RU" dirty="0" smtClean="0"/>
            </a:br>
            <a:r>
              <a:rPr lang="ru-RU" dirty="0" smtClean="0"/>
              <a:t/>
            </a:r>
            <a:br>
              <a:rPr lang="ru-RU" dirty="0" smtClean="0"/>
            </a:br>
            <a:r>
              <a:rPr lang="ru-RU" dirty="0" smtClean="0"/>
              <a:t>Противостояние людей и стихии - вот тема картины.</a:t>
            </a:r>
            <a:br>
              <a:rPr lang="ru-RU" dirty="0" smtClean="0"/>
            </a:br>
            <a:r>
              <a:rPr lang="ru-RU" dirty="0" smtClean="0"/>
              <a:t>Есть смысл в борьбе, в воле человека к спасению, в его вере в то, что, проявляя героизм, своими собственными силами можно спастись, когда по всем законам было суждено погибнуть! </a:t>
            </a:r>
          </a:p>
          <a:p>
            <a:r>
              <a:rPr lang="ru-RU" dirty="0" smtClean="0"/>
              <a:t>Айвазовский нашел точные средства для изображения величия, мощи и красоты морской стихии. Несмотря на драматизм сюжета, картина не оставляет мрачного впечатления; наоборот, она полна света и воздуха и вся пронизана лучами солнца, сообщающими ей оптимистический характер. Этому в значительной степени способствует колористический строй картины. Она написана Светящаяся на просвет грозовых всполохов вода переливается всеми цветами радуги, брызги светятся, могучие волны тяжело перекатываются через погибающих людей, грозные скалы сулят гибель. </a:t>
            </a:r>
            <a:br>
              <a:rPr lang="ru-RU" dirty="0" smtClean="0"/>
            </a:br>
            <a:r>
              <a:rPr lang="ru-RU" dirty="0" smtClean="0"/>
              <a:t>Яркая, мажорная красочная гамма картины звучит радостным гимном мужеству людей, побеждающих слепые силы страшной, но прекрасной в своем грозном величии стихии. </a:t>
            </a:r>
            <a:br>
              <a:rPr lang="ru-RU" dirty="0" smtClean="0"/>
            </a:br>
            <a:r>
              <a:rPr lang="ru-RU" dirty="0" smtClean="0"/>
              <a:t/>
            </a:r>
            <a:br>
              <a:rPr lang="ru-RU" dirty="0" smtClean="0"/>
            </a:br>
            <a:r>
              <a:rPr lang="ru-RU" dirty="0" smtClean="0"/>
              <a:t>Кажущийся перебор чувств, в действительности соответствовал трагической ситуации. Такого реализма, проявившегося в картине Девятый вал, и других, никто в его время в изображении морских стихий достичь не мог. В картине соединилось многое из виденного и испытанного самим художником. Особенно памятна была ему буря, которую он пережил в Бискайском заливе в 1844 году. Шторм был столь сокрушителен, что судно сочли утонувшим, и в европейских и петербургских газетах появилось сообщение о гибели молодого русского живописца, имя которого уже было хорошо известно.</a:t>
            </a:r>
            <a:br>
              <a:rPr lang="ru-RU" dirty="0" smtClean="0"/>
            </a:br>
            <a:r>
              <a:rPr lang="ru-RU" dirty="0" smtClean="0"/>
              <a:t>Спустя годы Айвазовский вспоминал: «Страх не подавил во мне способности воспринять и сохранить в памяти впечатления, произведенного на меня бурею, как дивною живою картиной». </a:t>
            </a:r>
            <a:br>
              <a:rPr lang="ru-RU" dirty="0" smtClean="0"/>
            </a:br>
            <a:r>
              <a:rPr lang="ru-RU" dirty="0" smtClean="0"/>
              <a:t/>
            </a:r>
            <a:br>
              <a:rPr lang="ru-RU" dirty="0" smtClean="0"/>
            </a:br>
            <a:r>
              <a:rPr lang="ru-RU" dirty="0" smtClean="0"/>
              <a:t>Эта картина нашла широкий отклик в момент ее появления и остается до наших дней одной из самых популярных в русской живописи. Образ бушующей морской стихии волновал воображение многих русских поэтов.</a:t>
            </a:r>
            <a:br>
              <a:rPr lang="ru-RU" dirty="0" smtClean="0"/>
            </a:br>
            <a:r>
              <a:rPr lang="ru-RU" dirty="0" smtClean="0"/>
              <a:t>Ярко отражено это в стихах Баратынского. Готовность к борьбе и вера в конечную победу звучат в его стихах: </a:t>
            </a:r>
            <a:br>
              <a:rPr lang="ru-RU" dirty="0" smtClean="0"/>
            </a:br>
            <a:r>
              <a:rPr lang="ru-RU" dirty="0" smtClean="0"/>
              <a:t/>
            </a:r>
            <a:br>
              <a:rPr lang="ru-RU" dirty="0" smtClean="0"/>
            </a:br>
            <a:endParaRPr lang="ru-RU" dirty="0" smtClean="0"/>
          </a:p>
          <a:p>
            <a:r>
              <a:rPr lang="ru-RU" dirty="0" smtClean="0"/>
              <a:t>Завыла буря; хлябь морская</a:t>
            </a:r>
            <a:br>
              <a:rPr lang="ru-RU" dirty="0" smtClean="0"/>
            </a:br>
            <a:r>
              <a:rPr lang="ru-RU" dirty="0" smtClean="0"/>
              <a:t>Клокочет и ревет, и черные валы</a:t>
            </a:r>
            <a:br>
              <a:rPr lang="ru-RU" dirty="0" smtClean="0"/>
            </a:br>
            <a:r>
              <a:rPr lang="ru-RU" dirty="0" smtClean="0"/>
              <a:t>Идут, до неба восставая,</a:t>
            </a:r>
            <a:br>
              <a:rPr lang="ru-RU" dirty="0" smtClean="0"/>
            </a:br>
            <a:r>
              <a:rPr lang="ru-RU" dirty="0" smtClean="0"/>
              <a:t>Бьют, гневно </a:t>
            </a:r>
            <a:r>
              <a:rPr lang="ru-RU" dirty="0" err="1" smtClean="0"/>
              <a:t>пеняся</a:t>
            </a:r>
            <a:r>
              <a:rPr lang="ru-RU" dirty="0" smtClean="0"/>
              <a:t>, в прибрежные скалы.</a:t>
            </a:r>
            <a:br>
              <a:rPr lang="ru-RU" dirty="0" smtClean="0"/>
            </a:br>
            <a:r>
              <a:rPr lang="ru-RU" dirty="0" smtClean="0"/>
              <a:t/>
            </a:r>
            <a:br>
              <a:rPr lang="ru-RU" dirty="0" smtClean="0"/>
            </a:br>
            <a:r>
              <a:rPr lang="ru-RU" dirty="0" smtClean="0"/>
              <a:t>Чья неприязненная сила,</a:t>
            </a:r>
            <a:br>
              <a:rPr lang="ru-RU" dirty="0" smtClean="0"/>
            </a:br>
            <a:r>
              <a:rPr lang="ru-RU" dirty="0" smtClean="0"/>
              <a:t>Чья своевольная рука</a:t>
            </a:r>
            <a:br>
              <a:rPr lang="ru-RU" dirty="0" smtClean="0"/>
            </a:br>
            <a:r>
              <a:rPr lang="ru-RU" dirty="0" smtClean="0"/>
              <a:t>Сгустила в тучи облака</a:t>
            </a:r>
            <a:br>
              <a:rPr lang="ru-RU" dirty="0" smtClean="0"/>
            </a:br>
            <a:r>
              <a:rPr lang="ru-RU" dirty="0" smtClean="0"/>
              <a:t>И на краю небес ненастье зародила?</a:t>
            </a:r>
            <a:br>
              <a:rPr lang="ru-RU" dirty="0" smtClean="0"/>
            </a:br>
            <a:r>
              <a:rPr lang="ru-RU" dirty="0" smtClean="0"/>
              <a:t>Кто, возмутив природы чин,</a:t>
            </a:r>
            <a:br>
              <a:rPr lang="ru-RU" dirty="0" smtClean="0"/>
            </a:br>
            <a:r>
              <a:rPr lang="ru-RU" dirty="0" smtClean="0"/>
              <a:t>Горами влажными на землю гонит море?</a:t>
            </a:r>
            <a:br>
              <a:rPr lang="ru-RU" dirty="0" smtClean="0"/>
            </a:br>
            <a:r>
              <a:rPr lang="ru-RU" dirty="0" smtClean="0"/>
              <a:t>Не тот ли злобный дух, геенны властелин,</a:t>
            </a:r>
            <a:br>
              <a:rPr lang="ru-RU" dirty="0" smtClean="0"/>
            </a:br>
            <a:r>
              <a:rPr lang="ru-RU" dirty="0" smtClean="0"/>
              <a:t>Что по вселенной </a:t>
            </a:r>
            <a:r>
              <a:rPr lang="ru-RU" dirty="0" err="1" smtClean="0"/>
              <a:t>розлил</a:t>
            </a:r>
            <a:r>
              <a:rPr lang="ru-RU" dirty="0" smtClean="0"/>
              <a:t> горе,</a:t>
            </a:r>
            <a:br>
              <a:rPr lang="ru-RU" dirty="0" smtClean="0"/>
            </a:br>
            <a:r>
              <a:rPr lang="ru-RU" dirty="0" smtClean="0"/>
              <a:t>Что человека подчинил</a:t>
            </a:r>
            <a:br>
              <a:rPr lang="ru-RU" dirty="0" smtClean="0"/>
            </a:br>
            <a:r>
              <a:rPr lang="ru-RU" dirty="0" smtClean="0"/>
              <a:t>Желаньям, немощи, страстям и разрушенью</a:t>
            </a:r>
            <a:br>
              <a:rPr lang="ru-RU" dirty="0" smtClean="0"/>
            </a:br>
            <a:r>
              <a:rPr lang="ru-RU" dirty="0" smtClean="0"/>
              <a:t>И на творенье ополчил</a:t>
            </a:r>
            <a:br>
              <a:rPr lang="ru-RU" dirty="0" smtClean="0"/>
            </a:br>
            <a:r>
              <a:rPr lang="ru-RU" dirty="0" smtClean="0"/>
              <a:t>Все силы, данные творенью?</a:t>
            </a:r>
            <a:br>
              <a:rPr lang="ru-RU" dirty="0" smtClean="0"/>
            </a:br>
            <a:r>
              <a:rPr lang="ru-RU" dirty="0" smtClean="0"/>
              <a:t>Земля трепещет перед ним:</a:t>
            </a:r>
            <a:br>
              <a:rPr lang="ru-RU" dirty="0" smtClean="0"/>
            </a:br>
            <a:r>
              <a:rPr lang="ru-RU" dirty="0" smtClean="0"/>
              <a:t>Он небо заслонил огромными крылами</a:t>
            </a:r>
            <a:br>
              <a:rPr lang="ru-RU" dirty="0" smtClean="0"/>
            </a:br>
            <a:r>
              <a:rPr lang="ru-RU" dirty="0" smtClean="0"/>
              <a:t>И двигает ревущими водами,</a:t>
            </a:r>
            <a:br>
              <a:rPr lang="ru-RU" dirty="0" smtClean="0"/>
            </a:br>
            <a:r>
              <a:rPr lang="ru-RU" dirty="0" smtClean="0"/>
              <a:t>Бунтующим могуществом своим.</a:t>
            </a:r>
            <a:br>
              <a:rPr lang="ru-RU" dirty="0" smtClean="0"/>
            </a:br>
            <a:r>
              <a:rPr lang="ru-RU" dirty="0" smtClean="0"/>
              <a:t>Когда придет желанное мгновенье?</a:t>
            </a:r>
            <a:br>
              <a:rPr lang="ru-RU" dirty="0" smtClean="0"/>
            </a:br>
            <a:r>
              <a:rPr lang="ru-RU" dirty="0" smtClean="0"/>
              <a:t>Когда волнам твоим я вверюсь, океан?</a:t>
            </a:r>
            <a:br>
              <a:rPr lang="ru-RU" dirty="0" smtClean="0"/>
            </a:br>
            <a:r>
              <a:rPr lang="ru-RU" dirty="0" smtClean="0"/>
              <a:t>Но знай: красой далеких стран</a:t>
            </a:r>
            <a:br>
              <a:rPr lang="ru-RU" dirty="0" smtClean="0"/>
            </a:br>
            <a:r>
              <a:rPr lang="ru-RU" dirty="0" smtClean="0"/>
              <a:t>Не очаровано мое воображенье.</a:t>
            </a:r>
            <a:br>
              <a:rPr lang="ru-RU" dirty="0" smtClean="0"/>
            </a:br>
            <a:r>
              <a:rPr lang="ru-RU" dirty="0" smtClean="0"/>
              <a:t>Под небом лучшим обрести</a:t>
            </a:r>
            <a:br>
              <a:rPr lang="ru-RU" dirty="0" smtClean="0"/>
            </a:br>
            <a:r>
              <a:rPr lang="ru-RU" dirty="0" smtClean="0"/>
              <a:t>Я лучшей доли не сумею;</a:t>
            </a:r>
            <a:br>
              <a:rPr lang="ru-RU" dirty="0" smtClean="0"/>
            </a:br>
            <a:r>
              <a:rPr lang="ru-RU" dirty="0" smtClean="0"/>
              <a:t>Вновь не смогу душой моею</a:t>
            </a:r>
            <a:br>
              <a:rPr lang="ru-RU" dirty="0" smtClean="0"/>
            </a:br>
            <a:r>
              <a:rPr lang="ru-RU" dirty="0" smtClean="0"/>
              <a:t>В краю цветущем расцвести.</a:t>
            </a:r>
            <a:br>
              <a:rPr lang="ru-RU" dirty="0" smtClean="0"/>
            </a:br>
            <a:r>
              <a:rPr lang="ru-RU" dirty="0" smtClean="0"/>
              <a:t>Меж тем от прихоти судьбины,</a:t>
            </a:r>
            <a:br>
              <a:rPr lang="ru-RU" dirty="0" smtClean="0"/>
            </a:br>
            <a:r>
              <a:rPr lang="ru-RU" dirty="0" smtClean="0"/>
              <a:t>Меж тем от медленной отравы бытия,</a:t>
            </a:r>
            <a:br>
              <a:rPr lang="ru-RU" dirty="0" smtClean="0"/>
            </a:br>
            <a:r>
              <a:rPr lang="ru-RU" dirty="0" smtClean="0"/>
              <a:t>В покое раболепном я</a:t>
            </a:r>
            <a:br>
              <a:rPr lang="ru-RU" dirty="0" smtClean="0"/>
            </a:br>
            <a:r>
              <a:rPr lang="ru-RU" dirty="0" smtClean="0"/>
              <a:t>Ждать не хочу своей кончины;</a:t>
            </a:r>
            <a:br>
              <a:rPr lang="ru-RU" dirty="0" smtClean="0"/>
            </a:br>
            <a:r>
              <a:rPr lang="ru-RU" dirty="0" smtClean="0"/>
              <a:t>На яростных волнах, в борьбе со гневом их</a:t>
            </a:r>
            <a:br>
              <a:rPr lang="ru-RU" dirty="0" smtClean="0"/>
            </a:br>
            <a:r>
              <a:rPr lang="ru-RU" dirty="0" smtClean="0"/>
              <a:t>Она отраднее гордыне человека!</a:t>
            </a:r>
            <a:br>
              <a:rPr lang="ru-RU" dirty="0" smtClean="0"/>
            </a:br>
            <a:r>
              <a:rPr lang="ru-RU" dirty="0" smtClean="0"/>
              <a:t>Как жаждал радостей младых</a:t>
            </a:r>
            <a:br>
              <a:rPr lang="ru-RU" dirty="0" smtClean="0"/>
            </a:br>
            <a:r>
              <a:rPr lang="ru-RU" dirty="0" smtClean="0"/>
              <a:t>Я на заре младого века,</a:t>
            </a:r>
            <a:br>
              <a:rPr lang="ru-RU" dirty="0" smtClean="0"/>
            </a:br>
            <a:r>
              <a:rPr lang="ru-RU" dirty="0" smtClean="0"/>
              <a:t>Так ныне, океан, я жажду бурь твоих!</a:t>
            </a:r>
            <a:br>
              <a:rPr lang="ru-RU" dirty="0" smtClean="0"/>
            </a:br>
            <a:r>
              <a:rPr lang="ru-RU" dirty="0" smtClean="0"/>
              <a:t/>
            </a:r>
            <a:br>
              <a:rPr lang="ru-RU" dirty="0" smtClean="0"/>
            </a:br>
            <a:r>
              <a:rPr lang="ru-RU" dirty="0" smtClean="0"/>
              <a:t>Волнуйся, восставай на каменные грани;</a:t>
            </a:r>
            <a:br>
              <a:rPr lang="ru-RU" dirty="0" smtClean="0"/>
            </a:br>
            <a:r>
              <a:rPr lang="ru-RU" dirty="0" smtClean="0"/>
              <a:t>Он веселит меня, твой грозный, дикий рев,</a:t>
            </a:r>
            <a:br>
              <a:rPr lang="ru-RU" dirty="0" smtClean="0"/>
            </a:br>
            <a:r>
              <a:rPr lang="ru-RU" dirty="0" smtClean="0"/>
              <a:t>Как зов к давно желанной брани,</a:t>
            </a:r>
            <a:br>
              <a:rPr lang="ru-RU" dirty="0" smtClean="0"/>
            </a:br>
            <a:r>
              <a:rPr lang="ru-RU" dirty="0" smtClean="0"/>
              <a:t>Как мощного врага мне чем-то лестный гнев </a:t>
            </a:r>
            <a:br>
              <a:rPr lang="ru-RU" dirty="0" smtClean="0"/>
            </a:br>
            <a:endParaRPr lang="ru-RU" dirty="0" smtClean="0"/>
          </a:p>
          <a:p>
            <a:endParaRPr lang="ru-RU" dirty="0"/>
          </a:p>
        </p:txBody>
      </p:sp>
      <p:sp>
        <p:nvSpPr>
          <p:cNvPr id="4" name="Номер слайда 3"/>
          <p:cNvSpPr>
            <a:spLocks noGrp="1"/>
          </p:cNvSpPr>
          <p:nvPr>
            <p:ph type="sldNum" sz="quarter" idx="10"/>
          </p:nvPr>
        </p:nvSpPr>
        <p:spPr/>
        <p:txBody>
          <a:bodyPr/>
          <a:lstStyle/>
          <a:p>
            <a:fld id="{BDA83D35-9766-42DC-82DE-872F37AF8BA6}" type="slidenum">
              <a:rPr lang="ru-RU" smtClean="0"/>
              <a:pPr/>
              <a:t>15</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BZ" dirty="0" smtClean="0"/>
              <a:t>http://www.nearyou.ru/aivazovsk</a:t>
            </a:r>
            <a:endParaRPr lang="ru-RU" dirty="0"/>
          </a:p>
        </p:txBody>
      </p:sp>
      <p:sp>
        <p:nvSpPr>
          <p:cNvPr id="4" name="Номер слайда 3"/>
          <p:cNvSpPr>
            <a:spLocks noGrp="1"/>
          </p:cNvSpPr>
          <p:nvPr>
            <p:ph type="sldNum" sz="quarter" idx="10"/>
          </p:nvPr>
        </p:nvSpPr>
        <p:spPr/>
        <p:txBody>
          <a:bodyPr/>
          <a:lstStyle/>
          <a:p>
            <a:fld id="{BDA83D35-9766-42DC-82DE-872F37AF8BA6}" type="slidenum">
              <a:rPr lang="ru-RU" smtClean="0"/>
              <a:pPr/>
              <a:t>17</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BZ" dirty="0" smtClean="0"/>
              <a:t>http://www.nearyou.ru/aivazovsk</a:t>
            </a:r>
            <a:endParaRPr lang="ru-RU" dirty="0"/>
          </a:p>
        </p:txBody>
      </p:sp>
      <p:sp>
        <p:nvSpPr>
          <p:cNvPr id="4" name="Номер слайда 3"/>
          <p:cNvSpPr>
            <a:spLocks noGrp="1"/>
          </p:cNvSpPr>
          <p:nvPr>
            <p:ph type="sldNum" sz="quarter" idx="10"/>
          </p:nvPr>
        </p:nvSpPr>
        <p:spPr/>
        <p:txBody>
          <a:bodyPr/>
          <a:lstStyle/>
          <a:p>
            <a:fld id="{BDA83D35-9766-42DC-82DE-872F37AF8BA6}" type="slidenum">
              <a:rPr lang="ru-RU" smtClean="0"/>
              <a:pPr/>
              <a:t>24</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На всю жизнь И.К. Айвазовский сохранил восторженное отношение к природе Италии, где он впервые побывал в 1840-1844-х годах. ... Привлекают внимание технические приёмы исполнения этого произведения. В 40-60-е годы живописец отдавал предпочтение подобной тщательной отделке деталей, лакировке поверхности красочного слоя. </a:t>
            </a:r>
          </a:p>
          <a:p>
            <a:endParaRPr lang="ru-RU" dirty="0"/>
          </a:p>
        </p:txBody>
      </p:sp>
      <p:sp>
        <p:nvSpPr>
          <p:cNvPr id="4" name="Номер слайда 3"/>
          <p:cNvSpPr>
            <a:spLocks noGrp="1"/>
          </p:cNvSpPr>
          <p:nvPr>
            <p:ph type="sldNum" sz="quarter" idx="10"/>
          </p:nvPr>
        </p:nvSpPr>
        <p:spPr/>
        <p:txBody>
          <a:bodyPr/>
          <a:lstStyle/>
          <a:p>
            <a:fld id="{BDA83D35-9766-42DC-82DE-872F37AF8BA6}" type="slidenum">
              <a:rPr lang="ru-RU" smtClean="0"/>
              <a:pPr/>
              <a:t>38</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Стремясь создать определенное настроение, художник прибегает к сгущенному мрачному колориту, используя при этом широкую шкалу тонов: от самого светлого в небе до густого темного — на скалах. Такая гамма передает состояние беспокойства, взволнованности, определяет весь строй композиции. </a:t>
            </a:r>
          </a:p>
          <a:p>
            <a:r>
              <a:rPr lang="ru-RU" b="1" dirty="0" smtClean="0"/>
              <a:t/>
            </a:r>
            <a:br>
              <a:rPr lang="ru-RU" b="1" dirty="0" smtClean="0"/>
            </a:br>
            <a:endParaRPr lang="ru-RU" b="1" dirty="0" smtClean="0"/>
          </a:p>
          <a:p>
            <a:endParaRPr lang="ru-RU" dirty="0"/>
          </a:p>
        </p:txBody>
      </p:sp>
      <p:sp>
        <p:nvSpPr>
          <p:cNvPr id="4" name="Номер слайда 3"/>
          <p:cNvSpPr>
            <a:spLocks noGrp="1"/>
          </p:cNvSpPr>
          <p:nvPr>
            <p:ph type="sldNum" sz="quarter" idx="10"/>
          </p:nvPr>
        </p:nvSpPr>
        <p:spPr/>
        <p:txBody>
          <a:bodyPr/>
          <a:lstStyle/>
          <a:p>
            <a:fld id="{BDA83D35-9766-42DC-82DE-872F37AF8BA6}" type="slidenum">
              <a:rPr lang="ru-RU" smtClean="0"/>
              <a:pPr/>
              <a:t>48</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92500"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Борьба с Турцией, начатая при Петре I первоначально за овладение выходами к Азовскому и Черному морям, а в дальнейшем за свободу плавания на Средиземном море, привела к русско-турецкой войне 1768-1774 гг.</a:t>
            </a:r>
            <a:br>
              <a:rPr lang="ru-RU" dirty="0" smtClean="0"/>
            </a:br>
            <a:r>
              <a:rPr lang="ru-RU" dirty="0" smtClean="0"/>
              <a:t>После начала русско-турецкой войны в 1768 г. Россия отправила несколько эскадр из Балтийского моря в Средиземное, чтобы отвлечь внимание </a:t>
            </a:r>
            <a:r>
              <a:rPr lang="ru-RU" dirty="0" err="1" smtClean="0"/>
              <a:t>турков</a:t>
            </a:r>
            <a:r>
              <a:rPr lang="ru-RU" dirty="0" smtClean="0"/>
              <a:t> от черноморского флота. </a:t>
            </a:r>
            <a:br>
              <a:rPr lang="ru-RU" dirty="0" smtClean="0"/>
            </a:br>
            <a:r>
              <a:rPr lang="ru-RU" dirty="0" smtClean="0"/>
              <a:t/>
            </a:r>
            <a:br>
              <a:rPr lang="ru-RU" dirty="0" smtClean="0"/>
            </a:br>
            <a:r>
              <a:rPr lang="ru-RU" dirty="0" smtClean="0"/>
              <a:t>Две </a:t>
            </a:r>
            <a:r>
              <a:rPr lang="ru-RU" dirty="0" err="1" smtClean="0"/>
              <a:t>росcийских</a:t>
            </a:r>
            <a:r>
              <a:rPr lang="ru-RU" dirty="0" smtClean="0"/>
              <a:t> эскадры (под командованием адмирала Григория </a:t>
            </a:r>
            <a:r>
              <a:rPr lang="ru-RU" dirty="0" err="1" smtClean="0"/>
              <a:t>Спиридова</a:t>
            </a:r>
            <a:r>
              <a:rPr lang="ru-RU" dirty="0" smtClean="0"/>
              <a:t> и английского советника контр-адмирала Джона </a:t>
            </a:r>
            <a:r>
              <a:rPr lang="ru-RU" dirty="0" err="1" smtClean="0"/>
              <a:t>Эльфинстона</a:t>
            </a:r>
            <a:r>
              <a:rPr lang="ru-RU" dirty="0" smtClean="0"/>
              <a:t>), объединенные под общим командованием графа Алексея Орлова, обнаружили турецкий флот на рейде Чесменской бухты (западное побережье Турции).</a:t>
            </a:r>
            <a:br>
              <a:rPr lang="ru-RU" dirty="0" smtClean="0"/>
            </a:br>
            <a:r>
              <a:rPr lang="ru-RU" dirty="0" smtClean="0"/>
              <a:t/>
            </a:r>
            <a:br>
              <a:rPr lang="ru-RU" dirty="0" smtClean="0"/>
            </a:br>
            <a:r>
              <a:rPr lang="ru-RU" dirty="0" smtClean="0"/>
              <a:t>После согласования плана действий российский флот под всеми парусами подошел к южному краю турецкий линии, а затем, развернувшись, начал занимать позиции против турецких судов. </a:t>
            </a:r>
            <a:br>
              <a:rPr lang="ru-RU" dirty="0" smtClean="0"/>
            </a:br>
            <a:r>
              <a:rPr lang="ru-RU" dirty="0" smtClean="0"/>
              <a:t/>
            </a:r>
            <a:br>
              <a:rPr lang="ru-RU" dirty="0" smtClean="0"/>
            </a:br>
            <a:r>
              <a:rPr lang="ru-RU" dirty="0" smtClean="0"/>
              <a:t>Бой в </a:t>
            </a:r>
            <a:r>
              <a:rPr lang="ru-RU" dirty="0" err="1" smtClean="0"/>
              <a:t>Хиосском</a:t>
            </a:r>
            <a:r>
              <a:rPr lang="ru-RU" dirty="0" smtClean="0"/>
              <a:t> проливе состоялся 5 июля 1770 г. Самой напряженной точкой стала схватка флагманских кораблей «Св. </a:t>
            </a:r>
            <a:r>
              <a:rPr lang="ru-RU" dirty="0" err="1" smtClean="0"/>
              <a:t>Евстафий</a:t>
            </a:r>
            <a:r>
              <a:rPr lang="ru-RU" dirty="0" smtClean="0"/>
              <a:t>» и «Реал–Мустафа». "Св. </a:t>
            </a:r>
            <a:r>
              <a:rPr lang="ru-RU" dirty="0" err="1" smtClean="0"/>
              <a:t>Евстафий</a:t>
            </a:r>
            <a:r>
              <a:rPr lang="ru-RU" dirty="0" smtClean="0"/>
              <a:t>" под командованием </a:t>
            </a:r>
            <a:r>
              <a:rPr lang="ru-RU" dirty="0" err="1" smtClean="0"/>
              <a:t>Спиридова</a:t>
            </a:r>
            <a:r>
              <a:rPr lang="ru-RU" dirty="0" smtClean="0"/>
              <a:t> </a:t>
            </a:r>
            <a:r>
              <a:rPr lang="ru-RU" dirty="0" err="1" smtClean="0"/>
              <a:t>началь</a:t>
            </a:r>
            <a:r>
              <a:rPr lang="ru-RU" dirty="0" smtClean="0"/>
              <a:t> дуэль с флагманским кораблем турецкой эскадры "Реал Мустафа" под командованием </a:t>
            </a:r>
            <a:r>
              <a:rPr lang="ru-RU" dirty="0" err="1" smtClean="0"/>
              <a:t>Гассан-паши</a:t>
            </a:r>
            <a:r>
              <a:rPr lang="ru-RU" dirty="0" smtClean="0"/>
              <a:t>, а затем попытался взять его на абордаж. После того, как горящая грот-мачта "Реал Мустафы" упала на "Св. </a:t>
            </a:r>
            <a:r>
              <a:rPr lang="ru-RU" dirty="0" err="1" smtClean="0"/>
              <a:t>Евстафий</a:t>
            </a:r>
            <a:r>
              <a:rPr lang="ru-RU" dirty="0" smtClean="0"/>
              <a:t>", тот взорвался. Через 10-15 минут взорвался и "Реал Мустафа". Адмирал </a:t>
            </a:r>
            <a:r>
              <a:rPr lang="ru-RU" dirty="0" err="1" smtClean="0"/>
              <a:t>Спиридов</a:t>
            </a:r>
            <a:r>
              <a:rPr lang="ru-RU" dirty="0" smtClean="0"/>
              <a:t> и брат командующего Федор Орлов покинули судно еще до взрыва. Также спасся и капитан "Св. </a:t>
            </a:r>
            <a:r>
              <a:rPr lang="ru-RU" dirty="0" err="1" smtClean="0"/>
              <a:t>Евстафия</a:t>
            </a:r>
            <a:r>
              <a:rPr lang="ru-RU" dirty="0" smtClean="0"/>
              <a:t>" </a:t>
            </a:r>
            <a:r>
              <a:rPr lang="ru-RU" dirty="0" err="1" smtClean="0"/>
              <a:t>Круз</a:t>
            </a:r>
            <a:r>
              <a:rPr lang="ru-RU" dirty="0" smtClean="0"/>
              <a:t> (англ. </a:t>
            </a:r>
            <a:r>
              <a:rPr lang="ru-RU" dirty="0" err="1" smtClean="0"/>
              <a:t>Kruse</a:t>
            </a:r>
            <a:r>
              <a:rPr lang="ru-RU" dirty="0" smtClean="0"/>
              <a:t>). </a:t>
            </a:r>
            <a:br>
              <a:rPr lang="ru-RU" dirty="0" smtClean="0"/>
            </a:br>
            <a:r>
              <a:rPr lang="ru-RU" dirty="0" err="1" smtClean="0"/>
              <a:t>Спиридов</a:t>
            </a:r>
            <a:r>
              <a:rPr lang="ru-RU" dirty="0" smtClean="0"/>
              <a:t> продолжил командование с корабля "Три Святителя". К 14.00 турки обрубили якорные канаты и отступили в Чесменскую бухту под прикрытие береговых батарей. </a:t>
            </a:r>
          </a:p>
          <a:p>
            <a:endParaRPr lang="ru-RU" dirty="0"/>
          </a:p>
        </p:txBody>
      </p:sp>
      <p:sp>
        <p:nvSpPr>
          <p:cNvPr id="4" name="Номер слайда 3"/>
          <p:cNvSpPr>
            <a:spLocks noGrp="1"/>
          </p:cNvSpPr>
          <p:nvPr>
            <p:ph type="sldNum" sz="quarter" idx="10"/>
          </p:nvPr>
        </p:nvSpPr>
        <p:spPr/>
        <p:txBody>
          <a:bodyPr/>
          <a:lstStyle/>
          <a:p>
            <a:fld id="{BDA83D35-9766-42DC-82DE-872F37AF8BA6}" type="slidenum">
              <a:rPr lang="ru-RU" smtClean="0"/>
              <a:pPr/>
              <a:t>53</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92500"/>
          </a:bodyPr>
          <a:lstStyle/>
          <a:p>
            <a:r>
              <a:rPr lang="ru-RU" dirty="0" smtClean="0"/>
              <a:t>Одна из известных картин Айвазовского - "Бой брига "Меркурий" с турецкими судами". Этот бой произошел 14 мая 1829 года. 18-ти пушечный бриг "Меркурий",курсируя у берегов Босфора, неожиданно встретился с двумя линейными турецкими кораблями. </a:t>
            </a:r>
            <a:br>
              <a:rPr lang="ru-RU" dirty="0" smtClean="0"/>
            </a:br>
            <a:r>
              <a:rPr lang="ru-RU" dirty="0" smtClean="0"/>
              <a:t>На предложение неприятеля сдаться командир брига капитан-лейтенант А.И. </a:t>
            </a:r>
            <a:r>
              <a:rPr lang="ru-RU" dirty="0" err="1" smtClean="0"/>
              <a:t>Казарский</a:t>
            </a:r>
            <a:r>
              <a:rPr lang="ru-RU" dirty="0" smtClean="0"/>
              <a:t> решил вступить в бой и, в случае необходимости, взорваться с одним из неприятельских кораблей. </a:t>
            </a:r>
            <a:br>
              <a:rPr lang="ru-RU" dirty="0" smtClean="0"/>
            </a:br>
            <a:r>
              <a:rPr lang="ru-RU" dirty="0" smtClean="0"/>
              <a:t/>
            </a:r>
            <a:br>
              <a:rPr lang="ru-RU" dirty="0" smtClean="0"/>
            </a:br>
            <a:r>
              <a:rPr lang="ru-RU" dirty="0" smtClean="0"/>
              <a:t>Русский корабль имел 18 орудий против 184 неприятельских.</a:t>
            </a:r>
            <a:br>
              <a:rPr lang="ru-RU" dirty="0" smtClean="0"/>
            </a:br>
            <a:r>
              <a:rPr lang="ru-RU" dirty="0" smtClean="0"/>
              <a:t>Искусно маневрируя и не давая противнику воспользоваться десятикратным превосходством в артиллерии, бриг "Меркурий" нанес такие поражения неприятельским кораблям, что после 3-х часового боя они прекратили преследование. Подвиг брига "Меркурий" вызвал не только всеобщее восхищение соотечественников, но и признание противником морального превосходства русских моряков. </a:t>
            </a:r>
            <a:br>
              <a:rPr lang="ru-RU" dirty="0" smtClean="0"/>
            </a:br>
            <a:r>
              <a:rPr lang="ru-RU" dirty="0" smtClean="0"/>
              <a:t/>
            </a:r>
            <a:br>
              <a:rPr lang="ru-RU" dirty="0" smtClean="0"/>
            </a:br>
            <a:r>
              <a:rPr lang="ru-RU" dirty="0" smtClean="0"/>
              <a:t>Один из турецких штурманов - участников боя писал:</a:t>
            </a:r>
            <a:br>
              <a:rPr lang="ru-RU" dirty="0" smtClean="0"/>
            </a:br>
            <a:r>
              <a:rPr lang="ru-RU" dirty="0" smtClean="0"/>
              <a:t>"Если в великих деяниях древних и наших времен находятся великие подвиги храбрости, то сей поступок должен все иные помрачить, и имя сего героя достойно быть начертано золотыми буквами на храме Славы:</a:t>
            </a:r>
            <a:br>
              <a:rPr lang="ru-RU" dirty="0" smtClean="0"/>
            </a:br>
            <a:r>
              <a:rPr lang="ru-RU" dirty="0" smtClean="0"/>
              <a:t>оно называется капитан-лейтенант </a:t>
            </a:r>
            <a:r>
              <a:rPr lang="ru-RU" dirty="0" err="1" smtClean="0"/>
              <a:t>Казарский</a:t>
            </a:r>
            <a:r>
              <a:rPr lang="ru-RU" dirty="0" smtClean="0"/>
              <a:t> и бриг "Меркурий". </a:t>
            </a:r>
            <a:br>
              <a:rPr lang="ru-RU" dirty="0" smtClean="0"/>
            </a:br>
            <a:r>
              <a:rPr lang="ru-RU" dirty="0" smtClean="0"/>
              <a:t/>
            </a:r>
            <a:br>
              <a:rPr lang="ru-RU" dirty="0" smtClean="0"/>
            </a:br>
            <a:r>
              <a:rPr lang="ru-RU" dirty="0" smtClean="0"/>
              <a:t>В ознаменование этого подвига в Севастополе на морском бульваре поставлен памятник с надписью: "</a:t>
            </a:r>
            <a:r>
              <a:rPr lang="ru-RU" dirty="0" err="1" smtClean="0"/>
              <a:t>Казарскому</a:t>
            </a:r>
            <a:r>
              <a:rPr lang="ru-RU" dirty="0" smtClean="0"/>
              <a:t>. Потомству в пример". </a:t>
            </a:r>
          </a:p>
          <a:p>
            <a:r>
              <a:rPr lang="ru-RU" b="1" dirty="0" smtClean="0"/>
              <a:t/>
            </a:r>
            <a:br>
              <a:rPr lang="ru-RU" b="1" dirty="0" smtClean="0"/>
            </a:br>
            <a:endParaRPr lang="ru-RU" b="1" dirty="0" smtClean="0"/>
          </a:p>
          <a:p>
            <a:endParaRPr lang="ru-RU" dirty="0"/>
          </a:p>
        </p:txBody>
      </p:sp>
      <p:sp>
        <p:nvSpPr>
          <p:cNvPr id="4" name="Номер слайда 3"/>
          <p:cNvSpPr>
            <a:spLocks noGrp="1"/>
          </p:cNvSpPr>
          <p:nvPr>
            <p:ph type="sldNum" sz="quarter" idx="10"/>
          </p:nvPr>
        </p:nvSpPr>
        <p:spPr/>
        <p:txBody>
          <a:bodyPr/>
          <a:lstStyle/>
          <a:p>
            <a:fld id="{BDA83D35-9766-42DC-82DE-872F37AF8BA6}" type="slidenum">
              <a:rPr lang="ru-RU" smtClean="0"/>
              <a:pPr/>
              <a:t>54</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Приехав в 1854 году в осажденный Севастополь, художник увидел над водой только верхушки мачт многих кораблей Черноморского флота, преградивших своими корпусами вход в Севастопольскую бухту вражескому флоту. Этот вид он запечатлел в картине "Осада Севастополя". </a:t>
            </a:r>
            <a:br>
              <a:rPr lang="ru-RU" dirty="0" smtClean="0"/>
            </a:br>
            <a:r>
              <a:rPr lang="ru-RU" dirty="0" smtClean="0"/>
              <a:t/>
            </a:r>
            <a:br>
              <a:rPr lang="ru-RU" dirty="0" smtClean="0"/>
            </a:br>
            <a:r>
              <a:rPr lang="ru-RU" dirty="0" smtClean="0"/>
              <a:t>В 1854-1855 гг. в Крыму разыгрались главные события Восточной войны (1853-1856), более известной под названием Крымской. В сентябре 1854 г. соединенные армии Англии, Франции и Турции высадились севернее Севастополя и осадили город. </a:t>
            </a:r>
            <a:br>
              <a:rPr lang="ru-RU" dirty="0" smtClean="0"/>
            </a:br>
            <a:r>
              <a:rPr lang="ru-RU" dirty="0" smtClean="0"/>
              <a:t>349 дней продолжалась оборона города под командованием вице-адмиралов В.А. Корнилова и П.С. Нахимова.</a:t>
            </a:r>
            <a:br>
              <a:rPr lang="ru-RU" dirty="0" smtClean="0"/>
            </a:br>
            <a:r>
              <a:rPr lang="ru-RU" dirty="0" smtClean="0"/>
              <a:t/>
            </a:r>
            <a:br>
              <a:rPr lang="ru-RU" dirty="0" smtClean="0"/>
            </a:br>
            <a:r>
              <a:rPr lang="ru-RU" dirty="0" smtClean="0"/>
              <a:t>Война разрушила город до основания, но и прославила его на весь мир. Россия потерпела поражение. В 1856 г. в Париже был заключен мирный договор, запрещавший России и Турции иметь на Черном море военные флоты. </a:t>
            </a:r>
          </a:p>
          <a:p>
            <a:r>
              <a:rPr lang="ru-RU" b="1" dirty="0" smtClean="0"/>
              <a:t/>
            </a:r>
            <a:br>
              <a:rPr lang="ru-RU" b="1" dirty="0" smtClean="0"/>
            </a:br>
            <a:endParaRPr lang="ru-RU" b="1" dirty="0" smtClean="0"/>
          </a:p>
          <a:p>
            <a:endParaRPr lang="ru-RU" dirty="0"/>
          </a:p>
        </p:txBody>
      </p:sp>
      <p:sp>
        <p:nvSpPr>
          <p:cNvPr id="4" name="Номер слайда 3"/>
          <p:cNvSpPr>
            <a:spLocks noGrp="1"/>
          </p:cNvSpPr>
          <p:nvPr>
            <p:ph type="sldNum" sz="quarter" idx="10"/>
          </p:nvPr>
        </p:nvSpPr>
        <p:spPr/>
        <p:txBody>
          <a:bodyPr/>
          <a:lstStyle/>
          <a:p>
            <a:fld id="{BDA83D35-9766-42DC-82DE-872F37AF8BA6}" type="slidenum">
              <a:rPr lang="ru-RU" smtClean="0"/>
              <a:pPr/>
              <a:t>55</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5 октября на </a:t>
            </a:r>
            <a:r>
              <a:rPr lang="ru-RU" dirty="0" err="1" smtClean="0"/>
              <a:t>Малаховом</a:t>
            </a:r>
            <a:r>
              <a:rPr lang="ru-RU" dirty="0" smtClean="0"/>
              <a:t> кургане был смертельно ранен Владимир Алексеевич Корнилов. Позже Айвазовский пишет картину "Малахов курган - место, где был смертельно ранен адмирал Корнилов".</a:t>
            </a:r>
            <a:br>
              <a:rPr lang="ru-RU" dirty="0" smtClean="0"/>
            </a:br>
            <a:r>
              <a:rPr lang="ru-RU" dirty="0" err="1" smtClean="0"/>
              <a:t>Нa</a:t>
            </a:r>
            <a:r>
              <a:rPr lang="ru-RU" dirty="0" smtClean="0"/>
              <a:t> картине «Малахов курган» изображена широкая панорама Севастополя, открывающаяся с Малахова кургана. На первом плане запечатлен своеобразный памятник — крест, выложенный из ядер, указывающий место, где был смертельно ранен адмирал В. Корнилов.</a:t>
            </a:r>
            <a:br>
              <a:rPr lang="ru-RU" dirty="0" smtClean="0"/>
            </a:br>
            <a:r>
              <a:rPr lang="ru-RU" dirty="0" smtClean="0"/>
              <a:t>У памятника — два ветерана, пришедшие поклониться великой святыне. Настрой картины глубоко лиричен и печален. Это подчеркивают мастерски изображенные лучи заходящего далеко за морем солнца. Оно золотит отдельные дома города, окутанного вечерней дымкой. </a:t>
            </a:r>
            <a:br>
              <a:rPr lang="ru-RU" dirty="0" smtClean="0"/>
            </a:br>
            <a:r>
              <a:rPr lang="ru-RU" dirty="0" smtClean="0"/>
              <a:t>Картины севастопольского цикла неоднократно экспонировались на различных выставках, а полученный с них сбор поступал на благотворительные цели. </a:t>
            </a:r>
          </a:p>
          <a:p>
            <a:r>
              <a:rPr lang="ru-RU" dirty="0" smtClean="0"/>
              <a:t/>
            </a:r>
            <a:br>
              <a:rPr lang="ru-RU" dirty="0" smtClean="0"/>
            </a:br>
            <a:endParaRPr lang="ru-RU" dirty="0"/>
          </a:p>
        </p:txBody>
      </p:sp>
      <p:sp>
        <p:nvSpPr>
          <p:cNvPr id="4" name="Номер слайда 3"/>
          <p:cNvSpPr>
            <a:spLocks noGrp="1"/>
          </p:cNvSpPr>
          <p:nvPr>
            <p:ph type="sldNum" sz="quarter" idx="10"/>
          </p:nvPr>
        </p:nvSpPr>
        <p:spPr/>
        <p:txBody>
          <a:bodyPr/>
          <a:lstStyle/>
          <a:p>
            <a:fld id="{BDA83D35-9766-42DC-82DE-872F37AF8BA6}" type="slidenum">
              <a:rPr lang="ru-RU" smtClean="0"/>
              <a:pPr/>
              <a:t>56</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1890-е годы для Айвазовского были необычайно плодотворными несмотря на солидный возраст. В 1892 году он отправляется в самое далекое путешествие в Америку. После возвращения в Феодосию, под впечатлением увиденного, пишет картину "Ниагарский водопад". </a:t>
            </a:r>
            <a:br>
              <a:rPr lang="ru-RU" dirty="0" smtClean="0"/>
            </a:br>
            <a:r>
              <a:rPr lang="ru-RU" dirty="0" smtClean="0"/>
              <a:t/>
            </a:r>
            <a:br>
              <a:rPr lang="ru-RU" dirty="0" smtClean="0"/>
            </a:br>
            <a:r>
              <a:rPr lang="ru-RU" dirty="0" smtClean="0"/>
              <a:t>"Я должен признаться, к сожалению, что слишком рано перестал изучать природу с должной реальной строгостью, и, конечно, этому я обязан тем недостаткам и погрешностям против безусловной художественной правды, за которые мои критики совершенно обоснованно меня осуждают. Этого недостатка не выкупает даже та искренность, с которой я передаю мои впечатления, и та техника, которую я приобрел пятидесятилетней неустанной работой". </a:t>
            </a:r>
            <a:br>
              <a:rPr lang="ru-RU" dirty="0" smtClean="0"/>
            </a:br>
            <a:r>
              <a:rPr lang="ru-RU" i="1" dirty="0" smtClean="0"/>
              <a:t>( И.К. Айвазовский</a:t>
            </a:r>
            <a:r>
              <a:rPr lang="ru-RU" dirty="0" smtClean="0"/>
              <a:t> ) </a:t>
            </a:r>
          </a:p>
          <a:p>
            <a:endParaRPr lang="ru-RU" dirty="0"/>
          </a:p>
        </p:txBody>
      </p:sp>
      <p:sp>
        <p:nvSpPr>
          <p:cNvPr id="4" name="Номер слайда 3"/>
          <p:cNvSpPr>
            <a:spLocks noGrp="1"/>
          </p:cNvSpPr>
          <p:nvPr>
            <p:ph type="sldNum" sz="quarter" idx="10"/>
          </p:nvPr>
        </p:nvSpPr>
        <p:spPr/>
        <p:txBody>
          <a:bodyPr/>
          <a:lstStyle/>
          <a:p>
            <a:fld id="{BDA83D35-9766-42DC-82DE-872F37AF8BA6}" type="slidenum">
              <a:rPr lang="ru-RU" smtClean="0"/>
              <a:pPr/>
              <a:t>63</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77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В 1898 году Айвазовский написал картину "Среди волн", которая стала вершиной его творчества. </a:t>
            </a:r>
            <a:br>
              <a:rPr lang="ru-RU" dirty="0" smtClean="0"/>
            </a:br>
            <a:r>
              <a:rPr lang="ru-RU" dirty="0" smtClean="0"/>
              <a:t>Художник изобразил бушующую стихию - грозовое небо и бурное море, покрытое волнами, как бы кипящими в столкновении одна с другой. </a:t>
            </a:r>
            <a:br>
              <a:rPr lang="ru-RU" dirty="0" smtClean="0"/>
            </a:br>
            <a:r>
              <a:rPr lang="ru-RU" dirty="0" smtClean="0"/>
              <a:t>Он отказался от обычных в своих картинах деталей в виде обломков мачт и гибнущих кораблей, затерявшихся в безбрежном морском просторе. </a:t>
            </a:r>
            <a:br>
              <a:rPr lang="ru-RU" dirty="0" smtClean="0"/>
            </a:br>
            <a:r>
              <a:rPr lang="ru-RU" dirty="0" smtClean="0"/>
              <a:t>Он знал много способов драматизировать сюжеты своих картин, но не прибег ни к одному из них, работая над этим произведением. "Среди волн" как бы продолжает раскрывать во времени содержание картины "Черное море": если в одном случае изображено взволнованное море, в другом - уже бушующее, в момент наивысшего грозного состояния морской стихии. </a:t>
            </a:r>
            <a:br>
              <a:rPr lang="ru-RU" dirty="0" smtClean="0"/>
            </a:br>
            <a:r>
              <a:rPr lang="ru-RU" dirty="0" smtClean="0"/>
              <a:t/>
            </a:r>
            <a:br>
              <a:rPr lang="ru-RU" dirty="0" smtClean="0"/>
            </a:br>
            <a:r>
              <a:rPr lang="ru-RU" dirty="0" smtClean="0"/>
              <a:t>Мастерство картины "Среди волн" - плод долгого и упорного труда всей жизни художника. Работа над ней протекала у него быстро и легко. Послушная руке художника кисть лепила именно ту форму, какую хотел художник, и клала краску на холст так, как это подсказывал ему опыт мастерства и чутье большого художника, не исправлявшего раз положенного мазка. Видимо, сам Айвазовский сознавал, что картина "Среди волн" значительно выше по исполнению всех предшествующих работ последних лет. Несмотря на то, что после ее создания он еще два года работал, устраивал выставки своих произведений в Москве, Лондоне и Петербурге, эту картину он не вывозил из Феодосии, завещал вместе с другими произведениями, находившимися в его картинной галерее, родному городу Феодосии. </a:t>
            </a:r>
            <a:br>
              <a:rPr lang="ru-RU" dirty="0" smtClean="0"/>
            </a:br>
            <a:r>
              <a:rPr lang="ru-RU" dirty="0" smtClean="0"/>
              <a:t/>
            </a:r>
            <a:br>
              <a:rPr lang="ru-RU" dirty="0" smtClean="0"/>
            </a:br>
            <a:r>
              <a:rPr lang="ru-RU" dirty="0" smtClean="0"/>
              <a:t>Но картина "Среди волн" не исчерпала творческих возможностей Айвазовского. В </a:t>
            </a:r>
            <a:r>
              <a:rPr lang="ru-RU" dirty="0" err="1" smtClean="0"/>
              <a:t>последущее</a:t>
            </a:r>
            <a:r>
              <a:rPr lang="ru-RU" dirty="0" smtClean="0"/>
              <a:t> время им было создано еще несколько картин, прекрасных по исполнению и содержанию. В 1898 году, на восемьдесят первом году жизни, Айвазовский создает самое эмоциональное и величественное полотно "Среди волн". </a:t>
            </a:r>
            <a:br>
              <a:rPr lang="ru-RU" dirty="0" smtClean="0"/>
            </a:br>
            <a:r>
              <a:rPr lang="ru-RU" dirty="0" smtClean="0"/>
              <a:t/>
            </a:r>
            <a:br>
              <a:rPr lang="ru-RU" dirty="0" smtClean="0"/>
            </a:br>
            <a:r>
              <a:rPr lang="ru-RU" dirty="0" smtClean="0"/>
              <a:t>Это плод долгого неустанного труда и поисков всей жизни мастера. Оно написано, как и большинство его произведений, свободным импровизационным методом. Картина полна движения и экспрессии. Только большой художник мог так поразительно легко, буквально на одном дыхании, изобразить на полотне кипящий, движущийся и пенящийся водоворот волн. Живописная палитра состоит из серовато-голубовато-зеленоватого цвета с тончайшими оттенками и нюансами. Луч солнца, проходящий по диагонали холста, усиливает цветовой строй настолько, что узкая полоса грозового неба не нарушает общего мажорного колорита. Мастерски прописанная белоснежная невесомая кружевная пена придает полотну особое состояние радости и приподнятости чувств. В душе художник до последних дней жизни оставался романтиком. Это полотно можно отнести к феноменальному явлению в изобразительном искусстве </a:t>
            </a:r>
          </a:p>
          <a:p>
            <a:endParaRPr lang="ru-RU" dirty="0"/>
          </a:p>
        </p:txBody>
      </p:sp>
      <p:sp>
        <p:nvSpPr>
          <p:cNvPr id="4" name="Номер слайда 3"/>
          <p:cNvSpPr>
            <a:spLocks noGrp="1"/>
          </p:cNvSpPr>
          <p:nvPr>
            <p:ph type="sldNum" sz="quarter" idx="10"/>
          </p:nvPr>
        </p:nvSpPr>
        <p:spPr/>
        <p:txBody>
          <a:bodyPr/>
          <a:lstStyle/>
          <a:p>
            <a:fld id="{BDA83D35-9766-42DC-82DE-872F37AF8BA6}" type="slidenum">
              <a:rPr lang="ru-RU" smtClean="0"/>
              <a:pPr/>
              <a:t>64</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smtClean="0"/>
              <a:t>гласит надпись по мрамору саркофага на его могиле. </a:t>
            </a:r>
          </a:p>
          <a:p>
            <a:endParaRPr lang="ru-RU" dirty="0"/>
          </a:p>
        </p:txBody>
      </p:sp>
      <p:sp>
        <p:nvSpPr>
          <p:cNvPr id="4" name="Номер слайда 3"/>
          <p:cNvSpPr>
            <a:spLocks noGrp="1"/>
          </p:cNvSpPr>
          <p:nvPr>
            <p:ph type="sldNum" sz="quarter" idx="10"/>
          </p:nvPr>
        </p:nvSpPr>
        <p:spPr/>
        <p:txBody>
          <a:bodyPr/>
          <a:lstStyle/>
          <a:p>
            <a:fld id="{BDA83D35-9766-42DC-82DE-872F37AF8BA6}" type="slidenum">
              <a:rPr lang="ru-RU" smtClean="0"/>
              <a:pPr/>
              <a:t>68</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06.05.2014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06.05.2014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06.05.2014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06.05.2014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06.05.2014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06.05.2014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06.05.2014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06.05.2014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06.05.2014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06.05.2014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06.05.2014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8488C4"/>
            </a:gs>
            <a:gs pos="53000">
              <a:srgbClr val="D4DEFF"/>
            </a:gs>
            <a:gs pos="83000">
              <a:srgbClr val="D4DEFF"/>
            </a:gs>
            <a:gs pos="100000">
              <a:srgbClr val="96AB94"/>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06.05.2014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900igr.net/"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5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5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5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5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6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7.jpeg"/></Relationships>
</file>

<file path=ppt/slides/_rels/slide6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duotone>
              <a:prstClr val="black"/>
              <a:schemeClr val="accent1">
                <a:tint val="45000"/>
                <a:satMod val="400000"/>
              </a:schemeClr>
            </a:duotone>
          </a:blip>
          <a:stretch>
            <a:fillRect/>
          </a:stretch>
        </p:blipFill>
        <p:spPr>
          <a:xfrm>
            <a:off x="0" y="0"/>
            <a:ext cx="9144000" cy="6858000"/>
          </a:xfrm>
          <a:prstGeom prst="rect">
            <a:avLst/>
          </a:prstGeom>
        </p:spPr>
      </p:pic>
      <p:sp>
        <p:nvSpPr>
          <p:cNvPr id="2" name="Заголовок 1"/>
          <p:cNvSpPr>
            <a:spLocks noGrp="1"/>
          </p:cNvSpPr>
          <p:nvPr>
            <p:ph type="ctrTitle"/>
          </p:nvPr>
        </p:nvSpPr>
        <p:spPr>
          <a:xfrm>
            <a:off x="685800" y="2080297"/>
            <a:ext cx="7772400" cy="1435436"/>
          </a:xfrm>
        </p:spPr>
        <p:txBody>
          <a:bodyPr>
            <a:noAutofit/>
          </a:bodyPr>
          <a:lstStyle/>
          <a:p>
            <a:r>
              <a:rPr lang="ru-RU" sz="66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Иван Константинович Айвазовский</a:t>
            </a:r>
            <a:br>
              <a:rPr lang="ru-RU" sz="66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br>
            <a:endParaRPr lang="ru-RU" sz="66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3" name="Подзаголовок 2"/>
          <p:cNvSpPr>
            <a:spLocks noGrp="1"/>
          </p:cNvSpPr>
          <p:nvPr>
            <p:ph type="subTitle" idx="1"/>
          </p:nvPr>
        </p:nvSpPr>
        <p:spPr>
          <a:xfrm>
            <a:off x="1371600" y="3794759"/>
            <a:ext cx="6400800" cy="1711362"/>
          </a:xfrm>
        </p:spPr>
        <p:txBody>
          <a:bodyPr/>
          <a:lstStyle/>
          <a:p>
            <a:r>
              <a:rPr lang="ru-RU"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(1817 -1900)</a:t>
            </a:r>
            <a:endParaRPr lang="ru-RU"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5" name="TextBox 7"/>
          <p:cNvSpPr txBox="1"/>
          <p:nvPr/>
        </p:nvSpPr>
        <p:spPr>
          <a:xfrm>
            <a:off x="3275856" y="6020237"/>
            <a:ext cx="5564131" cy="450802"/>
          </a:xfrm>
          <a:prstGeom prst="rect">
            <a:avLst/>
          </a:prstGeom>
          <a:noFill/>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dirty="0" smtClean="0">
                <a:solidFill>
                  <a:schemeClr val="bg1"/>
                </a:solidFill>
                <a:latin typeface="Mistral" pitchFamily="66" charset="0"/>
              </a:rPr>
              <a:t>Учитель ИЗО,МХК. МАОУ Ильинской СОШ .</a:t>
            </a:r>
            <a:r>
              <a:rPr lang="ru-RU" sz="2400" dirty="0" smtClean="0">
                <a:solidFill>
                  <a:schemeClr val="bg1"/>
                </a:solidFill>
                <a:latin typeface="Mistral" pitchFamily="66" charset="0"/>
              </a:rPr>
              <a:t>Лебедь С.Г</a:t>
            </a:r>
            <a:endParaRPr lang="ru-RU" sz="2400" dirty="0">
              <a:solidFill>
                <a:schemeClr val="bg1"/>
              </a:solidFill>
              <a:latin typeface="Mistral" pitchFamily="66" charset="0"/>
            </a:endParaRPr>
          </a:p>
        </p:txBody>
      </p:sp>
      <p:sp>
        <p:nvSpPr>
          <p:cNvPr id="6" name="Скругленный прямоугольник 5">
            <a:hlinkClick r:id="rId3" tooltip=" Каталог презентаций "/>
          </p:cNvPr>
          <p:cNvSpPr/>
          <p:nvPr/>
        </p:nvSpPr>
        <p:spPr>
          <a:xfrm>
            <a:off x="3898900" y="6477000"/>
            <a:ext cx="1346200" cy="355600"/>
          </a:xfrm>
          <a:prstGeom prst="roundRect">
            <a:avLst/>
          </a:prstGeom>
          <a:gradFill flip="none" rotWithShape="1">
            <a:gsLst>
              <a:gs pos="0">
                <a:srgbClr val="FFFFFF"/>
              </a:gs>
              <a:gs pos="100000">
                <a:srgbClr val="FFFFFF">
                  <a:shade val="88000"/>
                </a:srgbClr>
              </a:gs>
            </a:gsLst>
            <a:lin ang="5400000" scaled="1"/>
            <a:tileRect/>
          </a:gradFill>
          <a:ln w="12700">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88900" tIns="25400" rIns="88900" bIns="50800" rtlCol="0" anchor="ctr" anchorCtr="1">
            <a:noAutofit/>
          </a:bodyPr>
          <a:lstStyle/>
          <a:p>
            <a:pPr algn="ctr"/>
            <a:r>
              <a:rPr lang="en-US" sz="2000" u="sng" smtClean="0">
                <a:solidFill>
                  <a:srgbClr val="3333CC"/>
                </a:solidFill>
                <a:latin typeface="Arial"/>
              </a:rPr>
              <a:t>900igr.net</a:t>
            </a:r>
            <a:endParaRPr lang="ru-RU" sz="2000" u="sng">
              <a:solidFill>
                <a:srgbClr val="3333CC"/>
              </a:solidFill>
              <a:latin typeface="Aria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3" name="Содержимое 2"/>
          <p:cNvSpPr>
            <a:spLocks noGrp="1"/>
          </p:cNvSpPr>
          <p:nvPr>
            <p:ph idx="1"/>
          </p:nvPr>
        </p:nvSpPr>
        <p:spPr>
          <a:xfrm>
            <a:off x="1428728" y="2571744"/>
            <a:ext cx="6429420" cy="1643074"/>
          </a:xfrm>
        </p:spPr>
        <p:txBody>
          <a:bodyPr>
            <a:noAutofit/>
          </a:bodyPr>
          <a:lstStyle/>
          <a:p>
            <a:pPr>
              <a:buNone/>
            </a:pPr>
            <a:r>
              <a:rPr lang="ru-RU" i="1" dirty="0" smtClean="0">
                <a:solidFill>
                  <a:schemeClr val="accent1">
                    <a:lumMod val="75000"/>
                  </a:schemeClr>
                </a:solidFill>
              </a:rPr>
              <a:t>    «...Он был, о море, твой певец. </a:t>
            </a:r>
            <a:br>
              <a:rPr lang="ru-RU" i="1" dirty="0" smtClean="0">
                <a:solidFill>
                  <a:schemeClr val="accent1">
                    <a:lumMod val="75000"/>
                  </a:schemeClr>
                </a:solidFill>
              </a:rPr>
            </a:br>
            <a:r>
              <a:rPr lang="ru-RU" i="1" dirty="0" smtClean="0">
                <a:solidFill>
                  <a:schemeClr val="accent1">
                    <a:lumMod val="75000"/>
                  </a:schemeClr>
                </a:solidFill>
              </a:rPr>
              <a:t>Твой образ был на нем означен, </a:t>
            </a:r>
            <a:br>
              <a:rPr lang="ru-RU" i="1" dirty="0" smtClean="0">
                <a:solidFill>
                  <a:schemeClr val="accent1">
                    <a:lumMod val="75000"/>
                  </a:schemeClr>
                </a:solidFill>
              </a:rPr>
            </a:br>
            <a:r>
              <a:rPr lang="ru-RU" i="1" dirty="0" smtClean="0">
                <a:solidFill>
                  <a:schemeClr val="accent1">
                    <a:lumMod val="75000"/>
                  </a:schemeClr>
                </a:solidFill>
              </a:rPr>
              <a:t>Он духом создан был твоим...»</a:t>
            </a:r>
            <a:br>
              <a:rPr lang="ru-RU" i="1" dirty="0" smtClean="0">
                <a:solidFill>
                  <a:schemeClr val="accent1">
                    <a:lumMod val="75000"/>
                  </a:schemeClr>
                </a:solidFill>
              </a:rPr>
            </a:br>
            <a:endParaRPr lang="ru-RU" i="1"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857232"/>
            <a:ext cx="8229600" cy="1143000"/>
          </a:xfrm>
        </p:spPr>
        <p:txBody>
          <a:bodyPr>
            <a:normAutofit fontScale="90000"/>
          </a:bodyPr>
          <a:lstStyle/>
          <a:p>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Иван Константинович Айвазовский</a:t>
            </a:r>
            <a:b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endPar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3" name="Содержимое 2"/>
          <p:cNvSpPr>
            <a:spLocks noGrp="1"/>
          </p:cNvSpPr>
          <p:nvPr>
            <p:ph idx="1"/>
          </p:nvPr>
        </p:nvSpPr>
        <p:spPr/>
        <p:txBody>
          <a:bodyPr>
            <a:normAutofit fontScale="85000" lnSpcReduction="20000"/>
          </a:bodyPr>
          <a:lstStyle/>
          <a:p>
            <a:r>
              <a:rPr lang="ru-RU" dirty="0" smtClean="0"/>
              <a:t>Иван Константинович Айвазовский — </a:t>
            </a:r>
            <a:r>
              <a:rPr lang="ru-RU" dirty="0" err="1" smtClean="0"/>
              <a:t>aкадемик</a:t>
            </a:r>
            <a:r>
              <a:rPr lang="ru-RU" dirty="0" smtClean="0"/>
              <a:t> живописи, профессор Академии художников, член Амстердамской, </a:t>
            </a:r>
            <a:r>
              <a:rPr lang="ru-RU" dirty="0" err="1" smtClean="0"/>
              <a:t>Штутгартской</a:t>
            </a:r>
            <a:r>
              <a:rPr lang="ru-RU" dirty="0" smtClean="0"/>
              <a:t>, Флорентийской и Римской академий художеств. Живописец Главного морского штаба. Обладатель наград: серебряной медали и золотой медали на выставках Петербургской академии художеств, золотой медали от папы Григория ХVI золотой медали на выставке в Лувре, ордена Почетного легиона (1857 г.). Основатель Музея древности (1871 г.), художественной мастерской, картинной галереи и концертного зала в Феодосии. </a:t>
            </a:r>
            <a:br>
              <a:rPr lang="ru-RU" dirty="0" smtClean="0"/>
            </a:br>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3" name="Содержимое 2"/>
          <p:cNvSpPr>
            <a:spLocks noGrp="1"/>
          </p:cNvSpPr>
          <p:nvPr>
            <p:ph idx="1"/>
          </p:nvPr>
        </p:nvSpPr>
        <p:spPr/>
        <p:txBody>
          <a:bodyPr>
            <a:normAutofit lnSpcReduction="10000"/>
          </a:bodyPr>
          <a:lstStyle/>
          <a:p>
            <a:r>
              <a:rPr lang="ru-RU" dirty="0" smtClean="0"/>
              <a:t>Его, послушная замыслу, кисть воспела покой и буйство природы, гордую красу моря, неба, воздуха, мужество и волю человека в неравной борьбе со стихией. Художник и патриот, добрый, честный, широкий человек и гражданин своего Отечества, прославил Россию и свой родной город Феодосию. </a:t>
            </a:r>
            <a:br>
              <a:rPr lang="ru-RU" dirty="0" smtClean="0"/>
            </a:br>
            <a:r>
              <a:rPr lang="ru-RU" dirty="0" smtClean="0"/>
              <a:t/>
            </a:r>
            <a:br>
              <a:rPr lang="ru-RU" dirty="0" smtClean="0"/>
            </a:br>
            <a:endParaRPr lang="ru-RU" b="1" dirty="0"/>
          </a:p>
        </p:txBody>
      </p:sp>
      <p:sp>
        <p:nvSpPr>
          <p:cNvPr id="6" name="Заголовок 1"/>
          <p:cNvSpPr txBox="1">
            <a:spLocks/>
          </p:cNvSpPr>
          <p:nvPr/>
        </p:nvSpPr>
        <p:spPr>
          <a:xfrm>
            <a:off x="428596" y="857232"/>
            <a:ext cx="8229600" cy="1143000"/>
          </a:xfrm>
          <a:prstGeom prst="rect">
            <a:avLst/>
          </a:prstGeom>
        </p:spPr>
        <p:txBody>
          <a:bodyPr vert="horz" lIns="91440" tIns="45720" rIns="91440" bIns="45720" rtlCol="0" anchor="ctr">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400" b="1" i="0" u="none" strike="noStrike" kern="1200" normalizeH="0" baseline="0" noProof="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uLnTx/>
                <a:uFillTx/>
                <a:latin typeface="+mj-lt"/>
                <a:ea typeface="+mj-ea"/>
                <a:cs typeface="+mj-cs"/>
              </a:rPr>
              <a:t>Иван Константинович Айвазовский</a:t>
            </a:r>
            <a:br>
              <a:rPr kumimoji="0" lang="ru-RU" sz="4400" b="1" i="0" u="none" strike="noStrike" kern="1200" normalizeH="0" baseline="0" noProof="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uLnTx/>
                <a:uFillTx/>
                <a:latin typeface="+mj-lt"/>
                <a:ea typeface="+mj-ea"/>
                <a:cs typeface="+mj-cs"/>
              </a:rPr>
            </a:br>
            <a:endParaRPr kumimoji="0" lang="ru-RU" sz="4400" b="1" i="0" u="none" strike="noStrike" kern="1200" normalizeH="0" baseline="0" noProof="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uLnTx/>
              <a:uFillTx/>
              <a:latin typeface="+mj-lt"/>
              <a:ea typeface="+mj-ea"/>
              <a:cs typeface="+mj-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3" name="Содержимое 2"/>
          <p:cNvSpPr>
            <a:spLocks noGrp="1"/>
          </p:cNvSpPr>
          <p:nvPr>
            <p:ph idx="1"/>
          </p:nvPr>
        </p:nvSpPr>
        <p:spPr>
          <a:xfrm>
            <a:off x="428596" y="1071546"/>
            <a:ext cx="8229600" cy="4525963"/>
          </a:xfrm>
        </p:spPr>
        <p:txBody>
          <a:bodyPr>
            <a:normAutofit fontScale="92500" lnSpcReduction="10000"/>
          </a:bodyPr>
          <a:lstStyle/>
          <a:p>
            <a:pPr>
              <a:buNone/>
            </a:pPr>
            <a:r>
              <a:rPr lang="ru-RU" dirty="0" smtClean="0"/>
              <a:t/>
            </a:r>
            <a:br>
              <a:rPr lang="ru-RU" dirty="0" smtClean="0"/>
            </a:br>
            <a:r>
              <a:rPr lang="ru-RU" dirty="0" smtClean="0"/>
              <a:t/>
            </a:r>
            <a:br>
              <a:rPr lang="ru-RU" dirty="0" smtClean="0"/>
            </a:br>
            <a:r>
              <a:rPr lang="ru-RU" dirty="0" smtClean="0"/>
              <a:t>Искусство изображения моря принесло</a:t>
            </a:r>
          </a:p>
          <a:p>
            <a:pPr>
              <a:buNone/>
            </a:pPr>
            <a:r>
              <a:rPr lang="ru-RU" dirty="0" smtClean="0"/>
              <a:t>    И.К. Айвазовскому всемирную известность. И не случайно на могиле мариниста, которого хоронили со всеми воинскими почестями - явление по тем временам небывалое,- написано: </a:t>
            </a:r>
          </a:p>
          <a:p>
            <a:pPr>
              <a:buNone/>
            </a:pPr>
            <a:r>
              <a:rPr lang="ru-RU" b="1" dirty="0" smtClean="0"/>
              <a:t>    </a:t>
            </a:r>
            <a:r>
              <a:rPr lang="ru-RU" b="1" i="1" dirty="0" smtClean="0"/>
              <a:t>"Рожденный смертным, оставил о себе бессмертную славу!" </a:t>
            </a:r>
            <a:endParaRPr lang="ru-RU" b="1" i="1" dirty="0"/>
          </a:p>
        </p:txBody>
      </p:sp>
      <p:sp>
        <p:nvSpPr>
          <p:cNvPr id="6" name="Заголовок 1"/>
          <p:cNvSpPr txBox="1">
            <a:spLocks/>
          </p:cNvSpPr>
          <p:nvPr/>
        </p:nvSpPr>
        <p:spPr>
          <a:xfrm>
            <a:off x="428596" y="857232"/>
            <a:ext cx="8229600" cy="1143000"/>
          </a:xfrm>
          <a:prstGeom prst="rect">
            <a:avLst/>
          </a:prstGeom>
        </p:spPr>
        <p:txBody>
          <a:bodyPr vert="horz" lIns="91440" tIns="45720" rIns="91440" bIns="45720" rtlCol="0" anchor="ctr">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400" b="1" i="0" u="none" strike="noStrike" kern="1200" normalizeH="0" baseline="0" noProof="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uLnTx/>
                <a:uFillTx/>
                <a:latin typeface="+mj-lt"/>
                <a:ea typeface="+mj-ea"/>
                <a:cs typeface="+mj-cs"/>
              </a:rPr>
              <a:t>Иван Константинович Айвазовский</a:t>
            </a:r>
            <a:br>
              <a:rPr kumimoji="0" lang="ru-RU" sz="4400" b="1" i="0" u="none" strike="noStrike" kern="1200" normalizeH="0" baseline="0" noProof="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uLnTx/>
                <a:uFillTx/>
                <a:latin typeface="+mj-lt"/>
                <a:ea typeface="+mj-ea"/>
                <a:cs typeface="+mj-cs"/>
              </a:rPr>
            </a:br>
            <a:endParaRPr kumimoji="0" lang="ru-RU" sz="4400" b="1" i="0" u="none" strike="noStrike" kern="1200" normalizeH="0" baseline="0" noProof="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uLnTx/>
              <a:uFillTx/>
              <a:latin typeface="+mj-lt"/>
              <a:ea typeface="+mj-ea"/>
              <a:cs typeface="+mj-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428604"/>
            <a:ext cx="8229600" cy="1143000"/>
          </a:xfrm>
        </p:spPr>
        <p:txBody>
          <a:bodyPr>
            <a:noAutofit/>
          </a:bodyPr>
          <a:lstStyle/>
          <a:p>
            <a:r>
              <a:rPr lang="ru-RU" sz="1800" b="1" dirty="0" smtClean="0"/>
              <a:t>И. К. Айвазовский</a:t>
            </a:r>
            <a:br>
              <a:rPr lang="ru-RU" sz="1800" b="1" dirty="0" smtClean="0"/>
            </a:br>
            <a:r>
              <a:rPr lang="ru-RU" sz="1800" b="1" dirty="0" smtClean="0"/>
              <a:t>Лунная ночь на Босфоре</a:t>
            </a:r>
            <a:br>
              <a:rPr lang="ru-RU" sz="1800" b="1" dirty="0" smtClean="0"/>
            </a:br>
            <a:r>
              <a:rPr lang="ru-RU" sz="1800" b="1" dirty="0" smtClean="0"/>
              <a:t>1894г, холст, масло, 49,7 </a:t>
            </a:r>
            <a:r>
              <a:rPr lang="ru-RU" sz="1800" b="1" dirty="0" err="1" smtClean="0"/>
              <a:t>x</a:t>
            </a:r>
            <a:r>
              <a:rPr lang="ru-RU" sz="1800" b="1" dirty="0" smtClean="0"/>
              <a:t> 75,8 см</a:t>
            </a:r>
            <a:br>
              <a:rPr lang="ru-RU" sz="1800" b="1" dirty="0" smtClean="0"/>
            </a:br>
            <a:r>
              <a:rPr lang="ru-RU" sz="1800" b="1" dirty="0" smtClean="0"/>
              <a:t>Государственная Третьяковская галерея, Москва </a:t>
            </a:r>
            <a:endParaRPr lang="ru-RU" sz="1800" b="1" dirty="0"/>
          </a:p>
        </p:txBody>
      </p:sp>
      <p:pic>
        <p:nvPicPr>
          <p:cNvPr id="75778" name="Picture 2" descr="http://www.nearyou.ru/aivazovsk/tr/t94bosfor.jpg"/>
          <p:cNvPicPr>
            <a:picLocks noGrp="1" noChangeAspect="1" noChangeArrowheads="1"/>
          </p:cNvPicPr>
          <p:nvPr>
            <p:ph idx="1"/>
          </p:nvPr>
        </p:nvPicPr>
        <p:blipFill>
          <a:blip r:embed="rId3" cstate="print"/>
          <a:srcRect/>
          <a:stretch>
            <a:fillRect/>
          </a:stretch>
        </p:blipFill>
        <p:spPr bwMode="auto">
          <a:xfrm>
            <a:off x="1142976" y="1785926"/>
            <a:ext cx="6793184" cy="4429156"/>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3"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428604"/>
            <a:ext cx="8229600" cy="1143000"/>
          </a:xfrm>
        </p:spPr>
        <p:txBody>
          <a:bodyPr>
            <a:noAutofit/>
          </a:bodyPr>
          <a:lstStyle/>
          <a:p>
            <a:r>
              <a:rPr lang="ru-RU" sz="1800" b="1" dirty="0" smtClean="0"/>
              <a:t>И. К. Айвазовский и И. Е. Репин </a:t>
            </a:r>
            <a:br>
              <a:rPr lang="ru-RU" sz="1800" b="1" dirty="0" smtClean="0"/>
            </a:br>
            <a:r>
              <a:rPr lang="ru-RU" sz="1800" b="1" dirty="0" smtClean="0"/>
              <a:t>Прощание Пушкина с морем</a:t>
            </a:r>
            <a:br>
              <a:rPr lang="ru-RU" sz="1800" b="1" dirty="0" smtClean="0"/>
            </a:br>
            <a:r>
              <a:rPr lang="ru-RU" sz="1800" b="1" dirty="0" smtClean="0"/>
              <a:t>1887г, холст, масло,</a:t>
            </a:r>
            <a:br>
              <a:rPr lang="ru-RU" sz="1800" b="1" dirty="0" smtClean="0"/>
            </a:br>
            <a:r>
              <a:rPr lang="ru-RU" sz="1800" b="1" dirty="0" smtClean="0"/>
              <a:t>музей А.С. </a:t>
            </a:r>
            <a:r>
              <a:rPr lang="ru-RU" sz="1800" b="1" dirty="0" err="1" smtClean="0"/>
              <a:t>Пушкина,Cанкт-Петербург</a:t>
            </a:r>
            <a:endParaRPr lang="ru-RU" sz="1800" b="1" dirty="0"/>
          </a:p>
        </p:txBody>
      </p:sp>
      <p:pic>
        <p:nvPicPr>
          <p:cNvPr id="79874" name="Picture 2" descr="http://www.nearyou.ru/aivazovsk/muz/87pushkin.jpg"/>
          <p:cNvPicPr>
            <a:picLocks noGrp="1" noChangeAspect="1" noChangeArrowheads="1"/>
          </p:cNvPicPr>
          <p:nvPr>
            <p:ph idx="1"/>
          </p:nvPr>
        </p:nvPicPr>
        <p:blipFill>
          <a:blip r:embed="rId4" cstate="screen"/>
          <a:srcRect/>
          <a:stretch>
            <a:fillRect/>
          </a:stretch>
        </p:blipFill>
        <p:spPr bwMode="auto">
          <a:xfrm>
            <a:off x="3000364" y="1785926"/>
            <a:ext cx="3166485" cy="4525963"/>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714356"/>
            <a:ext cx="8229600" cy="1143000"/>
          </a:xfrm>
        </p:spPr>
        <p:txBody>
          <a:bodyPr>
            <a:noAutofit/>
          </a:bodyPr>
          <a:lstStyle/>
          <a:p>
            <a:r>
              <a:rPr lang="ru-RU" sz="1800" b="1" dirty="0" smtClean="0"/>
              <a:t>И. К. Айвазовский</a:t>
            </a:r>
            <a:br>
              <a:rPr lang="ru-RU" sz="1800" b="1" dirty="0" smtClean="0"/>
            </a:br>
            <a:r>
              <a:rPr lang="ru-RU" sz="1800" b="1" dirty="0" smtClean="0"/>
              <a:t>Вид Одессы в лунную ночь </a:t>
            </a:r>
            <a:br>
              <a:rPr lang="ru-RU" sz="1800" b="1" dirty="0" smtClean="0"/>
            </a:br>
            <a:r>
              <a:rPr lang="ru-RU" sz="1800" b="1" dirty="0" smtClean="0"/>
              <a:t>1846г, холст, масло, 122x190см</a:t>
            </a:r>
            <a:br>
              <a:rPr lang="ru-RU" sz="1800" b="1" dirty="0" smtClean="0"/>
            </a:br>
            <a:r>
              <a:rPr lang="ru-RU" sz="1800" b="1" dirty="0" smtClean="0"/>
              <a:t>Государственный Русский музей, Санкт-Петербург </a:t>
            </a:r>
            <a:endParaRPr lang="ru-RU" sz="1800" b="1" dirty="0"/>
          </a:p>
        </p:txBody>
      </p:sp>
      <p:pic>
        <p:nvPicPr>
          <p:cNvPr id="80898" name="Picture 2" descr="http://www.nearyou.ru/aivazovsk/ru/r46odessa.jpg"/>
          <p:cNvPicPr>
            <a:picLocks noGrp="1" noChangeAspect="1" noChangeArrowheads="1"/>
          </p:cNvPicPr>
          <p:nvPr>
            <p:ph idx="1"/>
          </p:nvPr>
        </p:nvPicPr>
        <p:blipFill>
          <a:blip r:embed="rId3" cstate="print"/>
          <a:srcRect/>
          <a:stretch>
            <a:fillRect/>
          </a:stretch>
        </p:blipFill>
        <p:spPr bwMode="auto">
          <a:xfrm>
            <a:off x="1428728" y="2000240"/>
            <a:ext cx="6427313" cy="4357718"/>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857232"/>
            <a:ext cx="8229600" cy="1143000"/>
          </a:xfrm>
        </p:spPr>
        <p:txBody>
          <a:bodyPr>
            <a:noAutofit/>
          </a:bodyPr>
          <a:lstStyle/>
          <a:p>
            <a:r>
              <a:rPr lang="ru-RU" sz="1800" b="1" dirty="0" smtClean="0"/>
              <a:t>И. К. Айвазовский</a:t>
            </a:r>
            <a:br>
              <a:rPr lang="ru-RU" sz="1800" b="1" dirty="0" smtClean="0"/>
            </a:br>
            <a:r>
              <a:rPr lang="ru-RU" sz="1800" b="1" dirty="0" smtClean="0"/>
              <a:t>Конец бури на море</a:t>
            </a:r>
            <a:br>
              <a:rPr lang="ru-RU" sz="1800" b="1" dirty="0" smtClean="0"/>
            </a:br>
            <a:r>
              <a:rPr lang="ru-RU" sz="1800" b="1" dirty="0" smtClean="0"/>
              <a:t>1839г, холст, масло,90 </a:t>
            </a:r>
            <a:r>
              <a:rPr lang="ru-RU" sz="1800" b="1" dirty="0" err="1" smtClean="0"/>
              <a:t>x</a:t>
            </a:r>
            <a:r>
              <a:rPr lang="ru-RU" sz="1800" b="1" dirty="0" smtClean="0"/>
              <a:t> 135 см</a:t>
            </a:r>
            <a:br>
              <a:rPr lang="ru-RU" sz="1800" b="1" dirty="0" smtClean="0"/>
            </a:br>
            <a:r>
              <a:rPr lang="ru-RU" sz="1800" b="1" dirty="0" smtClean="0"/>
              <a:t>Государственная Третьяковская галерея, Москва</a:t>
            </a:r>
            <a:br>
              <a:rPr lang="ru-RU" sz="1800" b="1" dirty="0" smtClean="0"/>
            </a:br>
            <a:r>
              <a:rPr lang="ru-RU" sz="1800" b="1" dirty="0" smtClean="0"/>
              <a:t/>
            </a:r>
            <a:br>
              <a:rPr lang="ru-RU" sz="1800" b="1" dirty="0" smtClean="0"/>
            </a:br>
            <a:endParaRPr lang="ru-RU" sz="1800" b="1" dirty="0"/>
          </a:p>
        </p:txBody>
      </p:sp>
      <p:pic>
        <p:nvPicPr>
          <p:cNvPr id="82946" name="Picture 2" descr="http://www.nearyou.ru/aivazovsk/tr/t39end.jpg"/>
          <p:cNvPicPr>
            <a:picLocks noGrp="1" noChangeAspect="1" noChangeArrowheads="1"/>
          </p:cNvPicPr>
          <p:nvPr>
            <p:ph idx="1"/>
          </p:nvPr>
        </p:nvPicPr>
        <p:blipFill>
          <a:blip r:embed="rId3" cstate="print"/>
          <a:srcRect/>
          <a:stretch>
            <a:fillRect/>
          </a:stretch>
        </p:blipFill>
        <p:spPr bwMode="auto">
          <a:xfrm>
            <a:off x="1285852" y="1785926"/>
            <a:ext cx="6581212" cy="4429156"/>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714356"/>
            <a:ext cx="8229600" cy="1143000"/>
          </a:xfrm>
        </p:spPr>
        <p:txBody>
          <a:bodyPr>
            <a:noAutofit/>
          </a:bodyPr>
          <a:lstStyle/>
          <a:p>
            <a:r>
              <a:rPr lang="ru-RU" sz="1800" b="1" dirty="0" smtClean="0"/>
              <a:t>И. К. Айвазовский</a:t>
            </a:r>
            <a:br>
              <a:rPr lang="ru-RU" sz="1800" b="1" dirty="0" smtClean="0"/>
            </a:br>
            <a:r>
              <a:rPr lang="ru-RU" sz="1800" b="1" dirty="0" smtClean="0"/>
              <a:t>Морской берег. Прощанье.</a:t>
            </a:r>
            <a:br>
              <a:rPr lang="ru-RU" sz="1800" b="1" dirty="0" smtClean="0"/>
            </a:br>
            <a:r>
              <a:rPr lang="ru-RU" sz="1800" b="1" dirty="0" smtClean="0"/>
              <a:t>1868г, холст, масло, 56,5 </a:t>
            </a:r>
            <a:r>
              <a:rPr lang="ru-RU" sz="1800" b="1" dirty="0" err="1" smtClean="0"/>
              <a:t>x</a:t>
            </a:r>
            <a:r>
              <a:rPr lang="ru-RU" sz="1800" b="1" dirty="0" smtClean="0"/>
              <a:t> 75 см</a:t>
            </a:r>
            <a:br>
              <a:rPr lang="ru-RU" sz="1800" b="1" dirty="0" smtClean="0"/>
            </a:br>
            <a:r>
              <a:rPr lang="ru-RU" sz="1800" b="1" dirty="0" smtClean="0"/>
              <a:t>Государственная Третьяковская галерея, Москва</a:t>
            </a:r>
            <a:br>
              <a:rPr lang="ru-RU" sz="1800" b="1" dirty="0" smtClean="0"/>
            </a:br>
            <a:r>
              <a:rPr lang="ru-RU" sz="1800" b="1" dirty="0" smtClean="0"/>
              <a:t/>
            </a:r>
            <a:br>
              <a:rPr lang="ru-RU" sz="1800" b="1" dirty="0" smtClean="0"/>
            </a:br>
            <a:endParaRPr lang="ru-RU" sz="1800" b="1" dirty="0"/>
          </a:p>
        </p:txBody>
      </p:sp>
      <p:pic>
        <p:nvPicPr>
          <p:cNvPr id="83970" name="Picture 2" descr="http://www.nearyou.ru/aivazovsk/tr/t68bereg.jpg"/>
          <p:cNvPicPr>
            <a:picLocks noGrp="1" noChangeAspect="1" noChangeArrowheads="1"/>
          </p:cNvPicPr>
          <p:nvPr>
            <p:ph idx="1"/>
          </p:nvPr>
        </p:nvPicPr>
        <p:blipFill>
          <a:blip r:embed="rId3" cstate="screen"/>
          <a:srcRect/>
          <a:stretch>
            <a:fillRect/>
          </a:stretch>
        </p:blipFill>
        <p:spPr bwMode="auto">
          <a:xfrm>
            <a:off x="1643042" y="1714488"/>
            <a:ext cx="5700788" cy="4572032"/>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357158" y="785794"/>
            <a:ext cx="8229600" cy="1143000"/>
          </a:xfrm>
        </p:spPr>
        <p:txBody>
          <a:bodyPr>
            <a:noAutofit/>
          </a:bodyPr>
          <a:lstStyle/>
          <a:p>
            <a:r>
              <a:rPr lang="ru-RU" sz="1800" b="1" dirty="0" smtClean="0"/>
              <a:t>И. К. Айвазовский</a:t>
            </a:r>
            <a:br>
              <a:rPr lang="ru-RU" sz="1800" b="1" dirty="0" smtClean="0"/>
            </a:br>
            <a:r>
              <a:rPr lang="ru-RU" sz="1800" b="1" dirty="0" smtClean="0"/>
              <a:t>Радуга</a:t>
            </a:r>
            <a:br>
              <a:rPr lang="ru-RU" sz="1800" b="1" dirty="0" smtClean="0"/>
            </a:br>
            <a:r>
              <a:rPr lang="ru-RU" sz="1800" b="1" dirty="0" smtClean="0"/>
              <a:t>1848г, холст, масло, 102 </a:t>
            </a:r>
            <a:r>
              <a:rPr lang="ru-RU" sz="1800" b="1" dirty="0" err="1" smtClean="0"/>
              <a:t>x</a:t>
            </a:r>
            <a:r>
              <a:rPr lang="ru-RU" sz="1800" b="1" dirty="0" smtClean="0"/>
              <a:t> 132 </a:t>
            </a:r>
            <a:r>
              <a:rPr lang="ru-RU" sz="1800" b="1" dirty="0" err="1" smtClean="0"/>
              <a:t>cм</a:t>
            </a:r>
            <a:r>
              <a:rPr lang="ru-RU" sz="1800" b="1" dirty="0" smtClean="0"/>
              <a:t/>
            </a:r>
            <a:br>
              <a:rPr lang="ru-RU" sz="1800" b="1" dirty="0" smtClean="0"/>
            </a:br>
            <a:r>
              <a:rPr lang="ru-RU" sz="1800" b="1" dirty="0" smtClean="0"/>
              <a:t>Государственная Третьяковская галерея, Москва </a:t>
            </a:r>
            <a:br>
              <a:rPr lang="ru-RU" sz="1800" b="1" dirty="0" smtClean="0"/>
            </a:br>
            <a:endParaRPr lang="ru-RU" sz="1800" b="1" dirty="0"/>
          </a:p>
        </p:txBody>
      </p:sp>
      <p:pic>
        <p:nvPicPr>
          <p:cNvPr id="84994" name="Picture 2" descr="http://www.nearyou.ru/aivazovsk/tr/t73rainbow.jpg"/>
          <p:cNvPicPr>
            <a:picLocks noGrp="1" noChangeAspect="1" noChangeArrowheads="1"/>
          </p:cNvPicPr>
          <p:nvPr>
            <p:ph idx="1"/>
          </p:nvPr>
        </p:nvPicPr>
        <p:blipFill>
          <a:blip r:embed="rId3" cstate="screen"/>
          <a:srcRect/>
          <a:stretch>
            <a:fillRect/>
          </a:stretch>
        </p:blipFill>
        <p:spPr bwMode="auto">
          <a:xfrm>
            <a:off x="1714480" y="1857364"/>
            <a:ext cx="5861579" cy="4572032"/>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785794"/>
            <a:ext cx="8229600" cy="1143000"/>
          </a:xfrm>
        </p:spPr>
        <p:txBody>
          <a:bodyPr>
            <a:noAutofit/>
          </a:bodyPr>
          <a:lstStyle/>
          <a:p>
            <a:r>
              <a:rPr lang="ru-RU" sz="1800" b="1" dirty="0" smtClean="0"/>
              <a:t>И. К. Айвазовский</a:t>
            </a:r>
            <a:br>
              <a:rPr lang="ru-RU" sz="1800" b="1" dirty="0" smtClean="0"/>
            </a:br>
            <a:r>
              <a:rPr lang="ru-RU" sz="1800" b="1" dirty="0" smtClean="0"/>
              <a:t>Неаполитанский залив. Раннее утро</a:t>
            </a:r>
            <a:br>
              <a:rPr lang="ru-RU" sz="1800" b="1" dirty="0" smtClean="0"/>
            </a:br>
            <a:r>
              <a:rPr lang="ru-RU" sz="1800" b="1" dirty="0" smtClean="0"/>
              <a:t>1897г, холст, </a:t>
            </a:r>
            <a:r>
              <a:rPr lang="ru-RU" sz="1800" b="1" dirty="0" err="1" smtClean="0"/>
              <a:t>масло,см</a:t>
            </a:r>
            <a:r>
              <a:rPr lang="ru-RU" sz="1800" b="1" dirty="0" smtClean="0"/>
              <a:t/>
            </a:r>
            <a:br>
              <a:rPr lang="ru-RU" sz="1800" b="1" dirty="0" smtClean="0"/>
            </a:br>
            <a:r>
              <a:rPr lang="ru-RU" sz="1800" b="1" dirty="0" smtClean="0"/>
              <a:t>Государственная Третьяковская галерея, Москва</a:t>
            </a:r>
            <a:br>
              <a:rPr lang="ru-RU" sz="1800" b="1" dirty="0" smtClean="0"/>
            </a:br>
            <a:r>
              <a:rPr lang="ru-RU" sz="1800" b="1" dirty="0" smtClean="0"/>
              <a:t/>
            </a:r>
            <a:br>
              <a:rPr lang="ru-RU" sz="1800" b="1" dirty="0" smtClean="0"/>
            </a:br>
            <a:endParaRPr lang="ru-RU" sz="1800" b="1" dirty="0"/>
          </a:p>
        </p:txBody>
      </p:sp>
      <p:pic>
        <p:nvPicPr>
          <p:cNvPr id="86018" name="Picture 2" descr="http://www.nearyou.ru/aivazovsk/tr/t97utro.jpg"/>
          <p:cNvPicPr>
            <a:picLocks noGrp="1" noChangeAspect="1" noChangeArrowheads="1"/>
          </p:cNvPicPr>
          <p:nvPr>
            <p:ph idx="1"/>
          </p:nvPr>
        </p:nvPicPr>
        <p:blipFill>
          <a:blip r:embed="rId3" cstate="print"/>
          <a:srcRect/>
          <a:stretch>
            <a:fillRect/>
          </a:stretch>
        </p:blipFill>
        <p:spPr bwMode="auto">
          <a:xfrm>
            <a:off x="1214414" y="1714488"/>
            <a:ext cx="6751410" cy="464347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3"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500034" y="428604"/>
            <a:ext cx="8229600" cy="1143000"/>
          </a:xfrm>
        </p:spPr>
        <p:txBody>
          <a:bodyPr>
            <a:noAutofit/>
          </a:bodyPr>
          <a:lstStyle/>
          <a:p>
            <a:r>
              <a:rPr lang="ru-RU" sz="1800" b="1" dirty="0" smtClean="0"/>
              <a:t>И. К. Айвазовский</a:t>
            </a:r>
            <a:br>
              <a:rPr lang="ru-RU" sz="1800" b="1" dirty="0" smtClean="0"/>
            </a:br>
            <a:r>
              <a:rPr lang="ru-RU" sz="1800" b="1" dirty="0" smtClean="0"/>
              <a:t>Волна</a:t>
            </a:r>
            <a:br>
              <a:rPr lang="ru-RU" sz="1800" b="1" dirty="0" smtClean="0"/>
            </a:br>
            <a:r>
              <a:rPr lang="ru-RU" sz="1800" b="1" dirty="0" smtClean="0"/>
              <a:t>1889г, холст, масло, 304 </a:t>
            </a:r>
            <a:r>
              <a:rPr lang="ru-RU" sz="1800" b="1" dirty="0" err="1" smtClean="0"/>
              <a:t>х</a:t>
            </a:r>
            <a:r>
              <a:rPr lang="ru-RU" sz="1800" b="1" dirty="0" smtClean="0"/>
              <a:t> 505 см</a:t>
            </a:r>
            <a:br>
              <a:rPr lang="ru-RU" sz="1800" b="1" dirty="0" smtClean="0"/>
            </a:br>
            <a:r>
              <a:rPr lang="ru-RU" sz="1800" b="1" dirty="0" smtClean="0"/>
              <a:t>Государственный Русский музей, Санкт-Петербург</a:t>
            </a:r>
            <a:endParaRPr lang="ru-RU" sz="1800" b="1" dirty="0"/>
          </a:p>
        </p:txBody>
      </p:sp>
      <p:pic>
        <p:nvPicPr>
          <p:cNvPr id="87042" name="Picture 2" descr="http://www.nearyou.ru/aivazovsk/ru/r89volna.jpg"/>
          <p:cNvPicPr>
            <a:picLocks noGrp="1" noChangeAspect="1" noChangeArrowheads="1"/>
          </p:cNvPicPr>
          <p:nvPr>
            <p:ph idx="1"/>
          </p:nvPr>
        </p:nvPicPr>
        <p:blipFill>
          <a:blip r:embed="rId4" cstate="print"/>
          <a:srcRect/>
          <a:stretch>
            <a:fillRect/>
          </a:stretch>
        </p:blipFill>
        <p:spPr bwMode="auto">
          <a:xfrm>
            <a:off x="571472" y="1928802"/>
            <a:ext cx="8066073" cy="4525963"/>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500042"/>
            <a:ext cx="8229600" cy="1143000"/>
          </a:xfrm>
        </p:spPr>
        <p:txBody>
          <a:bodyPr>
            <a:noAutofit/>
          </a:bodyPr>
          <a:lstStyle/>
          <a:p>
            <a:r>
              <a:rPr lang="ru-RU" sz="1800" b="1" dirty="0" smtClean="0"/>
              <a:t>И. К. Айвазовский</a:t>
            </a:r>
            <a:br>
              <a:rPr lang="ru-RU" sz="1800" b="1" dirty="0" smtClean="0"/>
            </a:br>
            <a:r>
              <a:rPr lang="ru-RU" sz="1800" b="1" dirty="0" smtClean="0"/>
              <a:t>Берег моря. Штиль</a:t>
            </a:r>
            <a:br>
              <a:rPr lang="ru-RU" sz="1800" b="1" dirty="0" smtClean="0"/>
            </a:br>
            <a:r>
              <a:rPr lang="ru-RU" sz="1800" b="1" dirty="0" smtClean="0"/>
              <a:t>1843, холст, масло, 114 </a:t>
            </a:r>
            <a:r>
              <a:rPr lang="ru-RU" sz="1800" b="1" dirty="0" err="1" smtClean="0"/>
              <a:t>х</a:t>
            </a:r>
            <a:r>
              <a:rPr lang="ru-RU" sz="1800" b="1" dirty="0" smtClean="0"/>
              <a:t> 187</a:t>
            </a:r>
            <a:br>
              <a:rPr lang="ru-RU" sz="1800" b="1" dirty="0" smtClean="0"/>
            </a:br>
            <a:r>
              <a:rPr lang="ru-RU" sz="1800" b="1" dirty="0" smtClean="0"/>
              <a:t>Государственный Русский музей, Санкт-Петербург </a:t>
            </a:r>
            <a:endParaRPr lang="ru-RU" sz="1800" b="1" dirty="0"/>
          </a:p>
        </p:txBody>
      </p:sp>
      <p:pic>
        <p:nvPicPr>
          <p:cNvPr id="88066" name="Picture 2" descr="http://www.nearyou.ru/aivazovsk/ru/r43shtil.jpg"/>
          <p:cNvPicPr>
            <a:picLocks noGrp="1" noChangeAspect="1" noChangeArrowheads="1"/>
          </p:cNvPicPr>
          <p:nvPr>
            <p:ph idx="1"/>
          </p:nvPr>
        </p:nvPicPr>
        <p:blipFill>
          <a:blip r:embed="rId3" cstate="print"/>
          <a:srcRect/>
          <a:stretch>
            <a:fillRect/>
          </a:stretch>
        </p:blipFill>
        <p:spPr bwMode="auto">
          <a:xfrm>
            <a:off x="1000100" y="1857364"/>
            <a:ext cx="7108838" cy="4357718"/>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3"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p:txBody>
          <a:bodyPr>
            <a:noAutofit/>
          </a:bodyPr>
          <a:lstStyle/>
          <a:p>
            <a:r>
              <a:rPr lang="ru-RU" sz="1800" b="1" dirty="0" smtClean="0"/>
              <a:t>И. К. Айвазовский</a:t>
            </a:r>
            <a:br>
              <a:rPr lang="ru-RU" sz="1800" b="1" dirty="0" smtClean="0"/>
            </a:br>
            <a:r>
              <a:rPr lang="ru-RU" sz="1800" b="1" dirty="0" smtClean="0"/>
              <a:t>Девятый вал</a:t>
            </a:r>
            <a:br>
              <a:rPr lang="ru-RU" sz="1800" b="1" dirty="0" smtClean="0"/>
            </a:br>
            <a:r>
              <a:rPr lang="ru-RU" sz="1800" b="1" dirty="0" smtClean="0"/>
              <a:t>1850г, холст, масло, 221 x332 </a:t>
            </a:r>
            <a:br>
              <a:rPr lang="ru-RU" sz="1800" b="1" dirty="0" smtClean="0"/>
            </a:br>
            <a:r>
              <a:rPr lang="ru-RU" sz="1800" b="1" dirty="0" smtClean="0"/>
              <a:t>Государственный Русский музей, Санкт-Петербург </a:t>
            </a:r>
            <a:endParaRPr lang="ru-RU" sz="1800" b="1" dirty="0"/>
          </a:p>
        </p:txBody>
      </p:sp>
      <p:pic>
        <p:nvPicPr>
          <p:cNvPr id="90114" name="Picture 2" descr="http://www.nearyou.ru/aivazovsk/ru/r50val.jpg"/>
          <p:cNvPicPr>
            <a:picLocks noGrp="1" noChangeAspect="1" noChangeArrowheads="1"/>
          </p:cNvPicPr>
          <p:nvPr>
            <p:ph idx="1"/>
          </p:nvPr>
        </p:nvPicPr>
        <p:blipFill>
          <a:blip r:embed="rId4" cstate="print"/>
          <a:srcRect/>
          <a:stretch>
            <a:fillRect/>
          </a:stretch>
        </p:blipFill>
        <p:spPr bwMode="auto">
          <a:xfrm>
            <a:off x="928662" y="1500174"/>
            <a:ext cx="7272132" cy="4857784"/>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571480"/>
            <a:ext cx="8229600" cy="1143000"/>
          </a:xfrm>
        </p:spPr>
        <p:txBody>
          <a:bodyPr>
            <a:noAutofit/>
          </a:bodyPr>
          <a:lstStyle/>
          <a:p>
            <a:r>
              <a:rPr lang="ru-RU" sz="1800" b="1" dirty="0" smtClean="0"/>
              <a:t>И. К. Айвазовский</a:t>
            </a:r>
            <a:br>
              <a:rPr lang="ru-RU" sz="1800" b="1" dirty="0" smtClean="0"/>
            </a:br>
            <a:r>
              <a:rPr lang="ru-RU" sz="1800" b="1" dirty="0" smtClean="0"/>
              <a:t>Всемирный потоп</a:t>
            </a:r>
            <a:br>
              <a:rPr lang="ru-RU" sz="1800" b="1" dirty="0" smtClean="0"/>
            </a:br>
            <a:r>
              <a:rPr lang="ru-RU" sz="1800" b="1" dirty="0" smtClean="0"/>
              <a:t>1864г, холст, масло, 246 </a:t>
            </a:r>
            <a:r>
              <a:rPr lang="ru-RU" sz="1800" b="1" dirty="0" err="1" smtClean="0"/>
              <a:t>x</a:t>
            </a:r>
            <a:r>
              <a:rPr lang="ru-RU" sz="1800" b="1" dirty="0" smtClean="0"/>
              <a:t> 319,5 см</a:t>
            </a:r>
            <a:br>
              <a:rPr lang="ru-RU" sz="1800" b="1" dirty="0" smtClean="0"/>
            </a:br>
            <a:r>
              <a:rPr lang="ru-RU" sz="1800" b="1" dirty="0" smtClean="0"/>
              <a:t>Государственный Русский музей, Санкт-Петербург </a:t>
            </a:r>
            <a:endParaRPr lang="ru-RU" sz="1800" b="1" dirty="0"/>
          </a:p>
        </p:txBody>
      </p:sp>
      <p:pic>
        <p:nvPicPr>
          <p:cNvPr id="91138" name="Picture 2" descr="http://www.nearyou.ru/aivazovsk/ru/r64potop.jpg"/>
          <p:cNvPicPr>
            <a:picLocks noGrp="1" noChangeAspect="1" noChangeArrowheads="1"/>
          </p:cNvPicPr>
          <p:nvPr>
            <p:ph idx="1"/>
          </p:nvPr>
        </p:nvPicPr>
        <p:blipFill>
          <a:blip r:embed="rId3" cstate="print"/>
          <a:srcRect/>
          <a:stretch>
            <a:fillRect/>
          </a:stretch>
        </p:blipFill>
        <p:spPr bwMode="auto">
          <a:xfrm>
            <a:off x="1571604" y="1785926"/>
            <a:ext cx="5998611" cy="4714908"/>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3"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428604"/>
            <a:ext cx="8229600" cy="1143000"/>
          </a:xfrm>
        </p:spPr>
        <p:txBody>
          <a:bodyPr>
            <a:noAutofit/>
          </a:bodyPr>
          <a:lstStyle/>
          <a:p>
            <a:r>
              <a:rPr lang="ru-RU" sz="1800" b="1" dirty="0" smtClean="0"/>
              <a:t>И. К. Айвазовский</a:t>
            </a:r>
            <a:br>
              <a:rPr lang="ru-RU" sz="1800" b="1" dirty="0" smtClean="0"/>
            </a:br>
            <a:r>
              <a:rPr lang="ru-RU" sz="1800" b="1" dirty="0" smtClean="0"/>
              <a:t>Аул Гуниб в Дагестане. Вид с восточной стороны</a:t>
            </a:r>
            <a:br>
              <a:rPr lang="ru-RU" sz="1800" b="1" dirty="0" smtClean="0"/>
            </a:br>
            <a:r>
              <a:rPr lang="ru-RU" sz="1800" b="1" dirty="0" smtClean="0"/>
              <a:t>1869г, холст, масло. 133 </a:t>
            </a:r>
            <a:r>
              <a:rPr lang="ru-RU" sz="1800" b="1" dirty="0" err="1" smtClean="0"/>
              <a:t>x</a:t>
            </a:r>
            <a:r>
              <a:rPr lang="ru-RU" sz="1800" b="1" dirty="0" smtClean="0"/>
              <a:t> 169 см</a:t>
            </a:r>
            <a:br>
              <a:rPr lang="ru-RU" sz="1800" b="1" dirty="0" smtClean="0"/>
            </a:br>
            <a:r>
              <a:rPr lang="ru-RU" sz="1800" b="1" dirty="0" smtClean="0"/>
              <a:t>Государственный Русский музей, Санкт-Петербург</a:t>
            </a:r>
            <a:br>
              <a:rPr lang="ru-RU" sz="1800" b="1" dirty="0" smtClean="0"/>
            </a:br>
            <a:endParaRPr lang="ru-RU" sz="1800" b="1" dirty="0"/>
          </a:p>
        </p:txBody>
      </p:sp>
      <p:pic>
        <p:nvPicPr>
          <p:cNvPr id="93186" name="Picture 2" descr="http://www.nearyou.ru/aivazovsk/ru/r69aul.jpg"/>
          <p:cNvPicPr>
            <a:picLocks noGrp="1" noChangeAspect="1" noChangeArrowheads="1"/>
          </p:cNvPicPr>
          <p:nvPr>
            <p:ph idx="1"/>
          </p:nvPr>
        </p:nvPicPr>
        <p:blipFill>
          <a:blip r:embed="rId4" cstate="screen"/>
          <a:srcRect/>
          <a:stretch>
            <a:fillRect/>
          </a:stretch>
        </p:blipFill>
        <p:spPr bwMode="auto">
          <a:xfrm>
            <a:off x="1678162" y="1600200"/>
            <a:ext cx="5787676" cy="4525963"/>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p:txBody>
          <a:bodyPr>
            <a:normAutofit fontScale="90000"/>
          </a:bodyPr>
          <a:lstStyle/>
          <a:p>
            <a:r>
              <a:rPr lang="ru-RU" b="1" dirty="0" smtClean="0"/>
              <a:t>Феодосийская картинная галерея им. И.К.Айвазовского</a:t>
            </a:r>
            <a:endParaRPr lang="ru-RU" dirty="0"/>
          </a:p>
        </p:txBody>
      </p:sp>
      <p:sp>
        <p:nvSpPr>
          <p:cNvPr id="3" name="Содержимое 2"/>
          <p:cNvSpPr>
            <a:spLocks noGrp="1"/>
          </p:cNvSpPr>
          <p:nvPr>
            <p:ph idx="1"/>
          </p:nvPr>
        </p:nvSpPr>
        <p:spPr/>
        <p:txBody>
          <a:bodyPr>
            <a:normAutofit lnSpcReduction="10000"/>
          </a:bodyPr>
          <a:lstStyle/>
          <a:p>
            <a:r>
              <a:rPr lang="ru-RU" dirty="0" smtClean="0"/>
              <a:t>"Мое искреннее желание, чтобы здание моей картинной галереи в городе Феодосии со всеми в ней картинами, статуями и другими произведениями искусства, находящимися в этой галерее, составляли полную собственность города Феодосии, и в память обо мне, Айвазовском, завещаю галерею городу Феодосии, моему родному городу". </a:t>
            </a:r>
            <a:br>
              <a:rPr lang="ru-RU" dirty="0" smtClean="0"/>
            </a:br>
            <a:endParaRPr lang="ru-RU"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p:txBody>
          <a:bodyPr>
            <a:normAutofit fontScale="90000"/>
          </a:bodyPr>
          <a:lstStyle/>
          <a:p>
            <a:r>
              <a:rPr lang="ru-RU" b="1" dirty="0" smtClean="0"/>
              <a:t>Феодосийская картинная галерея им. И.К.Айвазовского</a:t>
            </a:r>
            <a:endParaRPr lang="ru-RU" dirty="0"/>
          </a:p>
        </p:txBody>
      </p:sp>
      <p:sp>
        <p:nvSpPr>
          <p:cNvPr id="3" name="Содержимое 2"/>
          <p:cNvSpPr>
            <a:spLocks noGrp="1"/>
          </p:cNvSpPr>
          <p:nvPr>
            <p:ph idx="1"/>
          </p:nvPr>
        </p:nvSpPr>
        <p:spPr/>
        <p:txBody>
          <a:bodyPr>
            <a:normAutofit fontScale="77500" lnSpcReduction="20000"/>
          </a:bodyPr>
          <a:lstStyle/>
          <a:p>
            <a:r>
              <a:rPr lang="ru-RU" dirty="0" smtClean="0"/>
              <a:t>Айвазовский оставил после себя огромное наследие. Шестьдесят лет творческого труда - редкая удача. Подвижник и в жизни, и в искусстве, в конце пути но как-то признался: "Счастье улыбнулось мне!" Он смолоду определил свое место в искусстве, и свято верил в непрерывный процесс своего развития и совершенствования. </a:t>
            </a:r>
            <a:br>
              <a:rPr lang="ru-RU" dirty="0" smtClean="0"/>
            </a:br>
            <a:r>
              <a:rPr lang="ru-RU" dirty="0" smtClean="0"/>
              <a:t/>
            </a:r>
            <a:br>
              <a:rPr lang="ru-RU" dirty="0" smtClean="0"/>
            </a:br>
            <a:r>
              <a:rPr lang="ru-RU" dirty="0" smtClean="0"/>
              <a:t>Завещав городу свою картинную галерею, Айвазовский создал очаг искусства, у которого и развивалась русская </a:t>
            </a:r>
            <a:r>
              <a:rPr lang="ru-RU" dirty="0" err="1" smtClean="0"/>
              <a:t>маринистическая</a:t>
            </a:r>
            <a:r>
              <a:rPr lang="ru-RU" dirty="0" smtClean="0"/>
              <a:t> живопись. Галерея стала единственным в стране таким музеем </a:t>
            </a:r>
            <a:r>
              <a:rPr lang="ru-RU" dirty="0" err="1" smtClean="0"/>
              <a:t>маринистической</a:t>
            </a:r>
            <a:r>
              <a:rPr lang="ru-RU" dirty="0" smtClean="0"/>
              <a:t> живописи. </a:t>
            </a:r>
            <a:br>
              <a:rPr lang="ru-RU" dirty="0" smtClean="0"/>
            </a:br>
            <a:endParaRPr lang="ru-RU"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p:txBody>
          <a:bodyPr>
            <a:normAutofit fontScale="90000"/>
          </a:bodyPr>
          <a:lstStyle/>
          <a:p>
            <a:r>
              <a:rPr lang="ru-RU" b="1" dirty="0" smtClean="0"/>
              <a:t>Феодосийская картинная галерея им. И.К.Айвазовского</a:t>
            </a:r>
            <a:endParaRPr lang="ru-RU" dirty="0"/>
          </a:p>
        </p:txBody>
      </p:sp>
      <p:pic>
        <p:nvPicPr>
          <p:cNvPr id="1026" name="Picture 2" descr="http://www.nearyou.ru/aivazovsk/oth/gal.jpg"/>
          <p:cNvPicPr>
            <a:picLocks noGrp="1" noChangeAspect="1" noChangeArrowheads="1"/>
          </p:cNvPicPr>
          <p:nvPr>
            <p:ph idx="1"/>
          </p:nvPr>
        </p:nvPicPr>
        <p:blipFill>
          <a:blip r:embed="rId3" cstate="print"/>
          <a:srcRect/>
          <a:stretch>
            <a:fillRect/>
          </a:stretch>
        </p:blipFill>
        <p:spPr bwMode="auto">
          <a:xfrm>
            <a:off x="1630124" y="1600200"/>
            <a:ext cx="5883752" cy="4525963"/>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p:txBody>
          <a:bodyPr>
            <a:normAutofit fontScale="90000"/>
          </a:bodyPr>
          <a:lstStyle/>
          <a:p>
            <a:r>
              <a:rPr lang="ru-RU" b="1" dirty="0" smtClean="0"/>
              <a:t>Феодосийская картинная галерея им. И.К.Айвазовского</a:t>
            </a:r>
            <a:endParaRPr lang="ru-RU" dirty="0"/>
          </a:p>
        </p:txBody>
      </p:sp>
      <p:sp>
        <p:nvSpPr>
          <p:cNvPr id="3" name="Содержимое 2"/>
          <p:cNvSpPr>
            <a:spLocks noGrp="1"/>
          </p:cNvSpPr>
          <p:nvPr>
            <p:ph idx="1"/>
          </p:nvPr>
        </p:nvSpPr>
        <p:spPr/>
        <p:txBody>
          <a:bodyPr/>
          <a:lstStyle/>
          <a:p>
            <a:r>
              <a:rPr lang="ru-RU" dirty="0" smtClean="0"/>
              <a:t>Когда-то Иван Константинович оставил городу 49работ и галерею. </a:t>
            </a:r>
            <a:br>
              <a:rPr lang="ru-RU" dirty="0" smtClean="0"/>
            </a:br>
            <a:r>
              <a:rPr lang="ru-RU" dirty="0" smtClean="0"/>
              <a:t>В настоящее время Феодосийская коллекция произведений мариниста насчитывает 417 работ. Она составлена так, что можно проследить эволюцию 63-летнего творческого пути мастера. </a:t>
            </a:r>
            <a:br>
              <a:rPr lang="ru-RU" dirty="0" smtClean="0"/>
            </a:br>
            <a:endParaRPr lang="ru-RU"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500034" y="571480"/>
            <a:ext cx="8229600" cy="1143000"/>
          </a:xfrm>
        </p:spPr>
        <p:txBody>
          <a:bodyPr>
            <a:noAutofit/>
          </a:bodyPr>
          <a:lstStyle/>
          <a:p>
            <a:r>
              <a:rPr lang="ru-RU" sz="1600" b="1" dirty="0" smtClean="0"/>
              <a:t>И. К. Айвазовский</a:t>
            </a:r>
            <a:br>
              <a:rPr lang="ru-RU" sz="1600" b="1" dirty="0" smtClean="0"/>
            </a:br>
            <a:r>
              <a:rPr lang="ru-RU" sz="1600" b="1" dirty="0" smtClean="0"/>
              <a:t>Автопортрет</a:t>
            </a:r>
            <a:br>
              <a:rPr lang="ru-RU" sz="1600" b="1" dirty="0" smtClean="0"/>
            </a:br>
            <a:r>
              <a:rPr lang="ru-RU" sz="1600" b="1" dirty="0" smtClean="0"/>
              <a:t>1892г Холст, масло, 225 </a:t>
            </a:r>
            <a:r>
              <a:rPr lang="ru-RU" sz="1600" b="1" dirty="0" err="1" smtClean="0"/>
              <a:t>x</a:t>
            </a:r>
            <a:r>
              <a:rPr lang="ru-RU" sz="1600" b="1" dirty="0" smtClean="0"/>
              <a:t> 159 см</a:t>
            </a:r>
            <a:br>
              <a:rPr lang="ru-RU" sz="1600" b="1" dirty="0" smtClean="0"/>
            </a:br>
            <a:r>
              <a:rPr lang="ru-RU" sz="1600" b="1" dirty="0" smtClean="0"/>
              <a:t>Феодосийская картинная галерея им. И.К.Айвазовского</a:t>
            </a:r>
            <a:br>
              <a:rPr lang="ru-RU" sz="1600" b="1" dirty="0" smtClean="0"/>
            </a:br>
            <a:r>
              <a:rPr lang="ru-RU" sz="1600" b="1" dirty="0" smtClean="0"/>
              <a:t/>
            </a:r>
            <a:br>
              <a:rPr lang="ru-RU" sz="1600" b="1" dirty="0" smtClean="0"/>
            </a:br>
            <a:endParaRPr lang="ru-RU" sz="1600" b="1" dirty="0"/>
          </a:p>
        </p:txBody>
      </p:sp>
      <p:pic>
        <p:nvPicPr>
          <p:cNvPr id="18434" name="Picture 2" descr="http://www.nearyou.ru/aivazovsk/fd/fd92self.jpg"/>
          <p:cNvPicPr>
            <a:picLocks noGrp="1" noChangeAspect="1" noChangeArrowheads="1"/>
          </p:cNvPicPr>
          <p:nvPr>
            <p:ph idx="1"/>
          </p:nvPr>
        </p:nvPicPr>
        <p:blipFill>
          <a:blip r:embed="rId3" cstate="screen"/>
          <a:srcRect/>
          <a:stretch>
            <a:fillRect/>
          </a:stretch>
        </p:blipFill>
        <p:spPr bwMode="auto">
          <a:xfrm>
            <a:off x="2786050" y="1500174"/>
            <a:ext cx="3492216" cy="500066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428604"/>
            <a:ext cx="8229600" cy="1143000"/>
          </a:xfrm>
        </p:spPr>
        <p:txBody>
          <a:bodyPr>
            <a:noAutofit/>
          </a:bodyPr>
          <a:lstStyle/>
          <a:p>
            <a:r>
              <a:rPr lang="ru-RU" sz="1800" b="1" dirty="0" smtClean="0"/>
              <a:t>И. К. Айвазовский</a:t>
            </a:r>
            <a:br>
              <a:rPr lang="ru-RU" sz="1800" b="1" dirty="0" smtClean="0"/>
            </a:br>
            <a:r>
              <a:rPr lang="ru-RU" sz="1800" b="1" dirty="0" smtClean="0"/>
              <a:t>Берег моря ночью (У маяка) </a:t>
            </a:r>
            <a:br>
              <a:rPr lang="ru-RU" sz="1800" b="1" dirty="0" smtClean="0"/>
            </a:br>
            <a:r>
              <a:rPr lang="ru-RU" sz="1800" b="1" dirty="0" smtClean="0"/>
              <a:t>1837г, холст, масло, 56 </a:t>
            </a:r>
            <a:r>
              <a:rPr lang="ru-RU" sz="1800" b="1" dirty="0" err="1" smtClean="0"/>
              <a:t>х</a:t>
            </a:r>
            <a:r>
              <a:rPr lang="ru-RU" sz="1800" b="1" dirty="0" smtClean="0"/>
              <a:t> 81 см.</a:t>
            </a:r>
            <a:br>
              <a:rPr lang="ru-RU" sz="1800" b="1" dirty="0" smtClean="0"/>
            </a:br>
            <a:r>
              <a:rPr lang="ru-RU" sz="1800" b="1" dirty="0" smtClean="0"/>
              <a:t>Феодосийская картинная галерея им. И.К.Айвазовского </a:t>
            </a:r>
            <a:br>
              <a:rPr lang="ru-RU" sz="1800" b="1" dirty="0" smtClean="0"/>
            </a:br>
            <a:endParaRPr lang="ru-RU" sz="1800" b="1" dirty="0"/>
          </a:p>
        </p:txBody>
      </p:sp>
      <p:pic>
        <p:nvPicPr>
          <p:cNvPr id="20482" name="Picture 2" descr="http://www.nearyou.ru/aivazovsk/fd/f37bereg.jpg"/>
          <p:cNvPicPr>
            <a:picLocks noGrp="1" noChangeAspect="1" noChangeArrowheads="1"/>
          </p:cNvPicPr>
          <p:nvPr>
            <p:ph idx="1"/>
          </p:nvPr>
        </p:nvPicPr>
        <p:blipFill>
          <a:blip r:embed="rId3" cstate="print"/>
          <a:srcRect/>
          <a:stretch>
            <a:fillRect/>
          </a:stretch>
        </p:blipFill>
        <p:spPr bwMode="auto">
          <a:xfrm>
            <a:off x="1282782" y="1600200"/>
            <a:ext cx="6578435" cy="4525963"/>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3"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500034" y="1000108"/>
            <a:ext cx="8229600" cy="1143000"/>
          </a:xfrm>
        </p:spPr>
        <p:txBody>
          <a:bodyPr>
            <a:noAutofit/>
          </a:bodyPr>
          <a:lstStyle/>
          <a:p>
            <a:r>
              <a:rPr lang="ru-RU" sz="1800" b="1" dirty="0" smtClean="0"/>
              <a:t>И. К. Айвазовский</a:t>
            </a:r>
            <a:br>
              <a:rPr lang="ru-RU" sz="1800" b="1" dirty="0" smtClean="0"/>
            </a:br>
            <a:r>
              <a:rPr lang="ru-RU" sz="1800" b="1" dirty="0" smtClean="0"/>
              <a:t>Ялта</a:t>
            </a:r>
            <a:br>
              <a:rPr lang="ru-RU" sz="1800" b="1" dirty="0" smtClean="0"/>
            </a:br>
            <a:r>
              <a:rPr lang="ru-RU" sz="1800" b="1" dirty="0" smtClean="0"/>
              <a:t>1838г, холст, масло, 47x66</a:t>
            </a:r>
            <a:br>
              <a:rPr lang="ru-RU" sz="1800" b="1" dirty="0" smtClean="0"/>
            </a:br>
            <a:r>
              <a:rPr lang="ru-RU" sz="1800" b="1" dirty="0" smtClean="0"/>
              <a:t>Феодосийская картинная галерея им. И.К.Айвазовского </a:t>
            </a:r>
            <a:br>
              <a:rPr lang="ru-RU" sz="1800" b="1" dirty="0" smtClean="0"/>
            </a:br>
            <a:r>
              <a:rPr lang="ru-RU" sz="1800" b="1" dirty="0" smtClean="0"/>
              <a:t/>
            </a:r>
            <a:br>
              <a:rPr lang="ru-RU" sz="1800" b="1" dirty="0" smtClean="0"/>
            </a:br>
            <a:r>
              <a:rPr lang="ru-RU" sz="1800" b="1" dirty="0" smtClean="0"/>
              <a:t/>
            </a:r>
            <a:br>
              <a:rPr lang="ru-RU" sz="1800" b="1" dirty="0" smtClean="0"/>
            </a:br>
            <a:endParaRPr lang="ru-RU" sz="1800" b="1" dirty="0"/>
          </a:p>
        </p:txBody>
      </p:sp>
      <p:pic>
        <p:nvPicPr>
          <p:cNvPr id="23554" name="Picture 2" descr="http://www.nearyou.ru/aivazovsk/fd/f38jalta.jpg"/>
          <p:cNvPicPr>
            <a:picLocks noGrp="1" noChangeAspect="1" noChangeArrowheads="1"/>
          </p:cNvPicPr>
          <p:nvPr>
            <p:ph idx="1"/>
          </p:nvPr>
        </p:nvPicPr>
        <p:blipFill>
          <a:blip r:embed="rId4" cstate="screen"/>
          <a:srcRect/>
          <a:stretch>
            <a:fillRect/>
          </a:stretch>
        </p:blipFill>
        <p:spPr bwMode="auto">
          <a:xfrm>
            <a:off x="1571604" y="1928802"/>
            <a:ext cx="5853947" cy="4214842"/>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642918"/>
            <a:ext cx="8229600" cy="1143000"/>
          </a:xfrm>
        </p:spPr>
        <p:txBody>
          <a:bodyPr>
            <a:noAutofit/>
          </a:bodyPr>
          <a:lstStyle/>
          <a:p>
            <a:r>
              <a:rPr lang="ru-RU" sz="1800" b="1" dirty="0" smtClean="0"/>
              <a:t>И. К. Айвазовский</a:t>
            </a:r>
            <a:br>
              <a:rPr lang="ru-RU" sz="1800" b="1" dirty="0" smtClean="0"/>
            </a:br>
            <a:r>
              <a:rPr lang="ru-RU" sz="1800" b="1" dirty="0" smtClean="0"/>
              <a:t>Старая Феодосия </a:t>
            </a:r>
            <a:br>
              <a:rPr lang="ru-RU" sz="1800" b="1" dirty="0" smtClean="0"/>
            </a:br>
            <a:r>
              <a:rPr lang="ru-RU" sz="1800" b="1" dirty="0" smtClean="0"/>
              <a:t>1839г, холст, масло, 46,5x56 см</a:t>
            </a:r>
            <a:br>
              <a:rPr lang="ru-RU" sz="1800" b="1" dirty="0" smtClean="0"/>
            </a:br>
            <a:r>
              <a:rPr lang="ru-RU" sz="1800" b="1" dirty="0" smtClean="0"/>
              <a:t>Феодосийская картинная галерея им. И.К.Айвазовского</a:t>
            </a:r>
            <a:br>
              <a:rPr lang="ru-RU" sz="1800" b="1" dirty="0" smtClean="0"/>
            </a:br>
            <a:endParaRPr lang="ru-RU" sz="1800" b="1" dirty="0"/>
          </a:p>
        </p:txBody>
      </p:sp>
      <p:pic>
        <p:nvPicPr>
          <p:cNvPr id="24578" name="Picture 2" descr="http://www.nearyou.ru/aivazovsk/fd/f39feogo.jpg"/>
          <p:cNvPicPr>
            <a:picLocks noGrp="1" noChangeAspect="1" noChangeArrowheads="1"/>
          </p:cNvPicPr>
          <p:nvPr>
            <p:ph idx="1"/>
          </p:nvPr>
        </p:nvPicPr>
        <p:blipFill>
          <a:blip r:embed="rId3" cstate="print"/>
          <a:srcRect/>
          <a:stretch>
            <a:fillRect/>
          </a:stretch>
        </p:blipFill>
        <p:spPr bwMode="auto">
          <a:xfrm>
            <a:off x="1500166" y="1714488"/>
            <a:ext cx="6215753" cy="4572032"/>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500042"/>
            <a:ext cx="8229600" cy="1143000"/>
          </a:xfrm>
        </p:spPr>
        <p:txBody>
          <a:bodyPr>
            <a:noAutofit/>
          </a:bodyPr>
          <a:lstStyle/>
          <a:p>
            <a:r>
              <a:rPr lang="ru-RU" sz="1800" b="1" dirty="0" smtClean="0"/>
              <a:t>И. К. Айвазовский</a:t>
            </a:r>
            <a:br>
              <a:rPr lang="ru-RU" sz="1800" b="1" dirty="0" smtClean="0"/>
            </a:br>
            <a:r>
              <a:rPr lang="ru-RU" sz="1800" b="1" dirty="0" smtClean="0"/>
              <a:t>Неаполитанский залив в лунную ночь </a:t>
            </a:r>
            <a:br>
              <a:rPr lang="ru-RU" sz="1800" b="1" dirty="0" smtClean="0"/>
            </a:br>
            <a:r>
              <a:rPr lang="ru-RU" sz="1800" b="1" dirty="0" smtClean="0"/>
              <a:t>1842г, холст, масло, 92x141 см</a:t>
            </a:r>
            <a:br>
              <a:rPr lang="ru-RU" sz="1800" b="1" dirty="0" smtClean="0"/>
            </a:br>
            <a:r>
              <a:rPr lang="ru-RU" sz="1800" b="1" dirty="0" smtClean="0"/>
              <a:t>Феодосийская картинная галерея им. И.К.Айвазовского</a:t>
            </a:r>
            <a:endParaRPr lang="ru-RU" sz="1800" b="1" dirty="0"/>
          </a:p>
        </p:txBody>
      </p:sp>
      <p:pic>
        <p:nvPicPr>
          <p:cNvPr id="25602" name="Picture 2" descr="http://www.nearyou.ru/aivazovsk/fd/f42zaliv.jpg"/>
          <p:cNvPicPr>
            <a:picLocks noGrp="1" noChangeAspect="1" noChangeArrowheads="1"/>
          </p:cNvPicPr>
          <p:nvPr>
            <p:ph idx="1"/>
          </p:nvPr>
        </p:nvPicPr>
        <p:blipFill>
          <a:blip r:embed="rId3" cstate="print"/>
          <a:srcRect/>
          <a:stretch>
            <a:fillRect/>
          </a:stretch>
        </p:blipFill>
        <p:spPr bwMode="auto">
          <a:xfrm>
            <a:off x="1000100" y="1785926"/>
            <a:ext cx="7076406" cy="4500594"/>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571480"/>
            <a:ext cx="8229600" cy="1143000"/>
          </a:xfrm>
        </p:spPr>
        <p:txBody>
          <a:bodyPr>
            <a:noAutofit/>
          </a:bodyPr>
          <a:lstStyle/>
          <a:p>
            <a:r>
              <a:rPr lang="ru-RU" sz="1800" b="1" dirty="0" smtClean="0"/>
              <a:t>И. К. Айвазовский</a:t>
            </a:r>
            <a:br>
              <a:rPr lang="ru-RU" sz="1800" b="1" dirty="0" smtClean="0"/>
            </a:br>
            <a:r>
              <a:rPr lang="ru-RU" sz="1800" b="1" dirty="0" smtClean="0"/>
              <a:t>Неаполитанский залив утром </a:t>
            </a:r>
            <a:br>
              <a:rPr lang="ru-RU" sz="1800" b="1" dirty="0" smtClean="0"/>
            </a:br>
            <a:r>
              <a:rPr lang="ru-RU" sz="1800" b="1" dirty="0" smtClean="0"/>
              <a:t>1843г, холст, масло, 67x100 см</a:t>
            </a:r>
            <a:br>
              <a:rPr lang="ru-RU" sz="1800" b="1" dirty="0" smtClean="0"/>
            </a:br>
            <a:r>
              <a:rPr lang="ru-RU" sz="1800" b="1" dirty="0" smtClean="0"/>
              <a:t>Феодосийская картинная галерея им. И.К.Айвазовского</a:t>
            </a:r>
            <a:endParaRPr lang="ru-RU" sz="1800" b="1" dirty="0"/>
          </a:p>
        </p:txBody>
      </p:sp>
      <p:pic>
        <p:nvPicPr>
          <p:cNvPr id="26626" name="Picture 2" descr="http://www.nearyou.ru/aivazovsk/fd/f43zaliv.jpg"/>
          <p:cNvPicPr>
            <a:picLocks noGrp="1" noChangeAspect="1" noChangeArrowheads="1"/>
          </p:cNvPicPr>
          <p:nvPr>
            <p:ph idx="1"/>
          </p:nvPr>
        </p:nvPicPr>
        <p:blipFill>
          <a:blip r:embed="rId3" cstate="print"/>
          <a:srcRect/>
          <a:stretch>
            <a:fillRect/>
          </a:stretch>
        </p:blipFill>
        <p:spPr bwMode="auto">
          <a:xfrm>
            <a:off x="1285852" y="1857364"/>
            <a:ext cx="6581212" cy="4429156"/>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571480"/>
            <a:ext cx="8229600" cy="1143000"/>
          </a:xfrm>
        </p:spPr>
        <p:txBody>
          <a:bodyPr>
            <a:noAutofit/>
          </a:bodyPr>
          <a:lstStyle/>
          <a:p>
            <a:r>
              <a:rPr lang="ru-RU" sz="1600" b="1" dirty="0" smtClean="0"/>
              <a:t>И. К. Айвазовский</a:t>
            </a:r>
            <a:br>
              <a:rPr lang="ru-RU" sz="1600" b="1" dirty="0" smtClean="0"/>
            </a:br>
            <a:r>
              <a:rPr lang="ru-RU" sz="1600" b="1" dirty="0" smtClean="0"/>
              <a:t>Кораблекрушение</a:t>
            </a:r>
            <a:br>
              <a:rPr lang="ru-RU" sz="1600" b="1" dirty="0" smtClean="0"/>
            </a:br>
            <a:r>
              <a:rPr lang="ru-RU" sz="1600" b="1" dirty="0" smtClean="0"/>
              <a:t>1843, </a:t>
            </a:r>
            <a:r>
              <a:rPr lang="ru-RU" sz="1600" b="1" dirty="0" err="1" smtClean="0"/>
              <a:t>xолст</a:t>
            </a:r>
            <a:r>
              <a:rPr lang="ru-RU" sz="1600" b="1" dirty="0" smtClean="0"/>
              <a:t>, масло, 116 </a:t>
            </a:r>
            <a:r>
              <a:rPr lang="ru-RU" sz="1600" b="1" dirty="0" err="1" smtClean="0"/>
              <a:t>x</a:t>
            </a:r>
            <a:r>
              <a:rPr lang="ru-RU" sz="1600" b="1" dirty="0" smtClean="0"/>
              <a:t> 189 </a:t>
            </a:r>
            <a:r>
              <a:rPr lang="ru-RU" sz="1600" b="1" dirty="0" err="1" smtClean="0"/>
              <a:t>cм</a:t>
            </a:r>
            <a:r>
              <a:rPr lang="ru-RU" sz="1600" b="1" dirty="0" smtClean="0"/>
              <a:t>.</a:t>
            </a:r>
            <a:br>
              <a:rPr lang="ru-RU" sz="1600" b="1" dirty="0" smtClean="0"/>
            </a:br>
            <a:r>
              <a:rPr lang="ru-RU" sz="1600" b="1" dirty="0" smtClean="0"/>
              <a:t>Феодосийская картинная галерея им. И.К.Айвазовского</a:t>
            </a:r>
            <a:br>
              <a:rPr lang="ru-RU" sz="1600" b="1" dirty="0" smtClean="0"/>
            </a:br>
            <a:endParaRPr lang="ru-RU" sz="1600" b="1" dirty="0"/>
          </a:p>
        </p:txBody>
      </p:sp>
      <p:pic>
        <p:nvPicPr>
          <p:cNvPr id="27650" name="Picture 2" descr="http://www.nearyou.ru/aivazovsk/fd/f43krushen.jpg"/>
          <p:cNvPicPr>
            <a:picLocks noGrp="1" noChangeAspect="1" noChangeArrowheads="1"/>
          </p:cNvPicPr>
          <p:nvPr>
            <p:ph idx="1"/>
          </p:nvPr>
        </p:nvPicPr>
        <p:blipFill>
          <a:blip r:embed="rId3" cstate="print"/>
          <a:srcRect/>
          <a:stretch>
            <a:fillRect/>
          </a:stretch>
        </p:blipFill>
        <p:spPr bwMode="auto">
          <a:xfrm>
            <a:off x="785786" y="1785926"/>
            <a:ext cx="7390138" cy="4500594"/>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642918"/>
            <a:ext cx="8229600" cy="1143000"/>
          </a:xfrm>
        </p:spPr>
        <p:txBody>
          <a:bodyPr>
            <a:noAutofit/>
          </a:bodyPr>
          <a:lstStyle/>
          <a:p>
            <a:r>
              <a:rPr lang="ru-RU" sz="1800" b="1" dirty="0" smtClean="0"/>
              <a:t>И. К. Айвазовский</a:t>
            </a:r>
            <a:br>
              <a:rPr lang="ru-RU" sz="1800" b="1" dirty="0" smtClean="0"/>
            </a:br>
            <a:r>
              <a:rPr lang="ru-RU" sz="1800" b="1" dirty="0" smtClean="0"/>
              <a:t>Лунная ночь у взморья</a:t>
            </a:r>
            <a:br>
              <a:rPr lang="ru-RU" sz="1800" b="1" dirty="0" smtClean="0"/>
            </a:br>
            <a:r>
              <a:rPr lang="ru-RU" sz="1800" b="1" dirty="0" smtClean="0"/>
              <a:t>1847г, холст, масло, 64,5 </a:t>
            </a:r>
            <a:r>
              <a:rPr lang="ru-RU" sz="1800" b="1" dirty="0" err="1" smtClean="0"/>
              <a:t>x</a:t>
            </a:r>
            <a:r>
              <a:rPr lang="ru-RU" sz="1800" b="1" dirty="0" smtClean="0"/>
              <a:t> 52,5 см</a:t>
            </a:r>
            <a:br>
              <a:rPr lang="ru-RU" sz="1800" b="1" dirty="0" smtClean="0"/>
            </a:br>
            <a:r>
              <a:rPr lang="ru-RU" sz="1800" b="1" dirty="0" smtClean="0"/>
              <a:t>Феодосийская картинная галерея им. И.К.Айвазовского </a:t>
            </a:r>
            <a:br>
              <a:rPr lang="ru-RU" sz="1800" b="1" dirty="0" smtClean="0"/>
            </a:br>
            <a:endParaRPr lang="ru-RU" sz="1800" b="1" dirty="0"/>
          </a:p>
        </p:txBody>
      </p:sp>
      <p:pic>
        <p:nvPicPr>
          <p:cNvPr id="28674" name="Picture 2" descr="http://www.nearyou.ru/aivazovsk/fd/f47lun.jpg"/>
          <p:cNvPicPr>
            <a:picLocks noGrp="1" noChangeAspect="1" noChangeArrowheads="1"/>
          </p:cNvPicPr>
          <p:nvPr>
            <p:ph idx="1"/>
          </p:nvPr>
        </p:nvPicPr>
        <p:blipFill>
          <a:blip r:embed="rId3" cstate="screen"/>
          <a:srcRect/>
          <a:stretch>
            <a:fillRect/>
          </a:stretch>
        </p:blipFill>
        <p:spPr bwMode="auto">
          <a:xfrm>
            <a:off x="2714612" y="1928802"/>
            <a:ext cx="3693223" cy="4525963"/>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500042"/>
            <a:ext cx="8229600" cy="1143000"/>
          </a:xfrm>
        </p:spPr>
        <p:txBody>
          <a:bodyPr>
            <a:noAutofit/>
          </a:bodyPr>
          <a:lstStyle/>
          <a:p>
            <a:r>
              <a:rPr lang="ru-RU" sz="1800" b="1" dirty="0" smtClean="0"/>
              <a:t>И. К. Айвазовский</a:t>
            </a:r>
            <a:br>
              <a:rPr lang="ru-RU" sz="1800" b="1" dirty="0" smtClean="0"/>
            </a:br>
            <a:r>
              <a:rPr lang="ru-RU" sz="1800" b="1" dirty="0" smtClean="0"/>
              <a:t>Георгиевский монастырь. Мыс </a:t>
            </a:r>
            <a:r>
              <a:rPr lang="ru-RU" sz="1800" b="1" dirty="0" err="1" smtClean="0"/>
              <a:t>Фиолент</a:t>
            </a:r>
            <a:r>
              <a:rPr lang="ru-RU" sz="1800" b="1" dirty="0" smtClean="0"/>
              <a:t>.</a:t>
            </a:r>
            <a:br>
              <a:rPr lang="ru-RU" sz="1800" b="1" dirty="0" smtClean="0"/>
            </a:br>
            <a:r>
              <a:rPr lang="ru-RU" sz="1800" b="1" dirty="0" smtClean="0"/>
              <a:t>1846г, холст, масло, 122,5x192,5 см</a:t>
            </a:r>
            <a:br>
              <a:rPr lang="ru-RU" sz="1800" b="1" dirty="0" smtClean="0"/>
            </a:br>
            <a:r>
              <a:rPr lang="ru-RU" sz="1800" b="1" dirty="0" smtClean="0"/>
              <a:t>Феодосийская картинная галерея им. И.К.Айвазовского</a:t>
            </a:r>
            <a:endParaRPr lang="ru-RU" sz="1800" b="1" dirty="0"/>
          </a:p>
        </p:txBody>
      </p:sp>
      <p:pic>
        <p:nvPicPr>
          <p:cNvPr id="29698" name="Picture 2" descr="http://www.nearyou.ru/aivazovsk/fd/f46monast.jpg"/>
          <p:cNvPicPr>
            <a:picLocks noGrp="1" noChangeAspect="1" noChangeArrowheads="1"/>
          </p:cNvPicPr>
          <p:nvPr>
            <p:ph idx="1"/>
          </p:nvPr>
        </p:nvPicPr>
        <p:blipFill>
          <a:blip r:embed="rId3" cstate="print"/>
          <a:srcRect/>
          <a:stretch>
            <a:fillRect/>
          </a:stretch>
        </p:blipFill>
        <p:spPr bwMode="auto">
          <a:xfrm>
            <a:off x="1142976" y="1785926"/>
            <a:ext cx="6975049" cy="4429156"/>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p:txBody>
          <a:bodyPr>
            <a:noAutofit/>
          </a:bodyPr>
          <a:lstStyle/>
          <a:p>
            <a:r>
              <a:rPr lang="ru-RU" sz="1800" b="1" dirty="0" smtClean="0"/>
              <a:t>Вечер в </a:t>
            </a:r>
            <a:r>
              <a:rPr lang="ru-RU" sz="1800" b="1" dirty="0" err="1" smtClean="0"/>
              <a:t>Крыму.Ялта</a:t>
            </a:r>
            <a:r>
              <a:rPr lang="ru-RU" sz="1800" b="1" dirty="0" smtClean="0"/>
              <a:t/>
            </a:r>
            <a:br>
              <a:rPr lang="ru-RU" sz="1800" b="1" dirty="0" smtClean="0"/>
            </a:br>
            <a:r>
              <a:rPr lang="ru-RU" sz="1800" b="1" dirty="0" smtClean="0"/>
              <a:t>1848г, холст, масло, 124.5x182.5см</a:t>
            </a:r>
            <a:br>
              <a:rPr lang="ru-RU" sz="1800" b="1" dirty="0" smtClean="0"/>
            </a:br>
            <a:r>
              <a:rPr lang="ru-RU" sz="1800" b="1" dirty="0" smtClean="0"/>
              <a:t>Феодосийская картинная галерея им. И.К.Айвазовского </a:t>
            </a:r>
            <a:br>
              <a:rPr lang="ru-RU" sz="1800" b="1" dirty="0" smtClean="0"/>
            </a:br>
            <a:endParaRPr lang="ru-RU" sz="1800" b="1" dirty="0"/>
          </a:p>
        </p:txBody>
      </p:sp>
      <p:pic>
        <p:nvPicPr>
          <p:cNvPr id="30722" name="Picture 2" descr="http://www.nearyou.ru/aivazovsk/fd/f46jalta.jpg"/>
          <p:cNvPicPr>
            <a:picLocks noGrp="1" noChangeAspect="1" noChangeArrowheads="1"/>
          </p:cNvPicPr>
          <p:nvPr>
            <p:ph idx="1"/>
          </p:nvPr>
        </p:nvPicPr>
        <p:blipFill>
          <a:blip r:embed="rId3" cstate="print"/>
          <a:srcRect/>
          <a:stretch>
            <a:fillRect/>
          </a:stretch>
        </p:blipFill>
        <p:spPr bwMode="auto">
          <a:xfrm>
            <a:off x="1000100" y="1357298"/>
            <a:ext cx="7188730" cy="4572032"/>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p:txBody>
          <a:bodyPr>
            <a:noAutofit/>
          </a:bodyPr>
          <a:lstStyle/>
          <a:p>
            <a:r>
              <a:rPr lang="ru-RU" sz="1800" b="1" dirty="0" smtClean="0"/>
              <a:t>И. К. Айвазовский</a:t>
            </a:r>
            <a:br>
              <a:rPr lang="ru-RU" sz="1800" b="1" dirty="0" smtClean="0"/>
            </a:br>
            <a:r>
              <a:rPr lang="ru-RU" sz="1800" b="1" dirty="0" smtClean="0"/>
              <a:t>Смольный монастырь</a:t>
            </a:r>
            <a:br>
              <a:rPr lang="ru-RU" sz="1800" b="1" dirty="0" smtClean="0"/>
            </a:br>
            <a:r>
              <a:rPr lang="ru-RU" sz="1800" b="1" dirty="0" smtClean="0"/>
              <a:t>1849г, холст, масло, 40x58cм</a:t>
            </a:r>
            <a:br>
              <a:rPr lang="ru-RU" sz="1800" b="1" dirty="0" smtClean="0"/>
            </a:br>
            <a:r>
              <a:rPr lang="ru-RU" sz="1800" b="1" dirty="0" smtClean="0"/>
              <a:t>Феодосийская картинная галерея им. И.К.Айвазовского</a:t>
            </a:r>
            <a:endParaRPr lang="ru-RU" sz="1800" b="1" dirty="0"/>
          </a:p>
        </p:txBody>
      </p:sp>
      <p:pic>
        <p:nvPicPr>
          <p:cNvPr id="31746" name="Picture 2" descr="http://www.nearyou.ru/aivazovsk/fd/f49smoln.jpg"/>
          <p:cNvPicPr>
            <a:picLocks noGrp="1" noChangeAspect="1" noChangeArrowheads="1"/>
          </p:cNvPicPr>
          <p:nvPr>
            <p:ph idx="1"/>
          </p:nvPr>
        </p:nvPicPr>
        <p:blipFill>
          <a:blip r:embed="rId3" cstate="print"/>
          <a:srcRect/>
          <a:stretch>
            <a:fillRect/>
          </a:stretch>
        </p:blipFill>
        <p:spPr bwMode="auto">
          <a:xfrm>
            <a:off x="1214414" y="1571612"/>
            <a:ext cx="6786610" cy="4655614"/>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500034" y="428604"/>
            <a:ext cx="8229600" cy="1143000"/>
          </a:xfrm>
        </p:spPr>
        <p:txBody>
          <a:bodyPr>
            <a:noAutofit/>
          </a:bodyPr>
          <a:lstStyle/>
          <a:p>
            <a:r>
              <a:rPr lang="ru-RU" sz="1800" b="1" dirty="0" smtClean="0"/>
              <a:t>И. К. Айвазовский</a:t>
            </a:r>
            <a:br>
              <a:rPr lang="ru-RU" sz="1800" b="1" dirty="0" smtClean="0"/>
            </a:br>
            <a:r>
              <a:rPr lang="ru-RU" sz="1800" b="1" dirty="0" smtClean="0"/>
              <a:t>Суда на рейде</a:t>
            </a:r>
            <a:br>
              <a:rPr lang="ru-RU" sz="1800" b="1" dirty="0" smtClean="0"/>
            </a:br>
            <a:r>
              <a:rPr lang="ru-RU" sz="1800" b="1" dirty="0" smtClean="0"/>
              <a:t>1851г, холст, масло, 71x89см</a:t>
            </a:r>
            <a:br>
              <a:rPr lang="ru-RU" sz="1800" b="1" dirty="0" smtClean="0"/>
            </a:br>
            <a:r>
              <a:rPr lang="ru-RU" sz="1800" b="1" dirty="0" smtClean="0"/>
              <a:t>Феодосийская картинная галерея им. И.К.Айвазовского</a:t>
            </a:r>
            <a:endParaRPr lang="ru-RU" sz="1800" b="1" dirty="0"/>
          </a:p>
        </p:txBody>
      </p:sp>
      <p:pic>
        <p:nvPicPr>
          <p:cNvPr id="32770" name="Picture 2" descr="http://www.nearyou.ru/aivazovsk/fd/f51reid.jpg"/>
          <p:cNvPicPr>
            <a:picLocks noGrp="1" noChangeAspect="1" noChangeArrowheads="1"/>
          </p:cNvPicPr>
          <p:nvPr>
            <p:ph idx="1"/>
          </p:nvPr>
        </p:nvPicPr>
        <p:blipFill>
          <a:blip r:embed="rId3" cstate="print"/>
          <a:srcRect/>
          <a:stretch>
            <a:fillRect/>
          </a:stretch>
        </p:blipFill>
        <p:spPr bwMode="auto">
          <a:xfrm>
            <a:off x="1357290" y="1643050"/>
            <a:ext cx="6227928" cy="4857784"/>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500042"/>
            <a:ext cx="8229600" cy="1143000"/>
          </a:xfrm>
        </p:spPr>
        <p:txBody>
          <a:bodyPr>
            <a:noAutofit/>
          </a:bodyPr>
          <a:lstStyle/>
          <a:p>
            <a:r>
              <a:rPr lang="ru-RU" sz="1800" b="1" dirty="0" smtClean="0"/>
              <a:t>И. К. Айвазовский</a:t>
            </a:r>
            <a:br>
              <a:rPr lang="ru-RU" sz="1800" b="1" dirty="0" smtClean="0"/>
            </a:br>
            <a:r>
              <a:rPr lang="ru-RU" sz="1800" b="1" dirty="0" smtClean="0"/>
              <a:t>Мельница на берегу моря</a:t>
            </a:r>
            <a:br>
              <a:rPr lang="ru-RU" sz="1800" b="1" dirty="0" smtClean="0"/>
            </a:br>
            <a:r>
              <a:rPr lang="ru-RU" sz="1800" b="1" dirty="0" smtClean="0"/>
              <a:t>1851г, холст, масло, 50x57 см</a:t>
            </a:r>
            <a:br>
              <a:rPr lang="ru-RU" sz="1800" b="1" dirty="0" smtClean="0"/>
            </a:br>
            <a:r>
              <a:rPr lang="ru-RU" sz="1800" b="1" dirty="0" smtClean="0"/>
              <a:t>Феодосийская картинная галерея им. И.К.Айвазовского </a:t>
            </a:r>
            <a:br>
              <a:rPr lang="ru-RU" sz="1800" b="1" dirty="0" smtClean="0"/>
            </a:br>
            <a:endParaRPr lang="ru-RU" sz="1800" b="1" dirty="0"/>
          </a:p>
        </p:txBody>
      </p:sp>
      <p:pic>
        <p:nvPicPr>
          <p:cNvPr id="33794" name="Picture 2" descr="http://www.nearyou.ru/aivazovsk/fd/f51meln.jpg"/>
          <p:cNvPicPr>
            <a:picLocks noGrp="1" noChangeAspect="1" noChangeArrowheads="1"/>
          </p:cNvPicPr>
          <p:nvPr>
            <p:ph idx="1"/>
          </p:nvPr>
        </p:nvPicPr>
        <p:blipFill>
          <a:blip r:embed="rId3" cstate="screen"/>
          <a:srcRect/>
          <a:stretch>
            <a:fillRect/>
          </a:stretch>
        </p:blipFill>
        <p:spPr bwMode="auto">
          <a:xfrm>
            <a:off x="2500298" y="1714488"/>
            <a:ext cx="4240907" cy="482811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642918"/>
            <a:ext cx="8229600" cy="1143000"/>
          </a:xfrm>
        </p:spPr>
        <p:txBody>
          <a:bodyPr>
            <a:noAutofit/>
          </a:bodyPr>
          <a:lstStyle/>
          <a:p>
            <a:r>
              <a:rPr lang="ru-RU" sz="1800" b="1" dirty="0" smtClean="0"/>
              <a:t>И. К. Айвазовский</a:t>
            </a:r>
            <a:br>
              <a:rPr lang="ru-RU" sz="1800" b="1" dirty="0" smtClean="0"/>
            </a:br>
            <a:r>
              <a:rPr lang="ru-RU" sz="1800" b="1" dirty="0" smtClean="0"/>
              <a:t>Утро на берегу залива</a:t>
            </a:r>
            <a:br>
              <a:rPr lang="ru-RU" sz="1800" b="1" dirty="0" smtClean="0"/>
            </a:br>
            <a:r>
              <a:rPr lang="ru-RU" sz="1800" b="1" dirty="0" smtClean="0"/>
              <a:t>1853г, холст, масло, 56 </a:t>
            </a:r>
            <a:r>
              <a:rPr lang="ru-RU" sz="1800" b="1" dirty="0" err="1" smtClean="0"/>
              <a:t>x</a:t>
            </a:r>
            <a:r>
              <a:rPr lang="ru-RU" sz="1800" b="1" dirty="0" smtClean="0"/>
              <a:t> 89 см</a:t>
            </a:r>
            <a:br>
              <a:rPr lang="ru-RU" sz="1800" b="1" dirty="0" smtClean="0"/>
            </a:br>
            <a:r>
              <a:rPr lang="ru-RU" sz="1800" b="1" dirty="0" smtClean="0"/>
              <a:t>Феодосийская картинная галерея им. И.К.Айвазовского </a:t>
            </a:r>
            <a:br>
              <a:rPr lang="ru-RU" sz="1800" b="1" dirty="0" smtClean="0"/>
            </a:br>
            <a:endParaRPr lang="ru-RU" sz="1800" b="1" dirty="0"/>
          </a:p>
        </p:txBody>
      </p:sp>
      <p:pic>
        <p:nvPicPr>
          <p:cNvPr id="34818" name="Picture 2" descr="http://www.nearyou.ru/aivazovsk/fd/f53utro.jpg"/>
          <p:cNvPicPr>
            <a:picLocks noGrp="1" noChangeAspect="1" noChangeArrowheads="1"/>
          </p:cNvPicPr>
          <p:nvPr>
            <p:ph idx="1"/>
          </p:nvPr>
        </p:nvPicPr>
        <p:blipFill>
          <a:blip r:embed="rId3" cstate="print"/>
          <a:srcRect/>
          <a:stretch>
            <a:fillRect/>
          </a:stretch>
        </p:blipFill>
        <p:spPr bwMode="auto">
          <a:xfrm>
            <a:off x="1142976" y="1857364"/>
            <a:ext cx="6747517" cy="4500594"/>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428604"/>
            <a:ext cx="8229600" cy="1143000"/>
          </a:xfrm>
        </p:spPr>
        <p:txBody>
          <a:bodyPr>
            <a:noAutofit/>
          </a:bodyPr>
          <a:lstStyle/>
          <a:p>
            <a:r>
              <a:rPr lang="ru-RU" sz="1800" b="1" dirty="0" smtClean="0"/>
              <a:t>И. К. Айвазовский</a:t>
            </a:r>
            <a:br>
              <a:rPr lang="ru-RU" sz="1800" b="1" dirty="0" smtClean="0"/>
            </a:br>
            <a:r>
              <a:rPr lang="ru-RU" sz="1800" b="1" dirty="0" smtClean="0"/>
              <a:t>Море. Коктебель</a:t>
            </a:r>
            <a:br>
              <a:rPr lang="ru-RU" sz="1800" b="1" dirty="0" smtClean="0"/>
            </a:br>
            <a:r>
              <a:rPr lang="ru-RU" sz="1800" b="1" dirty="0" smtClean="0"/>
              <a:t>1853г, холст, масло, 82,5 </a:t>
            </a:r>
            <a:r>
              <a:rPr lang="ru-RU" sz="1800" b="1" dirty="0" err="1" smtClean="0"/>
              <a:t>x</a:t>
            </a:r>
            <a:r>
              <a:rPr lang="ru-RU" sz="1800" b="1" dirty="0" smtClean="0"/>
              <a:t> 118 см</a:t>
            </a:r>
            <a:br>
              <a:rPr lang="ru-RU" sz="1800" b="1" dirty="0" smtClean="0"/>
            </a:br>
            <a:r>
              <a:rPr lang="ru-RU" sz="1800" b="1" dirty="0" smtClean="0"/>
              <a:t>Феодосийская картинная галерея им. И.К.Айвазовского </a:t>
            </a:r>
            <a:endParaRPr lang="ru-RU" sz="1800" b="1" dirty="0"/>
          </a:p>
        </p:txBody>
      </p:sp>
      <p:pic>
        <p:nvPicPr>
          <p:cNvPr id="35842" name="Picture 2" descr="http://www.nearyou.ru/aivazovsk/fd/f53kokt.jpg"/>
          <p:cNvPicPr>
            <a:picLocks noGrp="1" noChangeAspect="1" noChangeArrowheads="1"/>
          </p:cNvPicPr>
          <p:nvPr>
            <p:ph idx="1"/>
          </p:nvPr>
        </p:nvPicPr>
        <p:blipFill>
          <a:blip r:embed="rId3" cstate="print"/>
          <a:srcRect/>
          <a:stretch>
            <a:fillRect/>
          </a:stretch>
        </p:blipFill>
        <p:spPr bwMode="auto">
          <a:xfrm>
            <a:off x="1285852" y="1643050"/>
            <a:ext cx="6532199" cy="4714908"/>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642918"/>
            <a:ext cx="8229600" cy="1143000"/>
          </a:xfrm>
        </p:spPr>
        <p:txBody>
          <a:bodyPr>
            <a:noAutofit/>
          </a:bodyPr>
          <a:lstStyle/>
          <a:p>
            <a:r>
              <a:rPr lang="ru-RU" sz="1800" b="1" dirty="0" smtClean="0"/>
              <a:t>И. К. Айвазовский</a:t>
            </a:r>
            <a:br>
              <a:rPr lang="ru-RU" sz="1800" b="1" dirty="0" smtClean="0"/>
            </a:br>
            <a:r>
              <a:rPr lang="ru-RU" sz="1800" b="1" dirty="0" smtClean="0"/>
              <a:t>Малага. Морской пейзаж</a:t>
            </a:r>
            <a:br>
              <a:rPr lang="ru-RU" sz="1800" b="1" dirty="0" smtClean="0"/>
            </a:br>
            <a:r>
              <a:rPr lang="ru-RU" sz="1800" b="1" dirty="0" smtClean="0"/>
              <a:t>1854г, холст, масло, 44x53,5 см</a:t>
            </a:r>
            <a:br>
              <a:rPr lang="ru-RU" sz="1800" b="1" dirty="0" smtClean="0"/>
            </a:br>
            <a:r>
              <a:rPr lang="ru-RU" sz="1800" b="1" dirty="0" smtClean="0"/>
              <a:t>Феодосийская картинная галерея им. И.К.Айвазовского</a:t>
            </a:r>
            <a:br>
              <a:rPr lang="ru-RU" sz="1800" b="1" dirty="0" smtClean="0"/>
            </a:br>
            <a:endParaRPr lang="ru-RU" sz="1800" b="1" dirty="0"/>
          </a:p>
        </p:txBody>
      </p:sp>
      <p:pic>
        <p:nvPicPr>
          <p:cNvPr id="36866" name="Picture 2" descr="http://www.nearyou.ru/aivazovsk/fd/f54malaga.jpg"/>
          <p:cNvPicPr>
            <a:picLocks noGrp="1" noChangeAspect="1" noChangeArrowheads="1"/>
          </p:cNvPicPr>
          <p:nvPr>
            <p:ph idx="1"/>
          </p:nvPr>
        </p:nvPicPr>
        <p:blipFill>
          <a:blip r:embed="rId3" cstate="screen"/>
          <a:srcRect/>
          <a:stretch>
            <a:fillRect/>
          </a:stretch>
        </p:blipFill>
        <p:spPr bwMode="auto">
          <a:xfrm>
            <a:off x="1714480" y="1714488"/>
            <a:ext cx="5794608" cy="4786346"/>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3"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571480"/>
            <a:ext cx="8229600" cy="1143000"/>
          </a:xfrm>
        </p:spPr>
        <p:txBody>
          <a:bodyPr>
            <a:noAutofit/>
          </a:bodyPr>
          <a:lstStyle/>
          <a:p>
            <a:r>
              <a:rPr lang="ru-RU" sz="1800" b="1" dirty="0" smtClean="0"/>
              <a:t>И. К. Айвазовский</a:t>
            </a:r>
            <a:br>
              <a:rPr lang="ru-RU" sz="1800" b="1" dirty="0" smtClean="0"/>
            </a:br>
            <a:r>
              <a:rPr lang="ru-RU" sz="1800" b="1" dirty="0" smtClean="0"/>
              <a:t>Итальянский пейзаж. Вечер</a:t>
            </a:r>
            <a:br>
              <a:rPr lang="ru-RU" sz="1800" b="1" dirty="0" smtClean="0"/>
            </a:br>
            <a:r>
              <a:rPr lang="ru-RU" sz="1800" b="1" dirty="0" smtClean="0"/>
              <a:t>1858г, холст, масло, 108 </a:t>
            </a:r>
            <a:r>
              <a:rPr lang="ru-RU" sz="1800" b="1" dirty="0" err="1" smtClean="0"/>
              <a:t>x</a:t>
            </a:r>
            <a:r>
              <a:rPr lang="ru-RU" sz="1800" b="1" dirty="0" smtClean="0"/>
              <a:t> 160 см</a:t>
            </a:r>
            <a:br>
              <a:rPr lang="ru-RU" sz="1800" b="1" dirty="0" smtClean="0"/>
            </a:br>
            <a:r>
              <a:rPr lang="ru-RU" sz="1800" b="1" dirty="0" smtClean="0"/>
              <a:t>Феодосийская картинная галерея им. И.К.Айвазовского</a:t>
            </a:r>
            <a:endParaRPr lang="ru-RU" sz="1800" b="1" dirty="0"/>
          </a:p>
        </p:txBody>
      </p:sp>
      <p:pic>
        <p:nvPicPr>
          <p:cNvPr id="37890" name="Picture 2" descr="http://www.nearyou.ru/aivazovsk/fd/f58italy.jpg"/>
          <p:cNvPicPr>
            <a:picLocks noGrp="1" noChangeAspect="1" noChangeArrowheads="1"/>
          </p:cNvPicPr>
          <p:nvPr>
            <p:ph idx="1"/>
          </p:nvPr>
        </p:nvPicPr>
        <p:blipFill>
          <a:blip r:embed="rId4" cstate="print"/>
          <a:srcRect/>
          <a:stretch>
            <a:fillRect/>
          </a:stretch>
        </p:blipFill>
        <p:spPr bwMode="auto">
          <a:xfrm>
            <a:off x="1000100" y="1857364"/>
            <a:ext cx="6940912" cy="4643470"/>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428604"/>
            <a:ext cx="8229600" cy="1143000"/>
          </a:xfrm>
        </p:spPr>
        <p:txBody>
          <a:bodyPr>
            <a:noAutofit/>
          </a:bodyPr>
          <a:lstStyle/>
          <a:p>
            <a:r>
              <a:rPr lang="ru-RU" sz="1800" b="1" dirty="0" smtClean="0"/>
              <a:t>И. К. Айвазовский</a:t>
            </a:r>
            <a:br>
              <a:rPr lang="ru-RU" sz="1800" b="1" dirty="0" smtClean="0"/>
            </a:br>
            <a:r>
              <a:rPr lang="ru-RU" sz="1800" b="1" dirty="0" smtClean="0"/>
              <a:t>Лунная ночь</a:t>
            </a:r>
            <a:br>
              <a:rPr lang="ru-RU" sz="1800" b="1" dirty="0" smtClean="0"/>
            </a:br>
            <a:r>
              <a:rPr lang="ru-RU" sz="1800" b="1" dirty="0" smtClean="0"/>
              <a:t>1858г, холст, масло, 121x191 см</a:t>
            </a:r>
            <a:br>
              <a:rPr lang="ru-RU" sz="1800" b="1" dirty="0" smtClean="0"/>
            </a:br>
            <a:r>
              <a:rPr lang="ru-RU" sz="1800" b="1" dirty="0" smtClean="0"/>
              <a:t>Феодосийская картинная галерея им. И.К.Айвазовского </a:t>
            </a:r>
            <a:br>
              <a:rPr lang="ru-RU" sz="1800" b="1" dirty="0" smtClean="0"/>
            </a:br>
            <a:endParaRPr lang="ru-RU" sz="1800" b="1" dirty="0"/>
          </a:p>
        </p:txBody>
      </p:sp>
      <p:pic>
        <p:nvPicPr>
          <p:cNvPr id="38914" name="Picture 2" descr="http://www.nearyou.ru/aivazovsk/fd/f58night.jpg"/>
          <p:cNvPicPr>
            <a:picLocks noGrp="1" noChangeAspect="1" noChangeArrowheads="1"/>
          </p:cNvPicPr>
          <p:nvPr>
            <p:ph idx="1"/>
          </p:nvPr>
        </p:nvPicPr>
        <p:blipFill>
          <a:blip r:embed="rId3" cstate="print"/>
          <a:srcRect/>
          <a:stretch>
            <a:fillRect/>
          </a:stretch>
        </p:blipFill>
        <p:spPr bwMode="auto">
          <a:xfrm>
            <a:off x="985658" y="1600200"/>
            <a:ext cx="7172683" cy="4525963"/>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500042"/>
            <a:ext cx="8229600" cy="1143000"/>
          </a:xfrm>
        </p:spPr>
        <p:txBody>
          <a:bodyPr>
            <a:noAutofit/>
          </a:bodyPr>
          <a:lstStyle/>
          <a:p>
            <a:r>
              <a:rPr lang="ru-RU" sz="1800" b="1" dirty="0" smtClean="0"/>
              <a:t>И. К. Айвазовский</a:t>
            </a:r>
            <a:br>
              <a:rPr lang="ru-RU" sz="1800" b="1" dirty="0" smtClean="0"/>
            </a:br>
            <a:r>
              <a:rPr lang="ru-RU" sz="1800" b="1" dirty="0" smtClean="0"/>
              <a:t>Башни на скале у Босфора.</a:t>
            </a:r>
            <a:br>
              <a:rPr lang="ru-RU" sz="1800" b="1" dirty="0" smtClean="0"/>
            </a:br>
            <a:r>
              <a:rPr lang="ru-RU" sz="1800" b="1" dirty="0" smtClean="0"/>
              <a:t>1859г, Холст, масло, 107x161см</a:t>
            </a:r>
            <a:br>
              <a:rPr lang="ru-RU" sz="1800" b="1" dirty="0" smtClean="0"/>
            </a:br>
            <a:r>
              <a:rPr lang="ru-RU" sz="1800" b="1" dirty="0" smtClean="0"/>
              <a:t>Феодосийская картинная галерея им. И.К.Айвазовского </a:t>
            </a:r>
            <a:br>
              <a:rPr lang="ru-RU" sz="1800" b="1" dirty="0" smtClean="0"/>
            </a:br>
            <a:endParaRPr lang="ru-RU" sz="1800" b="1" dirty="0"/>
          </a:p>
        </p:txBody>
      </p:sp>
      <p:pic>
        <p:nvPicPr>
          <p:cNvPr id="40962" name="Picture 2" descr="http://www.nearyou.ru/aivazovsk/fd/f59bashnja.jpg"/>
          <p:cNvPicPr>
            <a:picLocks noGrp="1" noChangeAspect="1" noChangeArrowheads="1"/>
          </p:cNvPicPr>
          <p:nvPr>
            <p:ph idx="1"/>
          </p:nvPr>
        </p:nvPicPr>
        <p:blipFill>
          <a:blip r:embed="rId3" cstate="print"/>
          <a:srcRect/>
          <a:stretch>
            <a:fillRect/>
          </a:stretch>
        </p:blipFill>
        <p:spPr bwMode="auto">
          <a:xfrm>
            <a:off x="1000100" y="1714488"/>
            <a:ext cx="7046237" cy="4643470"/>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571480"/>
            <a:ext cx="8229600" cy="1143000"/>
          </a:xfrm>
        </p:spPr>
        <p:txBody>
          <a:bodyPr>
            <a:noAutofit/>
          </a:bodyPr>
          <a:lstStyle/>
          <a:p>
            <a:r>
              <a:rPr lang="ru-RU" sz="1800" b="1" dirty="0" smtClean="0"/>
              <a:t>И. К. Айвазовский</a:t>
            </a:r>
            <a:br>
              <a:rPr lang="ru-RU" sz="1800" b="1" dirty="0" smtClean="0"/>
            </a:br>
            <a:r>
              <a:rPr lang="ru-RU" sz="1800" b="1" dirty="0" smtClean="0"/>
              <a:t>Ночь в Венеции</a:t>
            </a:r>
            <a:br>
              <a:rPr lang="ru-RU" sz="1800" b="1" dirty="0" smtClean="0"/>
            </a:br>
            <a:r>
              <a:rPr lang="ru-RU" sz="1800" b="1" dirty="0" smtClean="0"/>
              <a:t>1861г., Холст, масло, 91 </a:t>
            </a:r>
            <a:r>
              <a:rPr lang="ru-RU" sz="1800" b="1" dirty="0" err="1" smtClean="0"/>
              <a:t>x</a:t>
            </a:r>
            <a:r>
              <a:rPr lang="ru-RU" sz="1800" b="1" dirty="0" smtClean="0"/>
              <a:t> 126 см</a:t>
            </a:r>
            <a:br>
              <a:rPr lang="ru-RU" sz="1800" b="1" dirty="0" smtClean="0"/>
            </a:br>
            <a:r>
              <a:rPr lang="ru-RU" sz="1800" b="1" dirty="0" smtClean="0"/>
              <a:t>Феодосийская картинная галерея им. И.К.Айвазовского </a:t>
            </a:r>
            <a:br>
              <a:rPr lang="ru-RU" sz="1800" b="1" dirty="0" smtClean="0"/>
            </a:br>
            <a:endParaRPr lang="ru-RU" sz="1800" b="1" dirty="0"/>
          </a:p>
        </p:txBody>
      </p:sp>
      <p:pic>
        <p:nvPicPr>
          <p:cNvPr id="41986" name="Picture 2" descr="http://www.nearyou.ru/aivazovsk/fd/f61venetz.jpg"/>
          <p:cNvPicPr>
            <a:picLocks noGrp="1" noChangeAspect="1" noChangeArrowheads="1"/>
          </p:cNvPicPr>
          <p:nvPr>
            <p:ph idx="1"/>
          </p:nvPr>
        </p:nvPicPr>
        <p:blipFill>
          <a:blip r:embed="rId3" cstate="print"/>
          <a:srcRect/>
          <a:stretch>
            <a:fillRect/>
          </a:stretch>
        </p:blipFill>
        <p:spPr bwMode="auto">
          <a:xfrm>
            <a:off x="1214414" y="1714488"/>
            <a:ext cx="6595838" cy="4643470"/>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500034" y="571480"/>
            <a:ext cx="8229600" cy="1143000"/>
          </a:xfrm>
        </p:spPr>
        <p:txBody>
          <a:bodyPr>
            <a:noAutofit/>
          </a:bodyPr>
          <a:lstStyle/>
          <a:p>
            <a:r>
              <a:rPr lang="ru-RU" sz="1800" b="1" dirty="0" smtClean="0"/>
              <a:t>И. К. Айвазовский</a:t>
            </a:r>
            <a:br>
              <a:rPr lang="ru-RU" sz="1800" b="1" dirty="0" smtClean="0"/>
            </a:br>
            <a:r>
              <a:rPr lang="ru-RU" sz="1800" b="1" dirty="0" smtClean="0"/>
              <a:t>Море </a:t>
            </a:r>
            <a:br>
              <a:rPr lang="ru-RU" sz="1800" b="1" dirty="0" smtClean="0"/>
            </a:br>
            <a:r>
              <a:rPr lang="ru-RU" sz="1800" b="1" dirty="0" smtClean="0"/>
              <a:t>1864, Холст, </a:t>
            </a:r>
            <a:r>
              <a:rPr lang="ru-RU" sz="1800" b="1" dirty="0" err="1" smtClean="0"/>
              <a:t>маслo</a:t>
            </a:r>
            <a:r>
              <a:rPr lang="ru-RU" sz="1800" b="1" dirty="0" smtClean="0"/>
              <a:t> 128x179,</a:t>
            </a:r>
            <a:br>
              <a:rPr lang="ru-RU" sz="1800" b="1" dirty="0" smtClean="0"/>
            </a:br>
            <a:r>
              <a:rPr lang="ru-RU" sz="1800" b="1" dirty="0" smtClean="0"/>
              <a:t>Феодосийская картинная галерея им. И.К.Айвазовского </a:t>
            </a:r>
            <a:br>
              <a:rPr lang="ru-RU" sz="1800" b="1" dirty="0" smtClean="0"/>
            </a:br>
            <a:endParaRPr lang="ru-RU" sz="1800" b="1" dirty="0"/>
          </a:p>
        </p:txBody>
      </p:sp>
      <p:pic>
        <p:nvPicPr>
          <p:cNvPr id="43010" name="Picture 2" descr="http://www.nearyou.ru/aivazovsk/fd/f64more.jpg"/>
          <p:cNvPicPr>
            <a:picLocks noGrp="1" noChangeAspect="1" noChangeArrowheads="1"/>
          </p:cNvPicPr>
          <p:nvPr>
            <p:ph idx="1"/>
          </p:nvPr>
        </p:nvPicPr>
        <p:blipFill>
          <a:blip r:embed="rId3" cstate="print"/>
          <a:srcRect/>
          <a:stretch>
            <a:fillRect/>
          </a:stretch>
        </p:blipFill>
        <p:spPr bwMode="auto">
          <a:xfrm>
            <a:off x="1214414" y="1714488"/>
            <a:ext cx="6558573" cy="4643470"/>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428604"/>
            <a:ext cx="8229600" cy="1143000"/>
          </a:xfrm>
        </p:spPr>
        <p:txBody>
          <a:bodyPr>
            <a:noAutofit/>
          </a:bodyPr>
          <a:lstStyle/>
          <a:p>
            <a:r>
              <a:rPr lang="ru-RU" sz="1800" b="1" dirty="0" smtClean="0"/>
              <a:t>И. К. Айвазовский</a:t>
            </a:r>
            <a:br>
              <a:rPr lang="ru-RU" sz="1800" b="1" dirty="0" smtClean="0"/>
            </a:br>
            <a:r>
              <a:rPr lang="ru-RU" sz="1800" b="1" dirty="0" smtClean="0"/>
              <a:t>Буря на </a:t>
            </a:r>
            <a:r>
              <a:rPr lang="ru-RU" sz="1800" b="1" dirty="0" err="1" smtClean="0"/>
              <a:t>cеверном</a:t>
            </a:r>
            <a:r>
              <a:rPr lang="ru-RU" sz="1800" b="1" dirty="0" smtClean="0"/>
              <a:t> море</a:t>
            </a:r>
            <a:br>
              <a:rPr lang="ru-RU" sz="1800" b="1" dirty="0" smtClean="0"/>
            </a:br>
            <a:r>
              <a:rPr lang="ru-RU" sz="1800" b="1" dirty="0" smtClean="0"/>
              <a:t>1865г, холст, масло, 269 </a:t>
            </a:r>
            <a:r>
              <a:rPr lang="ru-RU" sz="1800" b="1" dirty="0" err="1" smtClean="0"/>
              <a:t>x</a:t>
            </a:r>
            <a:r>
              <a:rPr lang="ru-RU" sz="1800" b="1" dirty="0" smtClean="0"/>
              <a:t> 195 см</a:t>
            </a:r>
            <a:br>
              <a:rPr lang="ru-RU" sz="1800" b="1" dirty="0" smtClean="0"/>
            </a:br>
            <a:r>
              <a:rPr lang="ru-RU" sz="1800" b="1" dirty="0" smtClean="0"/>
              <a:t>Феодосийская картинная галерея им. И.К.Айвазовского </a:t>
            </a:r>
            <a:endParaRPr lang="ru-RU" sz="1800" b="1" dirty="0"/>
          </a:p>
        </p:txBody>
      </p:sp>
      <p:pic>
        <p:nvPicPr>
          <p:cNvPr id="44034" name="Picture 2" descr="http://www.nearyou.ru/aivazovsk/fd/f65burja.jpg"/>
          <p:cNvPicPr>
            <a:picLocks noGrp="1" noChangeAspect="1" noChangeArrowheads="1"/>
          </p:cNvPicPr>
          <p:nvPr>
            <p:ph idx="1"/>
          </p:nvPr>
        </p:nvPicPr>
        <p:blipFill>
          <a:blip r:embed="rId3" cstate="screen"/>
          <a:srcRect/>
          <a:stretch>
            <a:fillRect/>
          </a:stretch>
        </p:blipFill>
        <p:spPr bwMode="auto">
          <a:xfrm>
            <a:off x="2786050" y="1571612"/>
            <a:ext cx="3585758" cy="4929222"/>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500042"/>
            <a:ext cx="8229600" cy="1143000"/>
          </a:xfrm>
        </p:spPr>
        <p:txBody>
          <a:bodyPr>
            <a:noAutofit/>
          </a:bodyPr>
          <a:lstStyle/>
          <a:p>
            <a:r>
              <a:rPr lang="ru-RU" sz="1800" b="1" dirty="0" smtClean="0"/>
              <a:t>И. К. Айвазовский</a:t>
            </a:r>
            <a:br>
              <a:rPr lang="ru-RU" sz="1800" b="1" dirty="0" smtClean="0"/>
            </a:br>
            <a:r>
              <a:rPr lang="ru-RU" sz="1800" b="1" dirty="0" smtClean="0"/>
              <a:t>Туманное утро в Италии </a:t>
            </a:r>
            <a:br>
              <a:rPr lang="ru-RU" sz="1800" b="1" dirty="0" smtClean="0"/>
            </a:br>
            <a:r>
              <a:rPr lang="ru-RU" sz="1800" b="1" dirty="0" smtClean="0"/>
              <a:t>1864, Холст, </a:t>
            </a:r>
            <a:r>
              <a:rPr lang="ru-RU" sz="1800" b="1" dirty="0" err="1" smtClean="0"/>
              <a:t>маслo</a:t>
            </a:r>
            <a:r>
              <a:rPr lang="ru-RU" sz="1800" b="1" dirty="0" smtClean="0"/>
              <a:t> 208x149 ,</a:t>
            </a:r>
            <a:br>
              <a:rPr lang="ru-RU" sz="1800" b="1" dirty="0" smtClean="0"/>
            </a:br>
            <a:r>
              <a:rPr lang="ru-RU" sz="1800" b="1" dirty="0" smtClean="0"/>
              <a:t>Феодосийская картинная галерея им. И.К.Айвазовского </a:t>
            </a:r>
            <a:br>
              <a:rPr lang="ru-RU" sz="1800" b="1" dirty="0" smtClean="0"/>
            </a:br>
            <a:endParaRPr lang="ru-RU" sz="1800" b="1" dirty="0"/>
          </a:p>
        </p:txBody>
      </p:sp>
      <p:pic>
        <p:nvPicPr>
          <p:cNvPr id="45058" name="Picture 2" descr="http://www.nearyou.ru/aivazovsk/fd/f64italy.jpg"/>
          <p:cNvPicPr>
            <a:picLocks noGrp="1" noChangeAspect="1" noChangeArrowheads="1"/>
          </p:cNvPicPr>
          <p:nvPr>
            <p:ph idx="1"/>
          </p:nvPr>
        </p:nvPicPr>
        <p:blipFill>
          <a:blip r:embed="rId3" cstate="screen"/>
          <a:srcRect/>
          <a:stretch>
            <a:fillRect/>
          </a:stretch>
        </p:blipFill>
        <p:spPr bwMode="auto">
          <a:xfrm>
            <a:off x="2928926" y="1643050"/>
            <a:ext cx="3322992" cy="4857784"/>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428604"/>
            <a:ext cx="8229600" cy="1143000"/>
          </a:xfrm>
        </p:spPr>
        <p:txBody>
          <a:bodyPr>
            <a:noAutofit/>
          </a:bodyPr>
          <a:lstStyle/>
          <a:p>
            <a:r>
              <a:rPr lang="ru-RU" sz="1800" b="1" dirty="0" smtClean="0"/>
              <a:t>И. К. Айвазовский</a:t>
            </a:r>
            <a:br>
              <a:rPr lang="ru-RU" sz="1800" b="1" dirty="0" smtClean="0"/>
            </a:br>
            <a:r>
              <a:rPr lang="ru-RU" sz="1800" b="1" dirty="0" smtClean="0"/>
              <a:t>На острове Крит</a:t>
            </a:r>
            <a:br>
              <a:rPr lang="ru-RU" sz="1800" b="1" dirty="0" smtClean="0"/>
            </a:br>
            <a:r>
              <a:rPr lang="ru-RU" sz="1800" b="1" dirty="0" smtClean="0"/>
              <a:t>1867г, холст, масло, 96x126 см</a:t>
            </a:r>
            <a:br>
              <a:rPr lang="ru-RU" sz="1800" b="1" dirty="0" smtClean="0"/>
            </a:br>
            <a:r>
              <a:rPr lang="ru-RU" sz="1800" b="1" dirty="0" smtClean="0"/>
              <a:t>Феодосийская картинная галерея им. И.К.Айвазовского</a:t>
            </a:r>
            <a:endParaRPr lang="ru-RU" sz="1800" b="1" dirty="0"/>
          </a:p>
        </p:txBody>
      </p:sp>
      <p:pic>
        <p:nvPicPr>
          <p:cNvPr id="46082" name="Picture 2" descr="http://www.nearyou.ru/aivazovsk/fd/f67krit.jpg"/>
          <p:cNvPicPr>
            <a:picLocks noGrp="1" noChangeAspect="1" noChangeArrowheads="1"/>
          </p:cNvPicPr>
          <p:nvPr>
            <p:ph idx="1"/>
          </p:nvPr>
        </p:nvPicPr>
        <p:blipFill>
          <a:blip r:embed="rId3" cstate="screen"/>
          <a:srcRect/>
          <a:stretch>
            <a:fillRect/>
          </a:stretch>
        </p:blipFill>
        <p:spPr bwMode="auto">
          <a:xfrm>
            <a:off x="1571604" y="1714488"/>
            <a:ext cx="6029294" cy="4714908"/>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571480"/>
            <a:ext cx="8229600" cy="1143000"/>
          </a:xfrm>
        </p:spPr>
        <p:txBody>
          <a:bodyPr>
            <a:noAutofit/>
          </a:bodyPr>
          <a:lstStyle/>
          <a:p>
            <a:r>
              <a:rPr lang="ru-RU" sz="1800" b="1" dirty="0" smtClean="0"/>
              <a:t>И. К. Айвазовский</a:t>
            </a:r>
            <a:br>
              <a:rPr lang="ru-RU" sz="1800" b="1" dirty="0" smtClean="0"/>
            </a:br>
            <a:r>
              <a:rPr lang="ru-RU" sz="1800" b="1" dirty="0" smtClean="0"/>
              <a:t>Наполеон на острове </a:t>
            </a:r>
            <a:r>
              <a:rPr lang="ru-RU" sz="1800" b="1" dirty="0" err="1" smtClean="0"/>
              <a:t>Cв</a:t>
            </a:r>
            <a:r>
              <a:rPr lang="ru-RU" sz="1800" b="1" dirty="0" smtClean="0"/>
              <a:t>. Елены </a:t>
            </a:r>
            <a:br>
              <a:rPr lang="ru-RU" sz="1800" b="1" dirty="0" smtClean="0"/>
            </a:br>
            <a:r>
              <a:rPr lang="ru-RU" sz="1800" b="1" dirty="0" smtClean="0"/>
              <a:t>1897г, холст, масло, 214x327 см</a:t>
            </a:r>
            <a:br>
              <a:rPr lang="ru-RU" sz="1800" b="1" dirty="0" smtClean="0"/>
            </a:br>
            <a:r>
              <a:rPr lang="ru-RU" sz="1800" b="1" dirty="0" smtClean="0"/>
              <a:t>Феодосийская картинная галерея им. И.К.Айвазовского </a:t>
            </a:r>
            <a:br>
              <a:rPr lang="ru-RU" sz="1800" b="1" dirty="0" smtClean="0"/>
            </a:br>
            <a:endParaRPr lang="ru-RU" sz="1800" b="1" dirty="0"/>
          </a:p>
        </p:txBody>
      </p:sp>
      <p:pic>
        <p:nvPicPr>
          <p:cNvPr id="47106" name="Picture 2" descr="http://www.nearyou.ru/aivazovsk/fd/f70led.jpg"/>
          <p:cNvPicPr>
            <a:picLocks noGrp="1" noChangeAspect="1" noChangeArrowheads="1"/>
          </p:cNvPicPr>
          <p:nvPr>
            <p:ph idx="1"/>
          </p:nvPr>
        </p:nvPicPr>
        <p:blipFill>
          <a:blip r:embed="rId3" cstate="print"/>
          <a:srcRect/>
          <a:stretch>
            <a:fillRect/>
          </a:stretch>
        </p:blipFill>
        <p:spPr bwMode="auto">
          <a:xfrm>
            <a:off x="1714480" y="1643050"/>
            <a:ext cx="5837794" cy="4786346"/>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428604"/>
            <a:ext cx="8229600" cy="1143000"/>
          </a:xfrm>
        </p:spPr>
        <p:txBody>
          <a:bodyPr>
            <a:noAutofit/>
          </a:bodyPr>
          <a:lstStyle/>
          <a:p>
            <a:r>
              <a:rPr lang="ru-RU" sz="1800" b="1" dirty="0" smtClean="0"/>
              <a:t>И. К. Айвазовский</a:t>
            </a:r>
            <a:br>
              <a:rPr lang="ru-RU" sz="1800" b="1" dirty="0" smtClean="0"/>
            </a:br>
            <a:r>
              <a:rPr lang="ru-RU" sz="1800" b="1" dirty="0" smtClean="0"/>
              <a:t>Кораблекрушение в Северном море</a:t>
            </a:r>
            <a:br>
              <a:rPr lang="ru-RU" sz="1800" b="1" dirty="0" smtClean="0"/>
            </a:br>
            <a:r>
              <a:rPr lang="ru-RU" sz="1800" b="1" dirty="0" smtClean="0"/>
              <a:t>1875, Холст, масло 41x58 см</a:t>
            </a:r>
            <a:br>
              <a:rPr lang="ru-RU" sz="1800" b="1" dirty="0" smtClean="0"/>
            </a:br>
            <a:r>
              <a:rPr lang="ru-RU" sz="1800" b="1" dirty="0" smtClean="0"/>
              <a:t>Феодосийская картинная галерея им. И.К.Айвазовского</a:t>
            </a:r>
            <a:endParaRPr lang="ru-RU" sz="1800" b="1" dirty="0"/>
          </a:p>
        </p:txBody>
      </p:sp>
      <p:pic>
        <p:nvPicPr>
          <p:cNvPr id="48130" name="Picture 2" descr="http://www.nearyou.ru/aivazovsk/fd/f75krush.jpg"/>
          <p:cNvPicPr>
            <a:picLocks noGrp="1" noChangeAspect="1" noChangeArrowheads="1"/>
          </p:cNvPicPr>
          <p:nvPr>
            <p:ph idx="1"/>
          </p:nvPr>
        </p:nvPicPr>
        <p:blipFill>
          <a:blip r:embed="rId3" cstate="print"/>
          <a:srcRect/>
          <a:stretch>
            <a:fillRect/>
          </a:stretch>
        </p:blipFill>
        <p:spPr bwMode="auto">
          <a:xfrm>
            <a:off x="1142976" y="1714488"/>
            <a:ext cx="6946801" cy="4786346"/>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3"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642918"/>
            <a:ext cx="8229600" cy="1143000"/>
          </a:xfrm>
        </p:spPr>
        <p:txBody>
          <a:bodyPr>
            <a:noAutofit/>
          </a:bodyPr>
          <a:lstStyle/>
          <a:p>
            <a:r>
              <a:rPr lang="ru-RU" sz="1800" b="1" dirty="0" smtClean="0"/>
              <a:t>И. К. Айвазовский</a:t>
            </a:r>
            <a:br>
              <a:rPr lang="ru-RU" sz="1800" b="1" dirty="0" smtClean="0"/>
            </a:br>
            <a:r>
              <a:rPr lang="ru-RU" sz="1800" b="1" dirty="0" smtClean="0"/>
              <a:t>Кораблекрушение</a:t>
            </a:r>
            <a:br>
              <a:rPr lang="ru-RU" sz="1800" b="1" dirty="0" smtClean="0"/>
            </a:br>
            <a:r>
              <a:rPr lang="ru-RU" sz="1800" b="1" dirty="0" smtClean="0"/>
              <a:t>1876 Холст, масло 136 </a:t>
            </a:r>
            <a:r>
              <a:rPr lang="ru-RU" sz="1800" b="1" dirty="0" err="1" smtClean="0"/>
              <a:t>x</a:t>
            </a:r>
            <a:r>
              <a:rPr lang="ru-RU" sz="1800" b="1" dirty="0" smtClean="0"/>
              <a:t> 170см</a:t>
            </a:r>
            <a:br>
              <a:rPr lang="ru-RU" sz="1800" b="1" dirty="0" smtClean="0"/>
            </a:br>
            <a:r>
              <a:rPr lang="ru-RU" sz="1800" b="1" dirty="0" smtClean="0"/>
              <a:t>Феодосийская картинная галерея им. И.К.Айвазовского </a:t>
            </a:r>
            <a:br>
              <a:rPr lang="ru-RU" sz="1800" b="1" dirty="0" smtClean="0"/>
            </a:br>
            <a:endParaRPr lang="ru-RU" sz="1800" b="1" dirty="0"/>
          </a:p>
        </p:txBody>
      </p:sp>
      <p:pic>
        <p:nvPicPr>
          <p:cNvPr id="49154" name="Picture 2" descr="http://www.nearyou.ru/aivazovsk/fd/f76krush.jpg"/>
          <p:cNvPicPr>
            <a:picLocks noGrp="1" noChangeAspect="1" noChangeArrowheads="1"/>
          </p:cNvPicPr>
          <p:nvPr>
            <p:ph idx="1"/>
          </p:nvPr>
        </p:nvPicPr>
        <p:blipFill>
          <a:blip r:embed="rId4" cstate="print"/>
          <a:srcRect/>
          <a:stretch>
            <a:fillRect/>
          </a:stretch>
        </p:blipFill>
        <p:spPr bwMode="auto">
          <a:xfrm>
            <a:off x="1571604" y="1643050"/>
            <a:ext cx="6144218" cy="4786346"/>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500034" y="571480"/>
            <a:ext cx="8229600" cy="1143000"/>
          </a:xfrm>
        </p:spPr>
        <p:txBody>
          <a:bodyPr>
            <a:noAutofit/>
          </a:bodyPr>
          <a:lstStyle/>
          <a:p>
            <a:r>
              <a:rPr lang="ru-RU" sz="1800" b="1" dirty="0" smtClean="0"/>
              <a:t>И. К. Айвазовский</a:t>
            </a:r>
            <a:br>
              <a:rPr lang="ru-RU" sz="1800" b="1" dirty="0" smtClean="0"/>
            </a:br>
            <a:r>
              <a:rPr lang="ru-RU" sz="1800" b="1" dirty="0" smtClean="0"/>
              <a:t>Алушта</a:t>
            </a:r>
            <a:br>
              <a:rPr lang="ru-RU" sz="1800" b="1" dirty="0" smtClean="0"/>
            </a:br>
            <a:r>
              <a:rPr lang="ru-RU" sz="1800" b="1" dirty="0" smtClean="0"/>
              <a:t>1878г, холст, масло, 61x91 см</a:t>
            </a:r>
            <a:br>
              <a:rPr lang="ru-RU" sz="1800" b="1" dirty="0" smtClean="0"/>
            </a:br>
            <a:r>
              <a:rPr lang="ru-RU" sz="1800" b="1" dirty="0" smtClean="0"/>
              <a:t>Феодосийская картинная галерея им. И.К.Айвазовского </a:t>
            </a:r>
            <a:br>
              <a:rPr lang="ru-RU" sz="1800" b="1" dirty="0" smtClean="0"/>
            </a:br>
            <a:endParaRPr lang="ru-RU" sz="1800" b="1" dirty="0"/>
          </a:p>
        </p:txBody>
      </p:sp>
      <p:pic>
        <p:nvPicPr>
          <p:cNvPr id="50178" name="Picture 2" descr="http://www.nearyou.ru/aivazovsk/fd/f78alushta.jpg"/>
          <p:cNvPicPr>
            <a:picLocks noGrp="1" noChangeAspect="1" noChangeArrowheads="1"/>
          </p:cNvPicPr>
          <p:nvPr>
            <p:ph idx="1"/>
          </p:nvPr>
        </p:nvPicPr>
        <p:blipFill>
          <a:blip r:embed="rId3" cstate="print"/>
          <a:srcRect/>
          <a:stretch>
            <a:fillRect/>
          </a:stretch>
        </p:blipFill>
        <p:spPr bwMode="auto">
          <a:xfrm>
            <a:off x="1071538" y="1714488"/>
            <a:ext cx="7032178" cy="4500594"/>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500034" y="642918"/>
            <a:ext cx="8229600" cy="1143000"/>
          </a:xfrm>
        </p:spPr>
        <p:txBody>
          <a:bodyPr>
            <a:noAutofit/>
          </a:bodyPr>
          <a:lstStyle/>
          <a:p>
            <a:r>
              <a:rPr lang="ru-RU" sz="1800" b="1" dirty="0" smtClean="0"/>
              <a:t>И. К. Айвазовский</a:t>
            </a:r>
            <a:br>
              <a:rPr lang="ru-RU" sz="1800" b="1" dirty="0" smtClean="0"/>
            </a:br>
            <a:r>
              <a:rPr lang="ru-RU" sz="1800" b="1" dirty="0" smtClean="0"/>
              <a:t>Восход солнца у берегов Ялты</a:t>
            </a:r>
            <a:br>
              <a:rPr lang="ru-RU" sz="1800" b="1" dirty="0" smtClean="0"/>
            </a:br>
            <a:r>
              <a:rPr lang="ru-RU" sz="1800" b="1" dirty="0" smtClean="0"/>
              <a:t>1878г, холст, масло, 57 </a:t>
            </a:r>
            <a:r>
              <a:rPr lang="ru-RU" sz="1800" b="1" dirty="0" err="1" smtClean="0"/>
              <a:t>x</a:t>
            </a:r>
            <a:r>
              <a:rPr lang="ru-RU" sz="1800" b="1" dirty="0" smtClean="0"/>
              <a:t> 95.5 </a:t>
            </a:r>
            <a:r>
              <a:rPr lang="ru-RU" sz="1800" b="1" dirty="0" err="1" smtClean="0"/>
              <a:t>cм</a:t>
            </a:r>
            <a:r>
              <a:rPr lang="ru-RU" sz="1800" b="1" dirty="0" smtClean="0"/>
              <a:t/>
            </a:r>
            <a:br>
              <a:rPr lang="ru-RU" sz="1800" b="1" dirty="0" smtClean="0"/>
            </a:br>
            <a:r>
              <a:rPr lang="ru-RU" sz="1800" b="1" dirty="0" smtClean="0"/>
              <a:t>Феодосийская картинная галерея им. И.К.Айвазовского </a:t>
            </a:r>
            <a:br>
              <a:rPr lang="ru-RU" sz="1800" b="1" dirty="0" smtClean="0"/>
            </a:br>
            <a:r>
              <a:rPr lang="ru-RU" sz="1800" b="1" dirty="0" smtClean="0"/>
              <a:t/>
            </a:r>
            <a:br>
              <a:rPr lang="ru-RU" sz="1800" b="1" dirty="0" smtClean="0"/>
            </a:br>
            <a:endParaRPr lang="ru-RU" sz="1800" b="1" dirty="0"/>
          </a:p>
        </p:txBody>
      </p:sp>
      <p:pic>
        <p:nvPicPr>
          <p:cNvPr id="52226" name="Picture 2" descr="http://www.nearyou.ru/aivazovsk/fd/f78vosh.jpg"/>
          <p:cNvPicPr>
            <a:picLocks noGrp="1" noChangeAspect="1" noChangeArrowheads="1"/>
          </p:cNvPicPr>
          <p:nvPr>
            <p:ph idx="1"/>
          </p:nvPr>
        </p:nvPicPr>
        <p:blipFill>
          <a:blip r:embed="rId3" cstate="print"/>
          <a:srcRect/>
          <a:stretch>
            <a:fillRect/>
          </a:stretch>
        </p:blipFill>
        <p:spPr bwMode="auto">
          <a:xfrm>
            <a:off x="785786" y="1785926"/>
            <a:ext cx="7429552" cy="4271992"/>
          </a:xfrm>
          <a:prstGeom prst="rect">
            <a:avLst/>
          </a:prstGeom>
          <a:noFill/>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500042"/>
            <a:ext cx="8229600" cy="1143000"/>
          </a:xfrm>
        </p:spPr>
        <p:txBody>
          <a:bodyPr>
            <a:noAutofit/>
          </a:bodyPr>
          <a:lstStyle/>
          <a:p>
            <a:r>
              <a:rPr lang="ru-RU" sz="1800" b="1" dirty="0" smtClean="0"/>
              <a:t>И. К. Айвазовский</a:t>
            </a:r>
            <a:br>
              <a:rPr lang="ru-RU" sz="1800" b="1" dirty="0" smtClean="0"/>
            </a:br>
            <a:r>
              <a:rPr lang="ru-RU" sz="1800" b="1" dirty="0" smtClean="0"/>
              <a:t>Солнечный день</a:t>
            </a:r>
            <a:br>
              <a:rPr lang="ru-RU" sz="1800" b="1" dirty="0" smtClean="0"/>
            </a:br>
            <a:r>
              <a:rPr lang="ru-RU" sz="1800" b="1" dirty="0" smtClean="0"/>
              <a:t>1884г, холст, масло, 40 </a:t>
            </a:r>
            <a:r>
              <a:rPr lang="ru-RU" sz="1800" b="1" dirty="0" err="1" smtClean="0"/>
              <a:t>х</a:t>
            </a:r>
            <a:r>
              <a:rPr lang="ru-RU" sz="1800" b="1" dirty="0" smtClean="0"/>
              <a:t> 62 см</a:t>
            </a:r>
            <a:br>
              <a:rPr lang="ru-RU" sz="1800" b="1" dirty="0" smtClean="0"/>
            </a:br>
            <a:r>
              <a:rPr lang="ru-RU" sz="1800" b="1" dirty="0" smtClean="0"/>
              <a:t>Феодосийская картинная галерея им. И.К.Айвазовского </a:t>
            </a:r>
            <a:br>
              <a:rPr lang="ru-RU" sz="1800" b="1" dirty="0" smtClean="0"/>
            </a:br>
            <a:endParaRPr lang="ru-RU" sz="1800" b="1" dirty="0"/>
          </a:p>
        </p:txBody>
      </p:sp>
      <p:pic>
        <p:nvPicPr>
          <p:cNvPr id="53250" name="Picture 2" descr="http://www.nearyou.ru/aivazovsk/fd/f84day.jpg"/>
          <p:cNvPicPr>
            <a:picLocks noGrp="1" noChangeAspect="1" noChangeArrowheads="1"/>
          </p:cNvPicPr>
          <p:nvPr>
            <p:ph idx="1"/>
          </p:nvPr>
        </p:nvPicPr>
        <p:blipFill>
          <a:blip r:embed="rId3" cstate="print"/>
          <a:srcRect/>
          <a:stretch>
            <a:fillRect/>
          </a:stretch>
        </p:blipFill>
        <p:spPr bwMode="auto">
          <a:xfrm>
            <a:off x="857224" y="1643050"/>
            <a:ext cx="7270016" cy="4572032"/>
          </a:xfrm>
          <a:prstGeom prst="rect">
            <a:avLst/>
          </a:prstGeom>
          <a:no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p:txBody>
          <a:bodyPr>
            <a:noAutofit/>
          </a:bodyPr>
          <a:lstStyle/>
          <a:p>
            <a:r>
              <a:rPr lang="ru-RU" sz="1800" b="1" dirty="0" smtClean="0"/>
              <a:t>И. К. Айвазовский</a:t>
            </a:r>
            <a:br>
              <a:rPr lang="ru-RU" sz="1800" b="1" dirty="0" smtClean="0"/>
            </a:br>
            <a:r>
              <a:rPr lang="ru-RU" sz="1800" b="1" dirty="0" smtClean="0"/>
              <a:t>Чесменский бой в ночь с 25 на 26 июня 1770 года.</a:t>
            </a:r>
            <a:br>
              <a:rPr lang="ru-RU" sz="1800" b="1" dirty="0" smtClean="0"/>
            </a:br>
            <a:r>
              <a:rPr lang="ru-RU" sz="1800" b="1" dirty="0" smtClean="0"/>
              <a:t>1848г., Холст, масло, 220x188 см</a:t>
            </a:r>
            <a:br>
              <a:rPr lang="ru-RU" sz="1800" b="1" dirty="0" smtClean="0"/>
            </a:br>
            <a:r>
              <a:rPr lang="ru-RU" sz="1800" b="1" dirty="0" smtClean="0"/>
              <a:t>Феодосийская картинная галерея им. И.К.Айвазовского</a:t>
            </a:r>
            <a:endParaRPr lang="ru-RU" sz="1800" b="1" dirty="0"/>
          </a:p>
        </p:txBody>
      </p:sp>
      <p:pic>
        <p:nvPicPr>
          <p:cNvPr id="54274" name="Picture 2" descr="http://www.nearyou.ru/aivazovsk/fd/f48chesmen.jpg"/>
          <p:cNvPicPr>
            <a:picLocks noGrp="1" noChangeAspect="1" noChangeArrowheads="1"/>
          </p:cNvPicPr>
          <p:nvPr>
            <p:ph idx="1"/>
          </p:nvPr>
        </p:nvPicPr>
        <p:blipFill>
          <a:blip r:embed="rId3" cstate="screen"/>
          <a:srcRect/>
          <a:stretch>
            <a:fillRect/>
          </a:stretch>
        </p:blipFill>
        <p:spPr bwMode="auto">
          <a:xfrm>
            <a:off x="2428860" y="1571612"/>
            <a:ext cx="4574185" cy="4857784"/>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3"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428604"/>
            <a:ext cx="8229600" cy="1143000"/>
          </a:xfrm>
        </p:spPr>
        <p:txBody>
          <a:bodyPr>
            <a:noAutofit/>
          </a:bodyPr>
          <a:lstStyle/>
          <a:p>
            <a:r>
              <a:rPr lang="ru-RU" sz="1800" b="1" dirty="0" smtClean="0"/>
              <a:t>И. К. Айвазовский</a:t>
            </a:r>
            <a:br>
              <a:rPr lang="ru-RU" sz="1800" b="1" dirty="0" smtClean="0"/>
            </a:br>
            <a:r>
              <a:rPr lang="ru-RU" sz="1800" b="1" dirty="0" smtClean="0"/>
              <a:t>Бой в </a:t>
            </a:r>
            <a:r>
              <a:rPr lang="ru-RU" sz="1800" b="1" dirty="0" err="1" smtClean="0"/>
              <a:t>Хиосском</a:t>
            </a:r>
            <a:r>
              <a:rPr lang="ru-RU" sz="1800" b="1" dirty="0" smtClean="0"/>
              <a:t> проливе</a:t>
            </a:r>
            <a:br>
              <a:rPr lang="ru-RU" sz="1800" b="1" dirty="0" smtClean="0"/>
            </a:br>
            <a:r>
              <a:rPr lang="ru-RU" sz="1800" b="1" dirty="0" smtClean="0"/>
              <a:t>1848г., Холст, масло, 220 </a:t>
            </a:r>
            <a:r>
              <a:rPr lang="ru-RU" sz="1800" b="1" dirty="0" err="1" smtClean="0"/>
              <a:t>x</a:t>
            </a:r>
            <a:r>
              <a:rPr lang="ru-RU" sz="1800" b="1" dirty="0" smtClean="0"/>
              <a:t> 190 см</a:t>
            </a:r>
            <a:br>
              <a:rPr lang="ru-RU" sz="1800" b="1" dirty="0" smtClean="0"/>
            </a:br>
            <a:r>
              <a:rPr lang="ru-RU" sz="1800" b="1" dirty="0" smtClean="0"/>
              <a:t>Феодосийская картинная галерея им. И.К.Айвазовского </a:t>
            </a:r>
            <a:endParaRPr lang="ru-RU" sz="1800" b="1" dirty="0"/>
          </a:p>
        </p:txBody>
      </p:sp>
      <p:pic>
        <p:nvPicPr>
          <p:cNvPr id="55298" name="Picture 2" descr="http://www.nearyou.ru/aivazovsk/fd/f48hios.jpg"/>
          <p:cNvPicPr>
            <a:picLocks noGrp="1" noChangeAspect="1" noChangeArrowheads="1"/>
          </p:cNvPicPr>
          <p:nvPr>
            <p:ph idx="1"/>
          </p:nvPr>
        </p:nvPicPr>
        <p:blipFill>
          <a:blip r:embed="rId4" cstate="screen"/>
          <a:srcRect/>
          <a:stretch>
            <a:fillRect/>
          </a:stretch>
        </p:blipFill>
        <p:spPr bwMode="auto">
          <a:xfrm>
            <a:off x="2285983" y="1714488"/>
            <a:ext cx="4494379" cy="4786346"/>
          </a:xfrm>
          <a:prstGeom prst="rect">
            <a:avLst/>
          </a:prstGeom>
          <a:noFill/>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3"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357166"/>
            <a:ext cx="8229600" cy="1143000"/>
          </a:xfrm>
        </p:spPr>
        <p:txBody>
          <a:bodyPr>
            <a:noAutofit/>
          </a:bodyPr>
          <a:lstStyle/>
          <a:p>
            <a:r>
              <a:rPr lang="ru-RU" sz="1800" b="1" dirty="0" smtClean="0"/>
              <a:t>И. К. Айвазовский</a:t>
            </a:r>
            <a:br>
              <a:rPr lang="ru-RU" sz="1800" b="1" dirty="0" smtClean="0"/>
            </a:br>
            <a:r>
              <a:rPr lang="ru-RU" sz="1800" b="1" dirty="0" smtClean="0"/>
              <a:t>Бриг "Меркурий" атакованный двумя турецкими кораблями</a:t>
            </a:r>
            <a:br>
              <a:rPr lang="ru-RU" sz="1800" b="1" dirty="0" smtClean="0"/>
            </a:br>
            <a:r>
              <a:rPr lang="ru-RU" sz="1800" b="1" dirty="0" smtClean="0"/>
              <a:t>1892г, холст, масло, 212 </a:t>
            </a:r>
            <a:r>
              <a:rPr lang="ru-RU" sz="1800" b="1" dirty="0" err="1" smtClean="0"/>
              <a:t>x</a:t>
            </a:r>
            <a:r>
              <a:rPr lang="ru-RU" sz="1800" b="1" dirty="0" smtClean="0"/>
              <a:t> 339 см</a:t>
            </a:r>
            <a:br>
              <a:rPr lang="ru-RU" sz="1800" b="1" dirty="0" smtClean="0"/>
            </a:br>
            <a:r>
              <a:rPr lang="ru-RU" sz="1800" b="1" dirty="0" smtClean="0"/>
              <a:t>Феодосийская картинная галерея им. И.К.Айвазовского</a:t>
            </a:r>
            <a:endParaRPr lang="ru-RU" sz="1800" b="1" dirty="0"/>
          </a:p>
        </p:txBody>
      </p:sp>
      <p:pic>
        <p:nvPicPr>
          <p:cNvPr id="56322" name="Picture 2" descr="http://www.nearyou.ru/aivazovsk/fd/f92merk.jpg"/>
          <p:cNvPicPr>
            <a:picLocks noGrp="1" noChangeAspect="1" noChangeArrowheads="1"/>
          </p:cNvPicPr>
          <p:nvPr>
            <p:ph idx="1"/>
          </p:nvPr>
        </p:nvPicPr>
        <p:blipFill>
          <a:blip r:embed="rId4" cstate="print"/>
          <a:srcRect/>
          <a:stretch>
            <a:fillRect/>
          </a:stretch>
        </p:blipFill>
        <p:spPr bwMode="auto">
          <a:xfrm>
            <a:off x="1000100" y="1643050"/>
            <a:ext cx="7132479" cy="4500594"/>
          </a:xfrm>
          <a:prstGeom prst="rect">
            <a:avLst/>
          </a:prstGeom>
          <a:noFill/>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3"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500042"/>
            <a:ext cx="8229600" cy="1143000"/>
          </a:xfrm>
        </p:spPr>
        <p:txBody>
          <a:bodyPr>
            <a:noAutofit/>
          </a:bodyPr>
          <a:lstStyle/>
          <a:p>
            <a:r>
              <a:rPr lang="ru-RU" sz="1800" b="1" dirty="0" smtClean="0"/>
              <a:t>И. К. Айвазовский</a:t>
            </a:r>
            <a:br>
              <a:rPr lang="ru-RU" sz="1800" b="1" dirty="0" smtClean="0"/>
            </a:br>
            <a:r>
              <a:rPr lang="ru-RU" sz="1800" b="1" dirty="0" smtClean="0"/>
              <a:t>Осада Севастополя</a:t>
            </a:r>
            <a:br>
              <a:rPr lang="ru-RU" sz="1800" b="1" dirty="0" smtClean="0"/>
            </a:br>
            <a:r>
              <a:rPr lang="ru-RU" sz="1800" b="1" dirty="0" smtClean="0"/>
              <a:t>1859г, холст, масло, 32,5x72 см</a:t>
            </a:r>
            <a:br>
              <a:rPr lang="ru-RU" sz="1800" b="1" dirty="0" smtClean="0"/>
            </a:br>
            <a:r>
              <a:rPr lang="ru-RU" sz="1800" b="1" dirty="0" smtClean="0"/>
              <a:t>Феодосийская картинная галерея им. И.К.Айвазовского </a:t>
            </a:r>
            <a:endParaRPr lang="ru-RU" sz="1800" b="1" dirty="0"/>
          </a:p>
        </p:txBody>
      </p:sp>
      <p:pic>
        <p:nvPicPr>
          <p:cNvPr id="58370" name="Picture 2" descr="http://www.nearyou.ru/aivazovsk/fd/f54osada.jpg"/>
          <p:cNvPicPr>
            <a:picLocks noGrp="1" noChangeAspect="1" noChangeArrowheads="1"/>
          </p:cNvPicPr>
          <p:nvPr>
            <p:ph idx="1"/>
          </p:nvPr>
        </p:nvPicPr>
        <p:blipFill>
          <a:blip r:embed="rId4" cstate="print"/>
          <a:srcRect/>
          <a:stretch>
            <a:fillRect/>
          </a:stretch>
        </p:blipFill>
        <p:spPr bwMode="auto">
          <a:xfrm>
            <a:off x="457200" y="2030262"/>
            <a:ext cx="8229600" cy="3665838"/>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3"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428604"/>
            <a:ext cx="8229600" cy="1143000"/>
          </a:xfrm>
        </p:spPr>
        <p:txBody>
          <a:bodyPr>
            <a:noAutofit/>
          </a:bodyPr>
          <a:lstStyle/>
          <a:p>
            <a:r>
              <a:rPr lang="ru-RU" sz="1800" b="1" dirty="0" smtClean="0"/>
              <a:t>И. К. Айвазовский</a:t>
            </a:r>
            <a:br>
              <a:rPr lang="ru-RU" sz="1800" b="1" dirty="0" smtClean="0"/>
            </a:br>
            <a:r>
              <a:rPr lang="ru-RU" sz="1800" b="1" dirty="0" smtClean="0"/>
              <a:t>Малахов курган </a:t>
            </a:r>
            <a:br>
              <a:rPr lang="ru-RU" sz="1800" b="1" dirty="0" smtClean="0"/>
            </a:br>
            <a:r>
              <a:rPr lang="ru-RU" sz="1800" b="1" dirty="0" smtClean="0"/>
              <a:t>1893г, холст, масло, 71 </a:t>
            </a:r>
            <a:r>
              <a:rPr lang="ru-RU" sz="1800" b="1" dirty="0" err="1" smtClean="0"/>
              <a:t>x</a:t>
            </a:r>
            <a:r>
              <a:rPr lang="ru-RU" sz="1800" b="1" dirty="0" smtClean="0"/>
              <a:t> 84см</a:t>
            </a:r>
            <a:br>
              <a:rPr lang="ru-RU" sz="1800" b="1" dirty="0" smtClean="0"/>
            </a:br>
            <a:r>
              <a:rPr lang="ru-RU" sz="1800" b="1" dirty="0" smtClean="0"/>
              <a:t>Феодосийская картинная галерея им. И.К.Айвазовского </a:t>
            </a:r>
            <a:br>
              <a:rPr lang="ru-RU" sz="1800" b="1" dirty="0" smtClean="0"/>
            </a:br>
            <a:endParaRPr lang="ru-RU" sz="1800" dirty="0"/>
          </a:p>
        </p:txBody>
      </p:sp>
      <p:pic>
        <p:nvPicPr>
          <p:cNvPr id="60418" name="Picture 2" descr="http://www.nearyou.ru/aivazovsk/fd/f98kurgan.jpg"/>
          <p:cNvPicPr>
            <a:picLocks noGrp="1" noChangeAspect="1" noChangeArrowheads="1"/>
          </p:cNvPicPr>
          <p:nvPr>
            <p:ph idx="1"/>
          </p:nvPr>
        </p:nvPicPr>
        <p:blipFill>
          <a:blip r:embed="rId4" cstate="print"/>
          <a:srcRect/>
          <a:stretch>
            <a:fillRect/>
          </a:stretch>
        </p:blipFill>
        <p:spPr bwMode="auto">
          <a:xfrm>
            <a:off x="1285852" y="1500174"/>
            <a:ext cx="6554816" cy="4929222"/>
          </a:xfrm>
          <a:prstGeom prst="rect">
            <a:avLst/>
          </a:prstGeom>
          <a:noFill/>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p:txBody>
          <a:bodyPr>
            <a:noAutofit/>
          </a:bodyPr>
          <a:lstStyle/>
          <a:p>
            <a:r>
              <a:rPr lang="ru-RU" sz="1800" b="1" dirty="0" smtClean="0"/>
              <a:t>И. К. Айвазовский</a:t>
            </a:r>
            <a:br>
              <a:rPr lang="ru-RU" sz="1800" b="1" dirty="0" smtClean="0"/>
            </a:br>
            <a:r>
              <a:rPr lang="ru-RU" sz="1800" b="1" dirty="0" smtClean="0"/>
              <a:t>Вход в Севастопольскую бухту</a:t>
            </a:r>
            <a:br>
              <a:rPr lang="ru-RU" sz="1800" b="1" dirty="0" smtClean="0"/>
            </a:br>
            <a:r>
              <a:rPr lang="ru-RU" sz="1800" b="1" dirty="0" smtClean="0"/>
              <a:t>1852г, холст, масло, 28 </a:t>
            </a:r>
            <a:r>
              <a:rPr lang="ru-RU" sz="1800" b="1" dirty="0" err="1" smtClean="0"/>
              <a:t>x</a:t>
            </a:r>
            <a:r>
              <a:rPr lang="ru-RU" sz="1800" b="1" dirty="0" smtClean="0"/>
              <a:t> 38,7 см</a:t>
            </a:r>
            <a:br>
              <a:rPr lang="ru-RU" sz="1800" b="1" dirty="0" smtClean="0"/>
            </a:br>
            <a:r>
              <a:rPr lang="ru-RU" sz="1800" b="1" dirty="0" smtClean="0"/>
              <a:t>Феодосийская картинная галерея им. И.К.Айвазовского</a:t>
            </a:r>
            <a:endParaRPr lang="ru-RU" sz="1800" b="1" dirty="0"/>
          </a:p>
        </p:txBody>
      </p:sp>
      <p:pic>
        <p:nvPicPr>
          <p:cNvPr id="62466" name="Picture 2" descr="http://www.nearyou.ru/aivazovsk/fd/f50sev.jpg"/>
          <p:cNvPicPr>
            <a:picLocks noGrp="1" noChangeAspect="1" noChangeArrowheads="1"/>
          </p:cNvPicPr>
          <p:nvPr>
            <p:ph idx="1"/>
          </p:nvPr>
        </p:nvPicPr>
        <p:blipFill>
          <a:blip r:embed="rId3" cstate="print"/>
          <a:srcRect/>
          <a:stretch>
            <a:fillRect/>
          </a:stretch>
        </p:blipFill>
        <p:spPr bwMode="auto">
          <a:xfrm>
            <a:off x="1142976" y="1500174"/>
            <a:ext cx="6936733" cy="4786346"/>
          </a:xfrm>
          <a:prstGeom prst="rect">
            <a:avLst/>
          </a:prstGeom>
          <a:no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p:txBody>
          <a:bodyPr>
            <a:noAutofit/>
          </a:bodyPr>
          <a:lstStyle/>
          <a:p>
            <a:r>
              <a:rPr lang="ru-RU" sz="1800" b="1" dirty="0" smtClean="0"/>
              <a:t>И. К. Айвазовский</a:t>
            </a:r>
            <a:br>
              <a:rPr lang="ru-RU" sz="1800" b="1" dirty="0" smtClean="0"/>
            </a:br>
            <a:r>
              <a:rPr lang="ru-RU" sz="1800" b="1" dirty="0" smtClean="0"/>
              <a:t>Севастопольский рейд</a:t>
            </a:r>
            <a:br>
              <a:rPr lang="ru-RU" sz="1800" b="1" dirty="0" smtClean="0"/>
            </a:br>
            <a:r>
              <a:rPr lang="ru-RU" sz="1800" b="1" dirty="0" smtClean="0"/>
              <a:t>1852г, холст, масло, 28 </a:t>
            </a:r>
            <a:r>
              <a:rPr lang="ru-RU" sz="1800" b="1" dirty="0" err="1" smtClean="0"/>
              <a:t>x</a:t>
            </a:r>
            <a:r>
              <a:rPr lang="ru-RU" sz="1800" b="1" dirty="0" smtClean="0"/>
              <a:t> 38.5 см</a:t>
            </a:r>
            <a:br>
              <a:rPr lang="ru-RU" sz="1800" b="1" dirty="0" smtClean="0"/>
            </a:br>
            <a:r>
              <a:rPr lang="ru-RU" sz="1800" b="1" dirty="0" smtClean="0"/>
              <a:t>Феодосийская картинная галерея им. </a:t>
            </a:r>
            <a:r>
              <a:rPr lang="ru-RU" sz="1800" b="1" dirty="0" err="1" smtClean="0"/>
              <a:t>И.К.Айвазовско</a:t>
            </a:r>
            <a:endParaRPr lang="ru-RU" sz="1800" b="1" dirty="0"/>
          </a:p>
        </p:txBody>
      </p:sp>
      <p:pic>
        <p:nvPicPr>
          <p:cNvPr id="64514" name="Picture 2" descr="http://www.nearyou.ru/aivazovsk/fd/f52sev.jpg"/>
          <p:cNvPicPr>
            <a:picLocks noGrp="1" noChangeAspect="1" noChangeArrowheads="1"/>
          </p:cNvPicPr>
          <p:nvPr>
            <p:ph idx="1"/>
          </p:nvPr>
        </p:nvPicPr>
        <p:blipFill>
          <a:blip r:embed="rId3" cstate="print"/>
          <a:srcRect/>
          <a:stretch>
            <a:fillRect/>
          </a:stretch>
        </p:blipFill>
        <p:spPr bwMode="auto">
          <a:xfrm>
            <a:off x="1142976" y="1500174"/>
            <a:ext cx="6827883" cy="4786346"/>
          </a:xfrm>
          <a:prstGeom prst="rect">
            <a:avLst/>
          </a:prstGeom>
          <a:noFill/>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428604"/>
            <a:ext cx="8229600" cy="1143000"/>
          </a:xfrm>
        </p:spPr>
        <p:txBody>
          <a:bodyPr>
            <a:noAutofit/>
          </a:bodyPr>
          <a:lstStyle/>
          <a:p>
            <a:r>
              <a:rPr lang="ru-RU" sz="1800" b="1" dirty="0" smtClean="0"/>
              <a:t>И. К. Айвазовский</a:t>
            </a:r>
            <a:br>
              <a:rPr lang="ru-RU" sz="1800" b="1" dirty="0" smtClean="0"/>
            </a:br>
            <a:r>
              <a:rPr lang="ru-RU" sz="1800" b="1" dirty="0" smtClean="0"/>
              <a:t>Десант в </a:t>
            </a:r>
            <a:r>
              <a:rPr lang="ru-RU" sz="1800" b="1" dirty="0" err="1" smtClean="0"/>
              <a:t>Субаши</a:t>
            </a:r>
            <a:r>
              <a:rPr lang="ru-RU" sz="1800" b="1" dirty="0" smtClean="0"/>
              <a:t/>
            </a:r>
            <a:br>
              <a:rPr lang="ru-RU" sz="1800" b="1" dirty="0" smtClean="0"/>
            </a:br>
            <a:r>
              <a:rPr lang="ru-RU" sz="1800" b="1" dirty="0" smtClean="0"/>
              <a:t>1886г, холст, масло, 277 </a:t>
            </a:r>
            <a:r>
              <a:rPr lang="ru-RU" sz="1800" b="1" dirty="0" err="1" smtClean="0"/>
              <a:t>x</a:t>
            </a:r>
            <a:r>
              <a:rPr lang="ru-RU" sz="1800" b="1" dirty="0" smtClean="0"/>
              <a:t> 358 см</a:t>
            </a:r>
            <a:br>
              <a:rPr lang="ru-RU" sz="1800" b="1" dirty="0" smtClean="0"/>
            </a:br>
            <a:r>
              <a:rPr lang="ru-RU" sz="1800" b="1" dirty="0" smtClean="0"/>
              <a:t>Феодосийская картинная галерея им. И.К.Айвазовского</a:t>
            </a:r>
            <a:br>
              <a:rPr lang="ru-RU" sz="1800" b="1" dirty="0" smtClean="0"/>
            </a:br>
            <a:endParaRPr lang="ru-RU" sz="1800" b="1" dirty="0"/>
          </a:p>
        </p:txBody>
      </p:sp>
      <p:pic>
        <p:nvPicPr>
          <p:cNvPr id="65538" name="Picture 2" descr="http://www.nearyou.ru/aivazovsk/fd/f80subashy.jpg"/>
          <p:cNvPicPr>
            <a:picLocks noGrp="1" noChangeAspect="1" noChangeArrowheads="1"/>
          </p:cNvPicPr>
          <p:nvPr>
            <p:ph idx="1"/>
          </p:nvPr>
        </p:nvPicPr>
        <p:blipFill>
          <a:blip r:embed="rId3" cstate="print"/>
          <a:srcRect/>
          <a:stretch>
            <a:fillRect/>
          </a:stretch>
        </p:blipFill>
        <p:spPr bwMode="auto">
          <a:xfrm>
            <a:off x="831534" y="1600200"/>
            <a:ext cx="7480931" cy="4525963"/>
          </a:xfrm>
          <a:prstGeom prst="rect">
            <a:avLst/>
          </a:prstGeom>
          <a:noFill/>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p:txBody>
          <a:bodyPr>
            <a:noAutofit/>
          </a:bodyPr>
          <a:lstStyle/>
          <a:p>
            <a:r>
              <a:rPr lang="ru-RU" sz="1800" b="1" dirty="0" smtClean="0"/>
              <a:t/>
            </a:r>
            <a:br>
              <a:rPr lang="ru-RU" sz="1800" b="1" dirty="0" smtClean="0"/>
            </a:br>
            <a:r>
              <a:rPr lang="ru-RU" sz="1800" b="1" dirty="0" smtClean="0"/>
              <a:t>фрагмент</a:t>
            </a:r>
            <a:br>
              <a:rPr lang="ru-RU" sz="1800" b="1" dirty="0" smtClean="0"/>
            </a:br>
            <a:r>
              <a:rPr lang="ru-RU" sz="1800" b="1" dirty="0" smtClean="0"/>
              <a:t/>
            </a:r>
            <a:br>
              <a:rPr lang="ru-RU" sz="1800" b="1" dirty="0" smtClean="0"/>
            </a:br>
            <a:endParaRPr lang="ru-RU" sz="1800" dirty="0"/>
          </a:p>
        </p:txBody>
      </p:sp>
      <p:pic>
        <p:nvPicPr>
          <p:cNvPr id="66562" name="Picture 2" descr="http://www.nearyou.ru/aivazovsk/fd/f80subashy1.jpg"/>
          <p:cNvPicPr>
            <a:picLocks noGrp="1" noChangeAspect="1" noChangeArrowheads="1"/>
          </p:cNvPicPr>
          <p:nvPr>
            <p:ph idx="1"/>
          </p:nvPr>
        </p:nvPicPr>
        <p:blipFill>
          <a:blip r:embed="rId3" cstate="screen"/>
          <a:srcRect/>
          <a:stretch>
            <a:fillRect/>
          </a:stretch>
        </p:blipFill>
        <p:spPr bwMode="auto">
          <a:xfrm>
            <a:off x="2500298" y="1071546"/>
            <a:ext cx="4357718" cy="5508603"/>
          </a:xfrm>
          <a:prstGeom prst="rect">
            <a:avLst/>
          </a:prstGeom>
          <a:noFill/>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500042"/>
            <a:ext cx="8229600" cy="1143000"/>
          </a:xfrm>
        </p:spPr>
        <p:txBody>
          <a:bodyPr>
            <a:noAutofit/>
          </a:bodyPr>
          <a:lstStyle/>
          <a:p>
            <a:r>
              <a:rPr lang="ru-RU" sz="1800" b="1" dirty="0" smtClean="0"/>
              <a:t>И. К. Айвазовский</a:t>
            </a:r>
            <a:br>
              <a:rPr lang="ru-RU" sz="1800" b="1" dirty="0" smtClean="0"/>
            </a:br>
            <a:r>
              <a:rPr lang="ru-RU" sz="1800" b="1" dirty="0" smtClean="0"/>
              <a:t>Камыши на Днепре</a:t>
            </a:r>
            <a:br>
              <a:rPr lang="ru-RU" sz="1800" b="1" dirty="0" smtClean="0"/>
            </a:br>
            <a:r>
              <a:rPr lang="ru-RU" sz="1800" b="1" dirty="0" smtClean="0"/>
              <a:t>1857г, </a:t>
            </a:r>
            <a:r>
              <a:rPr lang="ru-RU" sz="1800" b="1" dirty="0" err="1" smtClean="0"/>
              <a:t>xолст</a:t>
            </a:r>
            <a:r>
              <a:rPr lang="ru-RU" sz="1800" b="1" dirty="0" smtClean="0"/>
              <a:t>, </a:t>
            </a:r>
            <a:r>
              <a:rPr lang="ru-RU" sz="1800" b="1" dirty="0" err="1" smtClean="0"/>
              <a:t>маслo</a:t>
            </a:r>
            <a:r>
              <a:rPr lang="ru-RU" sz="1800" b="1" dirty="0" smtClean="0"/>
              <a:t> 108x161 см,</a:t>
            </a:r>
            <a:br>
              <a:rPr lang="ru-RU" sz="1800" b="1" dirty="0" smtClean="0"/>
            </a:br>
            <a:r>
              <a:rPr lang="ru-RU" sz="1800" b="1" dirty="0" smtClean="0"/>
              <a:t>Феодосийская картинная галерея им. И.К.Айвазовского </a:t>
            </a:r>
            <a:br>
              <a:rPr lang="ru-RU" sz="1800" b="1" dirty="0" smtClean="0"/>
            </a:br>
            <a:r>
              <a:rPr lang="ru-RU" sz="1800" b="1" dirty="0" smtClean="0"/>
              <a:t/>
            </a:r>
            <a:br>
              <a:rPr lang="ru-RU" sz="1800" b="1" dirty="0" smtClean="0"/>
            </a:br>
            <a:endParaRPr lang="ru-RU" sz="1800" b="1" dirty="0"/>
          </a:p>
        </p:txBody>
      </p:sp>
      <p:pic>
        <p:nvPicPr>
          <p:cNvPr id="67586" name="Picture 2" descr="http://www.nearyou.ru/aivazovsk/fd/f57kamish.jpg"/>
          <p:cNvPicPr>
            <a:picLocks noGrp="1" noChangeAspect="1" noChangeArrowheads="1"/>
          </p:cNvPicPr>
          <p:nvPr>
            <p:ph idx="1"/>
          </p:nvPr>
        </p:nvPicPr>
        <p:blipFill>
          <a:blip r:embed="rId3" cstate="print"/>
          <a:srcRect/>
          <a:stretch>
            <a:fillRect/>
          </a:stretch>
        </p:blipFill>
        <p:spPr bwMode="auto">
          <a:xfrm>
            <a:off x="1090490" y="1600200"/>
            <a:ext cx="6963020" cy="4525963"/>
          </a:xfrm>
          <a:prstGeom prst="rect">
            <a:avLst/>
          </a:prstGeom>
          <a:noFill/>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500034" y="357166"/>
            <a:ext cx="8229600" cy="1143000"/>
          </a:xfrm>
        </p:spPr>
        <p:txBody>
          <a:bodyPr>
            <a:noAutofit/>
          </a:bodyPr>
          <a:lstStyle/>
          <a:p>
            <a:r>
              <a:rPr lang="ru-RU" sz="1800" b="1" dirty="0" smtClean="0"/>
              <a:t>И. К. Айвазовский</a:t>
            </a:r>
            <a:br>
              <a:rPr lang="ru-RU" sz="1800" b="1" dirty="0" smtClean="0"/>
            </a:br>
            <a:r>
              <a:rPr lang="ru-RU" sz="1800" b="1" dirty="0" smtClean="0"/>
              <a:t>Свадьба на Украине</a:t>
            </a:r>
            <a:br>
              <a:rPr lang="ru-RU" sz="1800" b="1" dirty="0" smtClean="0"/>
            </a:br>
            <a:r>
              <a:rPr lang="ru-RU" sz="1800" b="1" dirty="0" smtClean="0"/>
              <a:t>1892, холст, масло,53 </a:t>
            </a:r>
            <a:r>
              <a:rPr lang="ru-RU" sz="1800" b="1" dirty="0" err="1" smtClean="0"/>
              <a:t>x</a:t>
            </a:r>
            <a:r>
              <a:rPr lang="ru-RU" sz="1800" b="1" dirty="0" smtClean="0"/>
              <a:t> 80 см</a:t>
            </a:r>
            <a:br>
              <a:rPr lang="ru-RU" sz="1800" b="1" dirty="0" smtClean="0"/>
            </a:br>
            <a:r>
              <a:rPr lang="ru-RU" sz="1800" b="1" dirty="0" smtClean="0"/>
              <a:t>Феодосийская картинная галерея им. И.К.Айвазовского</a:t>
            </a:r>
            <a:br>
              <a:rPr lang="ru-RU" sz="1800" b="1" dirty="0" smtClean="0"/>
            </a:br>
            <a:endParaRPr lang="ru-RU" sz="1800" b="1" dirty="0"/>
          </a:p>
        </p:txBody>
      </p:sp>
      <p:pic>
        <p:nvPicPr>
          <p:cNvPr id="68610" name="Picture 2" descr="http://www.nearyou.ru/aivazovsk/fd/f92svadba.jpg"/>
          <p:cNvPicPr>
            <a:picLocks noGrp="1" noChangeAspect="1" noChangeArrowheads="1"/>
          </p:cNvPicPr>
          <p:nvPr>
            <p:ph idx="1"/>
          </p:nvPr>
        </p:nvPicPr>
        <p:blipFill>
          <a:blip r:embed="rId3" cstate="print"/>
          <a:srcRect/>
          <a:stretch>
            <a:fillRect/>
          </a:stretch>
        </p:blipFill>
        <p:spPr bwMode="auto">
          <a:xfrm>
            <a:off x="1071538" y="1500174"/>
            <a:ext cx="6863039" cy="4714908"/>
          </a:xfrm>
          <a:prstGeom prst="rect">
            <a:avLst/>
          </a:prstGeom>
          <a:noFill/>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3"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p:txBody>
          <a:bodyPr>
            <a:noAutofit/>
          </a:bodyPr>
          <a:lstStyle/>
          <a:p>
            <a:r>
              <a:rPr lang="ru-RU" sz="1800" b="1" dirty="0" smtClean="0"/>
              <a:t>И. К. Айвазовский</a:t>
            </a:r>
            <a:br>
              <a:rPr lang="ru-RU" sz="1800" b="1" dirty="0" smtClean="0"/>
            </a:br>
            <a:r>
              <a:rPr lang="ru-RU" sz="1800" b="1" dirty="0" smtClean="0"/>
              <a:t>Ниагарский водопад</a:t>
            </a:r>
            <a:br>
              <a:rPr lang="ru-RU" sz="1800" b="1" dirty="0" smtClean="0"/>
            </a:br>
            <a:r>
              <a:rPr lang="ru-RU" sz="1800" b="1" dirty="0" smtClean="0"/>
              <a:t>1893г, холст, масло, 128x170 см</a:t>
            </a:r>
            <a:br>
              <a:rPr lang="ru-RU" sz="1800" b="1" dirty="0" smtClean="0"/>
            </a:br>
            <a:r>
              <a:rPr lang="ru-RU" sz="1800" b="1" dirty="0" smtClean="0"/>
              <a:t>Феодосийская картинная галерея им. И.К.Айвазовского</a:t>
            </a:r>
            <a:endParaRPr lang="ru-RU" sz="1800" b="1" dirty="0"/>
          </a:p>
        </p:txBody>
      </p:sp>
      <p:pic>
        <p:nvPicPr>
          <p:cNvPr id="69634" name="Picture 2" descr="http://www.nearyou.ru/aivazovsk/fd/f93niag.jpg"/>
          <p:cNvPicPr>
            <a:picLocks noGrp="1" noChangeAspect="1" noChangeArrowheads="1"/>
          </p:cNvPicPr>
          <p:nvPr>
            <p:ph idx="1"/>
          </p:nvPr>
        </p:nvPicPr>
        <p:blipFill>
          <a:blip r:embed="rId4" cstate="print"/>
          <a:srcRect/>
          <a:stretch>
            <a:fillRect/>
          </a:stretch>
        </p:blipFill>
        <p:spPr bwMode="auto">
          <a:xfrm>
            <a:off x="1407953" y="1600200"/>
            <a:ext cx="6328094" cy="4525963"/>
          </a:xfrm>
          <a:prstGeom prst="rect">
            <a:avLst/>
          </a:prstGeom>
          <a:noFill/>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3"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p:txBody>
          <a:bodyPr>
            <a:noAutofit/>
          </a:bodyPr>
          <a:lstStyle/>
          <a:p>
            <a:r>
              <a:rPr lang="ru-RU" sz="1800" b="1" dirty="0" smtClean="0"/>
              <a:t>И. К. Айвазовский</a:t>
            </a:r>
            <a:br>
              <a:rPr lang="ru-RU" sz="1800" b="1" dirty="0" smtClean="0"/>
            </a:br>
            <a:r>
              <a:rPr lang="ru-RU" sz="1800" b="1" dirty="0" smtClean="0"/>
              <a:t>Среди волн</a:t>
            </a:r>
            <a:br>
              <a:rPr lang="ru-RU" sz="1800" b="1" dirty="0" smtClean="0"/>
            </a:br>
            <a:r>
              <a:rPr lang="ru-RU" sz="1800" b="1" dirty="0" smtClean="0"/>
              <a:t>1898г, холст, масло, 284x429 см</a:t>
            </a:r>
            <a:br>
              <a:rPr lang="ru-RU" sz="1800" b="1" dirty="0" smtClean="0"/>
            </a:br>
            <a:r>
              <a:rPr lang="ru-RU" sz="1800" b="1" dirty="0" smtClean="0"/>
              <a:t>Феодосийская картинная галерея им. И.К.Айвазовского</a:t>
            </a:r>
            <a:endParaRPr lang="ru-RU" sz="1800" b="1" dirty="0"/>
          </a:p>
        </p:txBody>
      </p:sp>
      <p:pic>
        <p:nvPicPr>
          <p:cNvPr id="70658" name="Picture 2" descr="http://www.nearyou.ru/aivazovsk/fd/f98voln.jpg"/>
          <p:cNvPicPr>
            <a:picLocks noGrp="1" noChangeAspect="1" noChangeArrowheads="1"/>
          </p:cNvPicPr>
          <p:nvPr>
            <p:ph idx="1"/>
          </p:nvPr>
        </p:nvPicPr>
        <p:blipFill>
          <a:blip r:embed="rId4" cstate="print"/>
          <a:srcRect/>
          <a:stretch>
            <a:fillRect/>
          </a:stretch>
        </p:blipFill>
        <p:spPr bwMode="auto">
          <a:xfrm>
            <a:off x="1071538" y="1500174"/>
            <a:ext cx="6888840" cy="4857784"/>
          </a:xfrm>
          <a:prstGeom prst="rect">
            <a:avLst/>
          </a:prstGeom>
          <a:noFill/>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85000" lnSpcReduction="20000"/>
          </a:bodyPr>
          <a:lstStyle/>
          <a:p>
            <a:r>
              <a:rPr lang="ru-RU" dirty="0" smtClean="0"/>
              <a:t>Утром 19 апреля (2 мая) 1900 года художник привычно устроился за мольбертом в своей феодосийской мастерской. На подрамнике небольшого размера был натянут чистый холст. Айвазовский решил осуществить свое давнее желание — еще раз показать один из эпизодов освободительной борьбы греческих повстанцев с турками. Для сюжета живописец избрал реальный факт — героический подвиг бесстрашного грека Константина </a:t>
            </a:r>
            <a:r>
              <a:rPr lang="ru-RU" dirty="0" err="1" smtClean="0"/>
              <a:t>Канариса</a:t>
            </a:r>
            <a:r>
              <a:rPr lang="ru-RU" dirty="0" smtClean="0"/>
              <a:t>, взорвавшего турецкий адмиральский корабль у острова </a:t>
            </a:r>
            <a:r>
              <a:rPr lang="ru-RU" dirty="0" err="1" smtClean="0"/>
              <a:t>Хиос</a:t>
            </a:r>
            <a:r>
              <a:rPr lang="ru-RU" dirty="0" smtClean="0"/>
              <a:t>. </a:t>
            </a:r>
            <a:br>
              <a:rPr lang="ru-RU" dirty="0" smtClean="0"/>
            </a:br>
            <a:r>
              <a:rPr lang="ru-RU" dirty="0" smtClean="0"/>
              <a:t/>
            </a:r>
            <a:br>
              <a:rPr lang="ru-RU" dirty="0" smtClean="0"/>
            </a:br>
            <a:endParaRPr lang="ru-RU"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ru-RU" dirty="0" smtClean="0"/>
              <a:t>В течение дня художник почти закончил работу.</a:t>
            </a:r>
            <a:br>
              <a:rPr lang="ru-RU" dirty="0" smtClean="0"/>
            </a:br>
            <a:r>
              <a:rPr lang="ru-RU" dirty="0" smtClean="0"/>
              <a:t>Глубокой ночью, во время сна, внезапная смерть оборвала жизнь Айвазовского. Незаконченная картина </a:t>
            </a:r>
            <a:r>
              <a:rPr lang="ru-RU" b="1" dirty="0" smtClean="0"/>
              <a:t>«Взрыв корабля» </a:t>
            </a:r>
            <a:r>
              <a:rPr lang="ru-RU" dirty="0" smtClean="0"/>
              <a:t>так и осталась на мольберте в мастерской художника, дом которого в Феодосии превращен в музей. </a:t>
            </a:r>
            <a:br>
              <a:rPr lang="ru-RU" dirty="0" smtClean="0"/>
            </a:br>
            <a:endParaRPr lang="ru-RU"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500042"/>
            <a:ext cx="8229600" cy="1143000"/>
          </a:xfrm>
        </p:spPr>
        <p:txBody>
          <a:bodyPr>
            <a:noAutofit/>
          </a:bodyPr>
          <a:lstStyle/>
          <a:p>
            <a:r>
              <a:rPr lang="ru-RU" sz="1800" b="1" dirty="0" smtClean="0"/>
              <a:t>И. К. Айвазовский</a:t>
            </a:r>
            <a:br>
              <a:rPr lang="ru-RU" sz="1800" b="1" dirty="0" smtClean="0"/>
            </a:br>
            <a:r>
              <a:rPr lang="ru-RU" sz="1800" b="1" dirty="0" smtClean="0"/>
              <a:t>Взрыв корабля (последняя неоконченная работа)</a:t>
            </a:r>
            <a:br>
              <a:rPr lang="ru-RU" sz="1800" b="1" dirty="0" smtClean="0"/>
            </a:br>
            <a:r>
              <a:rPr lang="ru-RU" sz="1800" b="1" dirty="0" smtClean="0"/>
              <a:t>1900г, холст, масло, 67x96.5 см </a:t>
            </a:r>
            <a:br>
              <a:rPr lang="ru-RU" sz="1800" b="1" dirty="0" smtClean="0"/>
            </a:br>
            <a:r>
              <a:rPr lang="ru-RU" sz="1800" b="1" dirty="0" smtClean="0"/>
              <a:t>Картинная галерея им Айвазовского, Феодосия, Украина</a:t>
            </a:r>
            <a:br>
              <a:rPr lang="ru-RU" sz="1800" b="1" dirty="0" smtClean="0"/>
            </a:br>
            <a:endParaRPr lang="ru-RU" sz="1800" b="1" dirty="0"/>
          </a:p>
        </p:txBody>
      </p:sp>
      <p:pic>
        <p:nvPicPr>
          <p:cNvPr id="74754" name="Picture 2" descr="http://www.nearyou.ru/aivazovsk/fd/f100vzr.jpg"/>
          <p:cNvPicPr>
            <a:picLocks noGrp="1" noChangeAspect="1" noChangeArrowheads="1"/>
          </p:cNvPicPr>
          <p:nvPr>
            <p:ph idx="1"/>
          </p:nvPr>
        </p:nvPicPr>
        <p:blipFill>
          <a:blip r:embed="rId3" cstate="print"/>
          <a:srcRect/>
          <a:stretch>
            <a:fillRect/>
          </a:stretch>
        </p:blipFill>
        <p:spPr bwMode="auto">
          <a:xfrm>
            <a:off x="1071538" y="1785926"/>
            <a:ext cx="6993110" cy="4500594"/>
          </a:xfrm>
          <a:prstGeom prst="rect">
            <a:avLst/>
          </a:prstGeom>
          <a:noFill/>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rtIndigo.jpg"/>
          <p:cNvPicPr>
            <a:picLocks noChangeAspect="1"/>
          </p:cNvPicPr>
          <p:nvPr/>
        </p:nvPicPr>
        <p:blipFill>
          <a:blip r:embed="rId3" cstate="print">
            <a:lum bright="70000" contrast="-70000"/>
          </a:blip>
          <a:stretch>
            <a:fillRect/>
          </a:stretch>
        </p:blipFill>
        <p:spPr>
          <a:xfrm>
            <a:off x="0" y="0"/>
            <a:ext cx="9144000" cy="6858000"/>
          </a:xfrm>
          <a:prstGeom prst="rect">
            <a:avLst/>
          </a:prstGeom>
        </p:spPr>
      </p:pic>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a:bodyPr>
          <a:lstStyle/>
          <a:p>
            <a:r>
              <a:rPr lang="ru-RU" sz="4000" b="1" i="1" dirty="0" smtClean="0">
                <a:solidFill>
                  <a:schemeClr val="tx2">
                    <a:lumMod val="50000"/>
                  </a:schemeClr>
                </a:solidFill>
              </a:rPr>
              <a:t>"Рожденный смертным оставил по себе бессмертную память"</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TotalTime>
  <Words>1068</Words>
  <Application>Microsoft Office PowerPoint</Application>
  <PresentationFormat>Экран (4:3)</PresentationFormat>
  <Paragraphs>115</Paragraphs>
  <Slides>68</Slides>
  <Notes>14</Notes>
  <HiddenSlides>0</HiddenSlides>
  <MMClips>0</MMClips>
  <ScaleCrop>false</ScaleCrop>
  <HeadingPairs>
    <vt:vector size="4" baseType="variant">
      <vt:variant>
        <vt:lpstr>Тема</vt:lpstr>
      </vt:variant>
      <vt:variant>
        <vt:i4>1</vt:i4>
      </vt:variant>
      <vt:variant>
        <vt:lpstr>Заголовки слайдов</vt:lpstr>
      </vt:variant>
      <vt:variant>
        <vt:i4>68</vt:i4>
      </vt:variant>
    </vt:vector>
  </HeadingPairs>
  <TitlesOfParts>
    <vt:vector size="69" baseType="lpstr">
      <vt:lpstr>Тема Office</vt:lpstr>
      <vt:lpstr>Иван Константинович Айвазовский </vt:lpstr>
      <vt:lpstr>Слайд 2</vt:lpstr>
      <vt:lpstr>Иван Константинович Айвазовский </vt:lpstr>
      <vt:lpstr>Слайд 4</vt:lpstr>
      <vt:lpstr>Слайд 5</vt:lpstr>
      <vt:lpstr>И. К. Айвазовский Лунная ночь на Босфоре 1894г, холст, масло, 49,7 x 75,8 см Государственная Третьяковская галерея, Москва </vt:lpstr>
      <vt:lpstr>И. К. Айвазовский и И. Е. Репин  Прощание Пушкина с морем 1887г, холст, масло, музей А.С. Пушкина,Cанкт-Петербург</vt:lpstr>
      <vt:lpstr>И. К. Айвазовский Вид Одессы в лунную ночь  1846г, холст, масло, 122x190см Государственный Русский музей, Санкт-Петербург </vt:lpstr>
      <vt:lpstr>И. К. Айвазовский Конец бури на море 1839г, холст, масло,90 x 135 см Государственная Третьяковская галерея, Москва  </vt:lpstr>
      <vt:lpstr>И. К. Айвазовский Морской берег. Прощанье. 1868г, холст, масло, 56,5 x 75 см Государственная Третьяковская галерея, Москва  </vt:lpstr>
      <vt:lpstr>И. К. Айвазовский Радуга 1848г, холст, масло, 102 x 132 cм Государственная Третьяковская галерея, Москва  </vt:lpstr>
      <vt:lpstr>И. К. Айвазовский Неаполитанский залив. Раннее утро 1897г, холст, масло,см Государственная Третьяковская галерея, Москва  </vt:lpstr>
      <vt:lpstr>И. К. Айвазовский Волна 1889г, холст, масло, 304 х 505 см Государственный Русский музей, Санкт-Петербург</vt:lpstr>
      <vt:lpstr>И. К. Айвазовский Берег моря. Штиль 1843, холст, масло, 114 х 187 Государственный Русский музей, Санкт-Петербург </vt:lpstr>
      <vt:lpstr>И. К. Айвазовский Девятый вал 1850г, холст, масло, 221 x332  Государственный Русский музей, Санкт-Петербург </vt:lpstr>
      <vt:lpstr>И. К. Айвазовский Всемирный потоп 1864г, холст, масло, 246 x 319,5 см Государственный Русский музей, Санкт-Петербург </vt:lpstr>
      <vt:lpstr>И. К. Айвазовский Аул Гуниб в Дагестане. Вид с восточной стороны 1869г, холст, масло. 133 x 169 см Государственный Русский музей, Санкт-Петербург </vt:lpstr>
      <vt:lpstr>Феодосийская картинная галерея им. И.К.Айвазовского</vt:lpstr>
      <vt:lpstr>Феодосийская картинная галерея им. И.К.Айвазовского</vt:lpstr>
      <vt:lpstr>Феодосийская картинная галерея им. И.К.Айвазовского</vt:lpstr>
      <vt:lpstr>Феодосийская картинная галерея им. И.К.Айвазовского</vt:lpstr>
      <vt:lpstr>И. К. Айвазовский Автопортрет 1892г Холст, масло, 225 x 159 см Феодосийская картинная галерея им. И.К.Айвазовского  </vt:lpstr>
      <vt:lpstr>И. К. Айвазовский Берег моря ночью (У маяка)  1837г, холст, масло, 56 х 81 см. Феодосийская картинная галерея им. И.К.Айвазовского  </vt:lpstr>
      <vt:lpstr>И. К. Айвазовский Ялта 1838г, холст, масло, 47x66 Феодосийская картинная галерея им. И.К.Айвазовского    </vt:lpstr>
      <vt:lpstr>И. К. Айвазовский Старая Феодосия  1839г, холст, масло, 46,5x56 см Феодосийская картинная галерея им. И.К.Айвазовского </vt:lpstr>
      <vt:lpstr>И. К. Айвазовский Неаполитанский залив в лунную ночь  1842г, холст, масло, 92x141 см Феодосийская картинная галерея им. И.К.Айвазовского</vt:lpstr>
      <vt:lpstr>И. К. Айвазовский Неаполитанский залив утром  1843г, холст, масло, 67x100 см Феодосийская картинная галерея им. И.К.Айвазовского</vt:lpstr>
      <vt:lpstr>И. К. Айвазовский Кораблекрушение 1843, xолст, масло, 116 x 189 cм. Феодосийская картинная галерея им. И.К.Айвазовского </vt:lpstr>
      <vt:lpstr>И. К. Айвазовский Лунная ночь у взморья 1847г, холст, масло, 64,5 x 52,5 см Феодосийская картинная галерея им. И.К.Айвазовского  </vt:lpstr>
      <vt:lpstr>И. К. Айвазовский Георгиевский монастырь. Мыс Фиолент. 1846г, холст, масло, 122,5x192,5 см Феодосийская картинная галерея им. И.К.Айвазовского</vt:lpstr>
      <vt:lpstr>Вечер в Крыму.Ялта 1848г, холст, масло, 124.5x182.5см Феодосийская картинная галерея им. И.К.Айвазовского  </vt:lpstr>
      <vt:lpstr>И. К. Айвазовский Смольный монастырь 1849г, холст, масло, 40x58cм Феодосийская картинная галерея им. И.К.Айвазовского</vt:lpstr>
      <vt:lpstr>И. К. Айвазовский Суда на рейде 1851г, холст, масло, 71x89см Феодосийская картинная галерея им. И.К.Айвазовского</vt:lpstr>
      <vt:lpstr>И. К. Айвазовский Мельница на берегу моря 1851г, холст, масло, 50x57 см Феодосийская картинная галерея им. И.К.Айвазовского  </vt:lpstr>
      <vt:lpstr>И. К. Айвазовский Утро на берегу залива 1853г, холст, масло, 56 x 89 см Феодосийская картинная галерея им. И.К.Айвазовского  </vt:lpstr>
      <vt:lpstr>И. К. Айвазовский Море. Коктебель 1853г, холст, масло, 82,5 x 118 см Феодосийская картинная галерея им. И.К.Айвазовского </vt:lpstr>
      <vt:lpstr>И. К. Айвазовский Малага. Морской пейзаж 1854г, холст, масло, 44x53,5 см Феодосийская картинная галерея им. И.К.Айвазовского </vt:lpstr>
      <vt:lpstr>И. К. Айвазовский Итальянский пейзаж. Вечер 1858г, холст, масло, 108 x 160 см Феодосийская картинная галерея им. И.К.Айвазовского</vt:lpstr>
      <vt:lpstr>И. К. Айвазовский Лунная ночь 1858г, холст, масло, 121x191 см Феодосийская картинная галерея им. И.К.Айвазовского  </vt:lpstr>
      <vt:lpstr>И. К. Айвазовский Башни на скале у Босфора. 1859г, Холст, масло, 107x161см Феодосийская картинная галерея им. И.К.Айвазовского  </vt:lpstr>
      <vt:lpstr>И. К. Айвазовский Ночь в Венеции 1861г., Холст, масло, 91 x 126 см Феодосийская картинная галерея им. И.К.Айвазовского  </vt:lpstr>
      <vt:lpstr>И. К. Айвазовский Море  1864, Холст, маслo 128x179, Феодосийская картинная галерея им. И.К.Айвазовского  </vt:lpstr>
      <vt:lpstr>И. К. Айвазовский Буря на cеверном море 1865г, холст, масло, 269 x 195 см Феодосийская картинная галерея им. И.К.Айвазовского </vt:lpstr>
      <vt:lpstr>И. К. Айвазовский Туманное утро в Италии  1864, Холст, маслo 208x149 , Феодосийская картинная галерея им. И.К.Айвазовского  </vt:lpstr>
      <vt:lpstr>И. К. Айвазовский На острове Крит 1867г, холст, масло, 96x126 см Феодосийская картинная галерея им. И.К.Айвазовского</vt:lpstr>
      <vt:lpstr>И. К. Айвазовский Наполеон на острове Cв. Елены  1897г, холст, масло, 214x327 см Феодосийская картинная галерея им. И.К.Айвазовского  </vt:lpstr>
      <vt:lpstr>И. К. Айвазовский Кораблекрушение в Северном море 1875, Холст, масло 41x58 см Феодосийская картинная галерея им. И.К.Айвазовского</vt:lpstr>
      <vt:lpstr>И. К. Айвазовский Кораблекрушение 1876 Холст, масло 136 x 170см Феодосийская картинная галерея им. И.К.Айвазовского  </vt:lpstr>
      <vt:lpstr>И. К. Айвазовский Алушта 1878г, холст, масло, 61x91 см Феодосийская картинная галерея им. И.К.Айвазовского  </vt:lpstr>
      <vt:lpstr>И. К. Айвазовский Восход солнца у берегов Ялты 1878г, холст, масло, 57 x 95.5 cм Феодосийская картинная галерея им. И.К.Айвазовского   </vt:lpstr>
      <vt:lpstr>И. К. Айвазовский Солнечный день 1884г, холст, масло, 40 х 62 см Феодосийская картинная галерея им. И.К.Айвазовского  </vt:lpstr>
      <vt:lpstr>И. К. Айвазовский Чесменский бой в ночь с 25 на 26 июня 1770 года. 1848г., Холст, масло, 220x188 см Феодосийская картинная галерея им. И.К.Айвазовского</vt:lpstr>
      <vt:lpstr>И. К. Айвазовский Бой в Хиосском проливе 1848г., Холст, масло, 220 x 190 см Феодосийская картинная галерея им. И.К.Айвазовского </vt:lpstr>
      <vt:lpstr>И. К. Айвазовский Бриг "Меркурий" атакованный двумя турецкими кораблями 1892г, холст, масло, 212 x 339 см Феодосийская картинная галерея им. И.К.Айвазовского</vt:lpstr>
      <vt:lpstr>И. К. Айвазовский Осада Севастополя 1859г, холст, масло, 32,5x72 см Феодосийская картинная галерея им. И.К.Айвазовского </vt:lpstr>
      <vt:lpstr>И. К. Айвазовский Малахов курган  1893г, холст, масло, 71 x 84см Феодосийская картинная галерея им. И.К.Айвазовского  </vt:lpstr>
      <vt:lpstr>И. К. Айвазовский Вход в Севастопольскую бухту 1852г, холст, масло, 28 x 38,7 см Феодосийская картинная галерея им. И.К.Айвазовского</vt:lpstr>
      <vt:lpstr>И. К. Айвазовский Севастопольский рейд 1852г, холст, масло, 28 x 38.5 см Феодосийская картинная галерея им. И.К.Айвазовско</vt:lpstr>
      <vt:lpstr>И. К. Айвазовский Десант в Субаши 1886г, холст, масло, 277 x 358 см Феодосийская картинная галерея им. И.К.Айвазовского </vt:lpstr>
      <vt:lpstr> фрагмент  </vt:lpstr>
      <vt:lpstr>И. К. Айвазовский Камыши на Днепре 1857г, xолст, маслo 108x161 см, Феодосийская картинная галерея им. И.К.Айвазовского   </vt:lpstr>
      <vt:lpstr>И. К. Айвазовский Свадьба на Украине 1892, холст, масло,53 x 80 см Феодосийская картинная галерея им. И.К.Айвазовского </vt:lpstr>
      <vt:lpstr>И. К. Айвазовский Ниагарский водопад 1893г, холст, масло, 128x170 см Феодосийская картинная галерея им. И.К.Айвазовского</vt:lpstr>
      <vt:lpstr>И. К. Айвазовский Среди волн 1898г, холст, масло, 284x429 см Феодосийская картинная галерея им. И.К.Айвазовского</vt:lpstr>
      <vt:lpstr>Слайд 65</vt:lpstr>
      <vt:lpstr>Слайд 66</vt:lpstr>
      <vt:lpstr>И. К. Айвазовский Взрыв корабля (последняя неоконченная работа) 1900г, холст, масло, 67x96.5 см  Картинная галерея им Айвазовского, Феодосия, Украина </vt:lpstr>
      <vt:lpstr>Слайд 68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Иван Константинович Айвазовский</dc:title>
  <dc:creator>user</dc:creator>
  <cp:lastModifiedBy>Owner</cp:lastModifiedBy>
  <cp:revision>15</cp:revision>
  <dcterms:created xsi:type="dcterms:W3CDTF">2011-10-08T17:48:52Z</dcterms:created>
  <dcterms:modified xsi:type="dcterms:W3CDTF">2014-05-06T10:54:52Z</dcterms:modified>
</cp:coreProperties>
</file>