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B412E70-6F95-4484-962D-2A073A5F2B8D}" type="datetimeFigureOut">
              <a:rPr lang="ru-RU" smtClean="0"/>
              <a:pPr/>
              <a:t>18.12.2015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48E95AD-B38F-4510-8DA3-07A5D2512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blinds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8136904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/>
              <a:t>Итоговый практико-значимый </a:t>
            </a:r>
            <a:r>
              <a:rPr lang="ru-RU" sz="1800" dirty="0" smtClean="0"/>
              <a:t>проект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200" b="1" i="1" dirty="0">
                <a:solidFill>
                  <a:srgbClr val="FF0000"/>
                </a:solidFill>
              </a:rPr>
              <a:t>«ПОСТРОЕНИЕ ПРОЦЕССА ОБУЧЕНИЯ ИНФОРМАТИКЕ </a:t>
            </a:r>
            <a:br>
              <a:rPr lang="ru-RU" sz="2200" b="1" i="1" dirty="0">
                <a:solidFill>
                  <a:srgbClr val="FF0000"/>
                </a:solidFill>
              </a:rPr>
            </a:br>
            <a:r>
              <a:rPr lang="ru-RU" sz="2200" b="1" i="1" dirty="0">
                <a:solidFill>
                  <a:srgbClr val="FF0000"/>
                </a:solidFill>
              </a:rPr>
              <a:t>НА ОСНОВЕ ИННОВАЦИОННЫХ ТЕХНОЛОГИЙ»</a:t>
            </a:r>
            <a:br>
              <a:rPr lang="ru-RU" sz="2200" b="1" i="1" dirty="0">
                <a:solidFill>
                  <a:srgbClr val="FF0000"/>
                </a:solidFill>
              </a:rPr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1800" dirty="0" smtClean="0"/>
              <a:t>по </a:t>
            </a:r>
            <a:r>
              <a:rPr lang="ru-RU" sz="1800" dirty="0"/>
              <a:t>курсу инвариантного академического учебного модуля </a:t>
            </a:r>
            <a:br>
              <a:rPr lang="ru-RU" sz="1800" dirty="0"/>
            </a:br>
            <a:r>
              <a:rPr lang="ru-RU" sz="1800" dirty="0"/>
              <a:t>«Образование и общество. Актуальные проблемы</a:t>
            </a:r>
            <a:br>
              <a:rPr lang="ru-RU" sz="1800" dirty="0"/>
            </a:br>
            <a:r>
              <a:rPr lang="ru-RU" sz="1800" dirty="0"/>
              <a:t>психологии и педагогики»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3573016"/>
            <a:ext cx="2915816" cy="2132856"/>
          </a:xfrm>
        </p:spPr>
        <p:txBody>
          <a:bodyPr>
            <a:no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b="1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Слушатель: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Штаба Надежда Вадимовна,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информатики и ИКТ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СОШ №2 г. Бронницы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Московской области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endParaRPr lang="ru-RU" sz="1400" i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b="1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к.п.н</a:t>
            </a: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доцент </a:t>
            </a:r>
            <a:r>
              <a:rPr lang="ru-RU" sz="14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Бученкова</a:t>
            </a:r>
            <a:r>
              <a:rPr lang="ru-RU" sz="14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М.Н.</a:t>
            </a:r>
          </a:p>
          <a:p>
            <a:endParaRPr lang="ru-RU" sz="900" dirty="0"/>
          </a:p>
        </p:txBody>
      </p:sp>
    </p:spTree>
    <p:extLst>
      <p:ext uri="{BB962C8B-B14F-4D97-AF65-F5344CB8AC3E}">
        <p14:creationId xmlns="" xmlns:p14="http://schemas.microsoft.com/office/powerpoint/2010/main" val="257056613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Содержание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3828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Введение</a:t>
            </a:r>
          </a:p>
          <a:p>
            <a:r>
              <a:rPr lang="ru-RU" dirty="0" smtClean="0"/>
              <a:t>Современные инновационные технологии в образовании:</a:t>
            </a:r>
          </a:p>
          <a:p>
            <a:pPr marL="273050" indent="-3175"/>
            <a:r>
              <a:rPr lang="ru-RU" sz="2000" dirty="0"/>
              <a:t>д</a:t>
            </a:r>
            <a:r>
              <a:rPr lang="ru-RU" sz="2000" dirty="0" smtClean="0"/>
              <a:t>ифференцированное обучение;</a:t>
            </a:r>
          </a:p>
          <a:p>
            <a:pPr marL="273050" indent="-3175"/>
            <a:r>
              <a:rPr lang="ru-RU" sz="2000" dirty="0"/>
              <a:t>п</a:t>
            </a:r>
            <a:r>
              <a:rPr lang="ru-RU" sz="2000" dirty="0" smtClean="0"/>
              <a:t>роблемное обучение;</a:t>
            </a:r>
          </a:p>
          <a:p>
            <a:pPr marL="273050" indent="-3175"/>
            <a:r>
              <a:rPr lang="ru-RU" sz="2000" dirty="0" smtClean="0"/>
              <a:t>игровые технологии;</a:t>
            </a:r>
          </a:p>
          <a:p>
            <a:pPr marL="273050" indent="-3175"/>
            <a:r>
              <a:rPr lang="ru-RU" sz="2000" dirty="0" smtClean="0"/>
              <a:t>интегрированные уроки;</a:t>
            </a:r>
          </a:p>
          <a:p>
            <a:pPr marL="273050" indent="-3175"/>
            <a:r>
              <a:rPr lang="ru-RU" sz="2000" dirty="0" smtClean="0"/>
              <a:t>интерактивные уроки;</a:t>
            </a:r>
          </a:p>
          <a:p>
            <a:pPr marL="0" indent="0"/>
            <a:r>
              <a:rPr lang="ru-RU" dirty="0" smtClean="0"/>
              <a:t>Метод проектов – один из продуктивных методов обучения информатике в школе.</a:t>
            </a:r>
          </a:p>
          <a:p>
            <a:pPr marL="0" indent="0"/>
            <a:r>
              <a:rPr lang="ru-RU" smtClean="0"/>
              <a:t>Заключение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264617167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760"/>
            <a:ext cx="7680960" cy="6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Введение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516488"/>
          </a:xfrm>
        </p:spPr>
        <p:txBody>
          <a:bodyPr>
            <a:normAutofit/>
          </a:bodyPr>
          <a:lstStyle/>
          <a:p>
            <a:pPr marL="3175" indent="352425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Целью образования является создание условий для развития и самореализации каждой личности, формирование поколения, способного учиться на протяжении всей жизни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175" indent="352425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175" indent="352425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Фронтальная система обучения (один учитель против целого класса) имеет жесткие ограничения - педагог не может уделить достаточно внимания каждому ребенку, учесть его индивидуальные особенности, направленность. Кроме того, при такой системе даже самый успешный ученик не сможет развить очень важные в современном обществе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навыки.</a:t>
            </a:r>
          </a:p>
          <a:p>
            <a:pPr marL="3175" indent="352425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175" indent="352425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Новые технологии, методики и способы обучения   разрабатываются для того,  чтобы каждый ребенок, окончив школу, смог добиться успеха в жизни, используя все свои возможности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175" indent="352425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175" indent="352425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инновационных технологий является формирование активной, творческой личности будущего специалиста, способного самостоятельно строить и корректировать свою учебно-познавательную деятельность. </a:t>
            </a:r>
          </a:p>
        </p:txBody>
      </p:sp>
    </p:spTree>
    <p:extLst>
      <p:ext uri="{BB962C8B-B14F-4D97-AF65-F5344CB8AC3E}">
        <p14:creationId xmlns="" xmlns:p14="http://schemas.microsoft.com/office/powerpoint/2010/main" val="114741359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836712"/>
            <a:ext cx="6965245" cy="5951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Цель исследования: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132856"/>
            <a:ext cx="7632848" cy="3590213"/>
          </a:xfrm>
        </p:spPr>
        <p:txBody>
          <a:bodyPr/>
          <a:lstStyle/>
          <a:p>
            <a:pPr marL="3175" indent="352425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Раскрыть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понятие инновационных педагогических технологий, раскрыть основные методологические требования, которым должна отвечать любая инновационная технология обучения.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04588628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Практическая значимость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708919"/>
            <a:ext cx="7416824" cy="3014149"/>
          </a:xfrm>
        </p:spPr>
        <p:txBody>
          <a:bodyPr/>
          <a:lstStyle/>
          <a:p>
            <a:pPr marL="0" indent="355600" algn="just">
              <a:buNone/>
            </a:pPr>
            <a:r>
              <a:rPr lang="ru-RU" dirty="0" smtClean="0"/>
              <a:t>Практическая значимость работы выражается </a:t>
            </a:r>
            <a:r>
              <a:rPr lang="ru-RU" dirty="0"/>
              <a:t>в том, что данные проведенного в курсовой работе исследования постоянно используются в  нашей педагогической практике. </a:t>
            </a:r>
          </a:p>
        </p:txBody>
      </p:sp>
    </p:spTree>
    <p:extLst>
      <p:ext uri="{BB962C8B-B14F-4D97-AF65-F5344CB8AC3E}">
        <p14:creationId xmlns="" xmlns:p14="http://schemas.microsoft.com/office/powerpoint/2010/main" val="310993636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Дифференцированное обучение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7632848" cy="4680519"/>
          </a:xfrm>
        </p:spPr>
        <p:txBody>
          <a:bodyPr>
            <a:normAutofit fontScale="85000" lnSpcReduction="20000"/>
          </a:bodyPr>
          <a:lstStyle/>
          <a:p>
            <a:pPr marL="0" indent="355600" algn="just">
              <a:buNone/>
            </a:pPr>
            <a:r>
              <a:rPr lang="ru-RU" sz="2000" dirty="0"/>
              <a:t> В современной  дидактике дифференциация обучения - это </a:t>
            </a:r>
            <a:r>
              <a:rPr lang="ru-RU" sz="1800" dirty="0" smtClean="0"/>
              <a:t>дидактический</a:t>
            </a:r>
            <a:r>
              <a:rPr lang="ru-RU" sz="2000" dirty="0" smtClean="0"/>
              <a:t> </a:t>
            </a:r>
            <a:r>
              <a:rPr lang="ru-RU" sz="2000" dirty="0"/>
              <a:t>принцип, согласно которому для повышения эффективности </a:t>
            </a:r>
            <a:r>
              <a:rPr lang="ru-RU" sz="2000" dirty="0" smtClean="0"/>
              <a:t>создается комплекс дидактических условий, учитывающий типологические особенности учащихся, в соответствии с которым отбираются и дифференцируются  цели, содержание образования, формы и методы обучения. </a:t>
            </a:r>
          </a:p>
          <a:p>
            <a:pPr marL="0" indent="355600" algn="just">
              <a:buNone/>
            </a:pPr>
            <a:r>
              <a:rPr lang="ru-RU" sz="2000" b="1" dirty="0" smtClean="0"/>
              <a:t>Дифференциация осуществляется по:</a:t>
            </a:r>
          </a:p>
          <a:p>
            <a:pPr marL="182563" indent="-182563" algn="just">
              <a:buNone/>
            </a:pPr>
            <a:r>
              <a:rPr lang="ru-RU" sz="2000" dirty="0" smtClean="0"/>
              <a:t>•</a:t>
            </a:r>
            <a:r>
              <a:rPr lang="ru-RU" sz="2000" dirty="0"/>
              <a:t>	По возрастному составу </a:t>
            </a:r>
          </a:p>
          <a:p>
            <a:pPr marL="182563" indent="-182563" algn="just">
              <a:buNone/>
            </a:pPr>
            <a:r>
              <a:rPr lang="ru-RU" sz="2000" dirty="0"/>
              <a:t>•	По области интересов (гуманитарные, физико-математические и др. группы)</a:t>
            </a:r>
          </a:p>
          <a:p>
            <a:pPr marL="182563" indent="-182563" algn="just">
              <a:buNone/>
            </a:pPr>
            <a:r>
              <a:rPr lang="ru-RU" sz="2000" dirty="0"/>
              <a:t>•	По личностно-психологическим типам (типу мышления, характера, темпераменту и др.)</a:t>
            </a:r>
          </a:p>
          <a:p>
            <a:pPr marL="182563" indent="-182563" algn="just">
              <a:buNone/>
            </a:pPr>
            <a:r>
              <a:rPr lang="ru-RU" sz="2000" dirty="0"/>
              <a:t>•	По уровню здоровья </a:t>
            </a:r>
          </a:p>
          <a:p>
            <a:pPr marL="182563" indent="-182563" algn="just">
              <a:buNone/>
            </a:pPr>
            <a:r>
              <a:rPr lang="ru-RU" sz="2000" dirty="0"/>
              <a:t>•	По уровню умственного развития (уровню достижений)</a:t>
            </a:r>
          </a:p>
          <a:p>
            <a:pPr marL="0" indent="355600" algn="just">
              <a:buNone/>
            </a:pPr>
            <a:r>
              <a:rPr lang="ru-RU" sz="2000" b="1" dirty="0"/>
              <a:t>Дифференциация по уровню ориентирована на:</a:t>
            </a:r>
          </a:p>
          <a:p>
            <a:pPr marL="182563" indent="-182563" algn="just">
              <a:buNone/>
            </a:pPr>
            <a:r>
              <a:rPr lang="ru-RU" sz="2000" dirty="0"/>
              <a:t>•	Обучение каждого на уровне  его возможностей и способностей;</a:t>
            </a:r>
          </a:p>
          <a:p>
            <a:pPr marL="182563" indent="-182563" algn="just">
              <a:buNone/>
            </a:pPr>
            <a:r>
              <a:rPr lang="ru-RU" sz="2000" dirty="0"/>
              <a:t>•	Приспособление (адаптация) к особенностям различных групп </a:t>
            </a:r>
            <a:r>
              <a:rPr lang="ru-RU" sz="2000" dirty="0" smtClean="0"/>
              <a:t>учащихся</a:t>
            </a:r>
            <a:r>
              <a:rPr lang="ru-RU" sz="2000" dirty="0"/>
              <a:t>.</a:t>
            </a:r>
          </a:p>
          <a:p>
            <a:pPr marL="0" indent="35560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717683183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Пример дифференциация в моей практике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412776"/>
            <a:ext cx="7488832" cy="4680520"/>
          </a:xfrm>
        </p:spPr>
        <p:txBody>
          <a:bodyPr>
            <a:normAutofit fontScale="92500" lnSpcReduction="20000"/>
          </a:bodyPr>
          <a:lstStyle/>
          <a:p>
            <a:pPr marL="0" indent="3556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 нашей школе существует профильное обучение.  При поступлении в седьмой и десятый  класс все ученики желающие попасть в профильный класс проходят собеседование. Учителя и психолог определяют уровень готовности ребенка к обучению в школе: оценивается степень психосоциальной зрелости, уровень развития мышления, речи, памяти, восприятия и т.п. Более подготовленные и способные дети отбираются в математический и информационно-технологический классы. И вот тут уже начинается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разноуровневое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обучение: в более сильных классах дети учатся по развивающей программе, а в общеобразовательных классах в основном опираются на базовые традиционные системы обучения.</a:t>
            </a:r>
          </a:p>
          <a:p>
            <a:pPr marL="0" indent="3556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изучении темы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«Ввод текста в память компьютера»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5-ом классе,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ученикам предлагается выполнить практическую работу. При выполнении этой работы, ученикам с более высокой скоростью печати даются карточки с дополнительным заданием, в котором они должны создать более сложную картинку, состоящую из различных символов, расположенных на клавиатуре.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82241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5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Проблемное обучение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7632848" cy="4752528"/>
          </a:xfrm>
        </p:spPr>
        <p:txBody>
          <a:bodyPr>
            <a:normAutofit fontScale="92500" lnSpcReduction="10000"/>
          </a:bodyPr>
          <a:lstStyle/>
          <a:p>
            <a:pPr marL="0" indent="355600" algn="just">
              <a:buNone/>
            </a:pPr>
            <a:r>
              <a:rPr lang="ru-RU" dirty="0"/>
              <a:t>Обучение заключается в создании проблемной ситуации, в осознании и разрешении этих ситуаций в ходе совместной деятельности обучающихся и учителя, при оптимальной самостоятельности учеников и под общим направляющим руководством учителя. Принцип </a:t>
            </a:r>
            <a:r>
              <a:rPr lang="ru-RU" dirty="0" err="1"/>
              <a:t>проблемности</a:t>
            </a:r>
            <a:r>
              <a:rPr lang="ru-RU" dirty="0"/>
              <a:t> сближает между собой процесс обучения с процессами исследования, творчества. </a:t>
            </a:r>
          </a:p>
          <a:p>
            <a:pPr marL="0" indent="355600" algn="just">
              <a:buNone/>
            </a:pPr>
            <a:r>
              <a:rPr lang="ru-RU" dirty="0"/>
              <a:t>Содержательную основу проблемного урока составляет проблемный вопрос.  Проблемный вопрос может носить междисциплинарный характер. </a:t>
            </a:r>
            <a:endParaRPr lang="ru-RU" dirty="0" smtClean="0"/>
          </a:p>
          <a:p>
            <a:pPr marL="0" indent="355600" algn="just">
              <a:buNone/>
            </a:pPr>
            <a:r>
              <a:rPr lang="ru-RU" dirty="0"/>
              <a:t>В числе основных факторов, побуждающих учащихся к активности, можно назвать: познавательный интерес; продуктивный, творческий характер деятельности; состязательность; игровой </a:t>
            </a:r>
            <a:r>
              <a:rPr lang="ru-RU" dirty="0" smtClean="0"/>
              <a:t>характер.</a:t>
            </a:r>
          </a:p>
          <a:p>
            <a:pPr marL="0" indent="35560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4747521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17583"/>
            <a:ext cx="7416823" cy="81121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Пример проблемного обучения в моей практике</a:t>
            </a:r>
            <a:r>
              <a:rPr lang="en-US" sz="2800" b="1" dirty="0" smtClean="0"/>
              <a:t>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344816" cy="4464496"/>
          </a:xfrm>
        </p:spPr>
        <p:txBody>
          <a:bodyPr>
            <a:normAutofit fontScale="92500" lnSpcReduction="20000"/>
          </a:bodyPr>
          <a:lstStyle/>
          <a:p>
            <a:pPr marL="0" indent="355600" algn="just">
              <a:buNone/>
            </a:pPr>
            <a:r>
              <a:rPr lang="ru-RU" sz="2000" dirty="0"/>
              <a:t>Возникновение интереса к информатике у значительного числа учащихся зависит в большей степени от того, насколько умело будет построена учебная работа. Задания должны быть направлены на решение задач разными способами, на обобщение, обоснование, конкретизацию, логику рассуждения и т.д. Обычно задачи повышенной сложности исследовательского характера даются в конце урока. Благодаря своей оригинальности такие задачи сами по себе побуждают учащихся к размышлениям. Получив задание на уроке, учащиеся продолжают поиск решения задачи дома. На следующем уроке один из них объясняет решение задачи всему классу. </a:t>
            </a:r>
          </a:p>
          <a:p>
            <a:pPr marL="0" indent="0">
              <a:buNone/>
            </a:pPr>
            <a:r>
              <a:rPr lang="ru-RU" dirty="0" smtClean="0"/>
              <a:t>Пример задания для учащихся 8-ого класса при изучении темы </a:t>
            </a:r>
            <a:r>
              <a:rPr lang="ru-RU" b="1" dirty="0" smtClean="0"/>
              <a:t>«Кодирование информации»</a:t>
            </a:r>
            <a:r>
              <a:rPr lang="en-US" dirty="0" smtClean="0"/>
              <a:t>:</a:t>
            </a:r>
            <a:r>
              <a:rPr lang="ru-RU" dirty="0" smtClean="0"/>
              <a:t> Если «жало» - это двор, а «хна» - это «зев», то чему равна «ель»? А также «мель» и «щель»?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6890649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45117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Игровые технологии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32856"/>
            <a:ext cx="7488832" cy="4032448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/>
              <a:t>В структуру игры как деятельности органично входит целеполагание, реализация цели, а также анализ результатов, в которых личность полностью реализует себя как субъект. Цель ставит учитель, способы реализации цели обсуждаются коллективно, реализация может выполняться в группах или индивидуально.</a:t>
            </a:r>
          </a:p>
          <a:p>
            <a:pPr marL="0" indent="35560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336849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17582"/>
            <a:ext cx="7128792" cy="1603305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Пример игровой </a:t>
            </a:r>
            <a:br>
              <a:rPr lang="ru-RU" sz="2800" b="1" dirty="0" smtClean="0"/>
            </a:br>
            <a:r>
              <a:rPr lang="ru-RU" sz="2800" b="1" dirty="0" smtClean="0"/>
              <a:t>технологии в моей практике</a:t>
            </a:r>
            <a:r>
              <a:rPr lang="en-US" sz="2800" b="1" dirty="0" smtClean="0"/>
              <a:t>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420888"/>
            <a:ext cx="6912768" cy="2952328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 smtClean="0"/>
              <a:t>В моей </a:t>
            </a:r>
            <a:r>
              <a:rPr lang="ru-RU" dirty="0"/>
              <a:t>практике игровые технологии хорошо используются в программировании (</a:t>
            </a:r>
            <a:r>
              <a:rPr lang="ru-RU" dirty="0" err="1"/>
              <a:t>QBasic</a:t>
            </a:r>
            <a:r>
              <a:rPr lang="ru-RU" dirty="0"/>
              <a:t>). Графическая  оболочка этого языка примитивная, тем не менее позволяет использовать ее для самовыражения школьников и поднятия интереса к программированию как процессу.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46333933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Интегрированные уроки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344816" cy="4392488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sz="2000" dirty="0"/>
              <a:t>Интегрированные уроки позволяют глубже овладеть темой изучения. На таком уроке каждый учитель-предметник пытается подать суть предмета изучения со своей, специфической для каждого предмета, точки зрения. Не последнюю роль играет и оригинальность самой формы проведения уроков. Учеников сразу же заинтересовывает присутствие нескольких учителей на уроке и способы подачи материала. Детская психология лучше воспринимает кратковременные сообщения, отличные по форме изложения и источника подачи.</a:t>
            </a:r>
          </a:p>
        </p:txBody>
      </p:sp>
    </p:spTree>
    <p:extLst>
      <p:ext uri="{BB962C8B-B14F-4D97-AF65-F5344CB8AC3E}">
        <p14:creationId xmlns="" xmlns:p14="http://schemas.microsoft.com/office/powerpoint/2010/main" val="145132688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817582"/>
            <a:ext cx="4896544" cy="1202485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Пример интегрированных уроков в моей практике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060848"/>
            <a:ext cx="7200800" cy="3888432"/>
          </a:xfrm>
        </p:spPr>
        <p:txBody>
          <a:bodyPr>
            <a:normAutofit fontScale="92500" lnSpcReduction="20000"/>
          </a:bodyPr>
          <a:lstStyle/>
          <a:p>
            <a:pPr marL="0" indent="355600" algn="just">
              <a:buNone/>
            </a:pPr>
            <a:r>
              <a:rPr lang="ru-RU" dirty="0"/>
              <a:t>Интересные </a:t>
            </a:r>
            <a:r>
              <a:rPr lang="ru-RU" dirty="0" smtClean="0"/>
              <a:t>интегрированные</a:t>
            </a:r>
          </a:p>
          <a:p>
            <a:pPr marL="0" indent="0" algn="just">
              <a:buNone/>
            </a:pPr>
            <a:r>
              <a:rPr lang="ru-RU" dirty="0" smtClean="0"/>
              <a:t>уроки </a:t>
            </a:r>
            <a:r>
              <a:rPr lang="ru-RU" dirty="0"/>
              <a:t>в </a:t>
            </a:r>
            <a:r>
              <a:rPr lang="ru-RU" dirty="0" smtClean="0"/>
              <a:t>моей </a:t>
            </a:r>
            <a:r>
              <a:rPr lang="ru-RU" dirty="0"/>
              <a:t>практике получались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тандеме с математиками, биологами и географами:</a:t>
            </a:r>
          </a:p>
          <a:p>
            <a:pPr marL="184150" indent="-184150">
              <a:buNone/>
            </a:pPr>
            <a:r>
              <a:rPr lang="ru-RU" dirty="0"/>
              <a:t>•	</a:t>
            </a:r>
            <a:r>
              <a:rPr lang="ru-RU" sz="2200" dirty="0"/>
              <a:t>по построению и исследованию функций в курсе алгебры 9 класса с использованием в информатике  табличного процессора </a:t>
            </a:r>
            <a:r>
              <a:rPr lang="ru-RU" sz="2200" dirty="0" err="1"/>
              <a:t>Excel</a:t>
            </a:r>
            <a:r>
              <a:rPr lang="ru-RU" sz="2200" dirty="0"/>
              <a:t>, </a:t>
            </a:r>
          </a:p>
          <a:p>
            <a:pPr marL="184150" indent="-184150">
              <a:buNone/>
            </a:pPr>
            <a:r>
              <a:rPr lang="ru-RU" sz="2200" dirty="0"/>
              <a:t>•	по расчету биоритмов (</a:t>
            </a:r>
            <a:r>
              <a:rPr lang="ru-RU" sz="2200" dirty="0" err="1"/>
              <a:t>Excel</a:t>
            </a:r>
            <a:r>
              <a:rPr lang="ru-RU" sz="2200" dirty="0"/>
              <a:t>),</a:t>
            </a:r>
          </a:p>
          <a:p>
            <a:pPr marL="184150" indent="-184150">
              <a:buNone/>
            </a:pPr>
            <a:r>
              <a:rPr lang="ru-RU" sz="2200" dirty="0"/>
              <a:t>•	по расчету численности популяции(</a:t>
            </a:r>
            <a:r>
              <a:rPr lang="ru-RU" sz="2200" dirty="0" err="1"/>
              <a:t>Excel</a:t>
            </a:r>
            <a:r>
              <a:rPr lang="ru-RU" sz="2200" dirty="0"/>
              <a:t>),</a:t>
            </a:r>
          </a:p>
          <a:p>
            <a:pPr marL="184150" indent="-184150">
              <a:buNone/>
            </a:pPr>
            <a:r>
              <a:rPr lang="ru-RU" sz="2200" dirty="0"/>
              <a:t>•	по работе в полярной системе координат (</a:t>
            </a:r>
            <a:r>
              <a:rPr lang="ru-RU" sz="2200" dirty="0" err="1"/>
              <a:t>Excel</a:t>
            </a:r>
            <a:r>
              <a:rPr lang="ru-RU" sz="2200" dirty="0"/>
              <a:t>),</a:t>
            </a:r>
          </a:p>
          <a:p>
            <a:pPr marL="184150" indent="-184150">
              <a:buNone/>
            </a:pPr>
            <a:r>
              <a:rPr lang="ru-RU" sz="2200" dirty="0"/>
              <a:t>•	по построение розы ветров по географии (</a:t>
            </a:r>
            <a:r>
              <a:rPr lang="ru-RU" sz="2200" dirty="0" err="1"/>
              <a:t>Excel</a:t>
            </a:r>
            <a:r>
              <a:rPr lang="ru-RU" sz="2200" dirty="0"/>
              <a:t>),</a:t>
            </a:r>
          </a:p>
          <a:p>
            <a:pPr marL="184150" indent="-184150">
              <a:buNone/>
            </a:pPr>
            <a:r>
              <a:rPr lang="ru-RU" sz="2200" dirty="0"/>
              <a:t>•	по проведению расчетов пополнения кроличьей семьи (</a:t>
            </a:r>
            <a:r>
              <a:rPr lang="ru-RU" sz="2200" dirty="0" err="1"/>
              <a:t>Excel</a:t>
            </a:r>
            <a:r>
              <a:rPr lang="ru-RU" sz="2200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60248253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Интерактивные технологии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772816"/>
            <a:ext cx="7416824" cy="4320480"/>
          </a:xfrm>
        </p:spPr>
        <p:txBody>
          <a:bodyPr>
            <a:normAutofit/>
          </a:bodyPr>
          <a:lstStyle/>
          <a:p>
            <a:pPr marL="0" indent="355600" algn="just">
              <a:buNone/>
              <a:tabLst>
                <a:tab pos="0" algn="l"/>
              </a:tabLst>
            </a:pPr>
            <a:r>
              <a:rPr lang="ru-RU" sz="2200" dirty="0"/>
              <a:t>Предполагают активное взаимодействие учащегося с субъектом обучения (учителем, куратором). Для учащихся являются частью проектного метода, для преподавателей – часть их ежедневного труда. Уроки с использованием интерактивных презентаций позволяют учащимся зрительно усваивать материал. Интересная его подача позволяет дольше удерживать внимание школьника, способствует запоминанию материала.</a:t>
            </a:r>
          </a:p>
        </p:txBody>
      </p:sp>
    </p:spTree>
    <p:extLst>
      <p:ext uri="{BB962C8B-B14F-4D97-AF65-F5344CB8AC3E}">
        <p14:creationId xmlns="" xmlns:p14="http://schemas.microsoft.com/office/powerpoint/2010/main" val="64245804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17583"/>
            <a:ext cx="7272807" cy="73921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Интерактивные технологии в моей практике</a:t>
            </a:r>
            <a:r>
              <a:rPr lang="en-US" sz="2400" b="1" dirty="0" smtClean="0"/>
              <a:t>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556792"/>
            <a:ext cx="7344816" cy="4464496"/>
          </a:xfrm>
        </p:spPr>
        <p:txBody>
          <a:bodyPr>
            <a:normAutofit fontScale="92500" lnSpcReduction="20000"/>
          </a:bodyPr>
          <a:lstStyle/>
          <a:p>
            <a:pPr marL="0" indent="355600">
              <a:buNone/>
            </a:pPr>
            <a:r>
              <a:rPr lang="ru-RU" b="1" dirty="0"/>
              <a:t>Примеры</a:t>
            </a:r>
            <a:r>
              <a:rPr lang="ru-RU" dirty="0"/>
              <a:t> использования презентаций на уроках информатики:</a:t>
            </a:r>
          </a:p>
          <a:p>
            <a:pPr marL="722313" indent="-182563">
              <a:buNone/>
            </a:pPr>
            <a:r>
              <a:rPr lang="ru-RU" dirty="0"/>
              <a:t>•	</a:t>
            </a:r>
            <a:r>
              <a:rPr lang="ru-RU" sz="2000" dirty="0"/>
              <a:t>Объяснение новой темы.</a:t>
            </a:r>
          </a:p>
          <a:p>
            <a:pPr marL="722313" indent="-182563">
              <a:buNone/>
            </a:pPr>
            <a:r>
              <a:rPr lang="ru-RU" sz="2000" dirty="0"/>
              <a:t>•	Работа с устными упражнениями.</a:t>
            </a:r>
          </a:p>
          <a:p>
            <a:pPr marL="722313" indent="-182563">
              <a:buNone/>
            </a:pPr>
            <a:r>
              <a:rPr lang="ru-RU" sz="2000" dirty="0"/>
              <a:t>•	Повторение пройденного материала.</a:t>
            </a:r>
          </a:p>
          <a:p>
            <a:pPr marL="722313" indent="-182563">
              <a:buNone/>
            </a:pPr>
            <a:r>
              <a:rPr lang="ru-RU" sz="2000" dirty="0"/>
              <a:t>•	Демонстрация условия и решения задачи.</a:t>
            </a:r>
          </a:p>
          <a:p>
            <a:pPr marL="722313" indent="-182563">
              <a:buNone/>
            </a:pPr>
            <a:r>
              <a:rPr lang="ru-RU" sz="2000" dirty="0"/>
              <a:t>•	Взаимопроверка самостоятельных работ с помощью ответов на слайде.</a:t>
            </a:r>
          </a:p>
          <a:p>
            <a:pPr marL="722313" indent="-182563">
              <a:buNone/>
            </a:pPr>
            <a:r>
              <a:rPr lang="ru-RU" sz="2000" dirty="0"/>
              <a:t>•	Проведение тестов.</a:t>
            </a:r>
          </a:p>
          <a:p>
            <a:pPr marL="722313" indent="-182563">
              <a:buNone/>
            </a:pPr>
            <a:r>
              <a:rPr lang="ru-RU" sz="2000" dirty="0"/>
              <a:t>•	Проведение физкультминуток.</a:t>
            </a:r>
          </a:p>
          <a:p>
            <a:pPr marL="722313" indent="-182563">
              <a:buNone/>
            </a:pPr>
            <a:r>
              <a:rPr lang="ru-RU" sz="2000" dirty="0"/>
              <a:t>•	Проведение рефлексии.</a:t>
            </a:r>
          </a:p>
          <a:p>
            <a:pPr marL="722313" indent="-182563">
              <a:buNone/>
            </a:pPr>
            <a:r>
              <a:rPr lang="ru-RU" sz="2000" dirty="0"/>
              <a:t>•	Внеклассная работа</a:t>
            </a:r>
            <a:r>
              <a:rPr lang="ru-RU" sz="2000" dirty="0" smtClean="0"/>
              <a:t>.</a:t>
            </a:r>
          </a:p>
          <a:p>
            <a:pPr marL="0" indent="357188">
              <a:buNone/>
            </a:pPr>
            <a:r>
              <a:rPr lang="ru-RU" sz="2000" b="1" dirty="0" smtClean="0"/>
              <a:t>Например</a:t>
            </a:r>
            <a:r>
              <a:rPr lang="ru-RU" sz="2000" dirty="0" smtClean="0"/>
              <a:t> во всех классах последняя итоговая работа проводится в виде компьютерного тестирования, выполненная в специальной тестовой программе </a:t>
            </a:r>
            <a:r>
              <a:rPr lang="en-US" sz="2000" dirty="0" smtClean="0"/>
              <a:t>My </a:t>
            </a:r>
            <a:r>
              <a:rPr lang="en-US" sz="2000" dirty="0" err="1" smtClean="0"/>
              <a:t>TestX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44678626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488832" cy="864096"/>
          </a:xfrm>
        </p:spPr>
        <p:txBody>
          <a:bodyPr>
            <a:noAutofit/>
          </a:bodyPr>
          <a:lstStyle/>
          <a:p>
            <a:r>
              <a:rPr lang="ru-RU" sz="2800" b="1" dirty="0"/>
              <a:t>Метод проектов – один из продуктивных методов обучения информатике в школе</a:t>
            </a:r>
            <a:r>
              <a:rPr lang="ru-RU" sz="2800" b="1" dirty="0" smtClean="0"/>
              <a:t>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7344816" cy="4608512"/>
          </a:xfrm>
        </p:spPr>
        <p:txBody>
          <a:bodyPr>
            <a:normAutofit fontScale="25000" lnSpcReduction="20000"/>
          </a:bodyPr>
          <a:lstStyle/>
          <a:p>
            <a:pPr marL="0" indent="355600" algn="just"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Перед учителем  нередко встаёт проблема - как оптимально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организовать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деятельность учащихся на своих занятиях, чтобы повысить их продуктивность.   Начинать необходимо с формирования познавательного интереса к предмету изучения.</a:t>
            </a:r>
          </a:p>
          <a:p>
            <a:pPr marL="0" indent="355600" algn="just"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Технология проектного обучения характеризуется получением учащимися конкретного практического результата и его публичным представлением. Данный метод значительно укрепляет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связи и информатика играет в этом главенствующую роль.</a:t>
            </a:r>
          </a:p>
          <a:p>
            <a:pPr marL="0" indent="355600" algn="just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применения метода проектов дает возможность выделить два уровня тем для проектирования:</a:t>
            </a:r>
          </a:p>
          <a:p>
            <a:pPr marL="182563" indent="-182563" algn="just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тематические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— это, как правило, индивидуальные проблемные задания, сравнительно небольшие по объему и включающие во все возможные варианты решения, вновь полученные знания; </a:t>
            </a:r>
          </a:p>
          <a:p>
            <a:pPr marL="182563" indent="-182563" algn="just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итоговые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— это, как правило, объемные проблемные задания, выполняемые на протяжении длительного периода времени. </a:t>
            </a:r>
          </a:p>
          <a:p>
            <a:pPr marL="0" indent="355600" algn="just"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Учебные проекты выполняются непосредственно на уроке,  и в качестве вида внеклассной самостоятельной работы.  </a:t>
            </a:r>
          </a:p>
          <a:p>
            <a:pPr marL="0" indent="355600" algn="just">
              <a:buNone/>
            </a:pPr>
            <a:endParaRPr lang="ru-RU" dirty="0"/>
          </a:p>
          <a:p>
            <a:pPr marL="0" indent="35560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140455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7"/>
            <a:ext cx="7416823" cy="5040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Метод проектов в моей практике</a:t>
            </a:r>
            <a:r>
              <a:rPr lang="en-US" sz="3200" b="1" dirty="0" smtClean="0"/>
              <a:t>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7416824" cy="4896544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sz="1800" dirty="0"/>
              <a:t>Уже несколько лет на уроках информатики наряду с линейными технологиями передачи знаний используется метод коллективных и индивидуальных творческих проектов. Его использование позволяет обеспечить условия для развития у учащихся навыков самостоятельной постановки задач и выбора оптимального варианта их решения, самостоятельного достижения цели, анализа полученных результатов с точки зрения решения поставленной задачи. </a:t>
            </a:r>
            <a:endParaRPr lang="ru-RU" sz="1800" dirty="0" smtClean="0"/>
          </a:p>
          <a:p>
            <a:pPr marL="0" indent="355600" algn="just">
              <a:buNone/>
            </a:pPr>
            <a:r>
              <a:rPr lang="ru-RU" sz="1800" dirty="0"/>
              <a:t>В рамках пропедевтического курса учащиеся выполняют различные проекты, такие, например, как создание кроссвордов, мультфильмов, обучающих и развивающих игр и т.д. Итогом изучения программы ЛОГОМИРЫ </a:t>
            </a:r>
            <a:r>
              <a:rPr lang="ru-RU" sz="1800" dirty="0" smtClean="0"/>
              <a:t>в 6-ом классе является </a:t>
            </a:r>
            <a:r>
              <a:rPr lang="ru-RU" sz="1800" dirty="0"/>
              <a:t>выполнение проекта в этой среде с описанием сценария, использованием анимации, управляющих элементов и собственных форм</a:t>
            </a:r>
            <a:r>
              <a:rPr lang="ru-RU" sz="1800" dirty="0" smtClean="0"/>
              <a:t>.</a:t>
            </a:r>
          </a:p>
          <a:p>
            <a:pPr marL="0" indent="355600" algn="just">
              <a:buNone/>
            </a:pPr>
            <a:endParaRPr lang="ru-RU" sz="1800" dirty="0"/>
          </a:p>
          <a:p>
            <a:pPr marL="0" indent="355600" algn="just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325303674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986800" y="1988840"/>
            <a:ext cx="70731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своей работе с учащимися мы выделяем следующие этапы создания проекта: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Выбор темы проекта.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Разработка сценария задачи – последовательности экранов, которые формирует задача.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Определение модульного состава задачи, на основе принципа последовательной детализации.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Реализация проекта.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Защита проекта (обсуждение проекта и процесса деятельности учащихся).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Опытная эксплуатация задачи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создания проекта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7397722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45117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Заключение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305342"/>
            <a:ext cx="73448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dirty="0" smtClean="0"/>
              <a:t>Современные педагогические технологии направлены на главную фигуру школы  - ученика. Для выбора технологии требуется перестроить традиционно сложившийся стереотип деятельности учителя: понять ученика, принять ученика, признать ученика как субъекта процесса обучения	и подобрать образовательные технологии, учитывая подбор класса и возраст, тему и наличие дидактической обеспеченности обучения, не забывая о желаемом результате.</a:t>
            </a:r>
          </a:p>
          <a:p>
            <a:pPr indent="355600" algn="just"/>
            <a:r>
              <a:rPr lang="ru-RU" dirty="0" smtClean="0"/>
              <a:t>Из своего опыта работы в школе я могу утверждать, что в развитии интереса к предмету нельзя полагаться только на содержание изучаемого материала. Если учащиеся не вовлечены в активную деятельность, то любой изучаемый  материал не вызовет у них познавательного интереса к предмету. А без него снижается и продуктивность занятия. Содержание, формы, методы и средства обучения, применяемые на уроке должны максимально учитывать индивидуальные особенности ученика и предпочитаемые им способы работы с учебным материалом.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2715483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340</TotalTime>
  <Words>1174</Words>
  <Application>Microsoft Office PowerPoint</Application>
  <PresentationFormat>Экран (4:3)</PresentationFormat>
  <Paragraphs>102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Кнопка</vt:lpstr>
      <vt:lpstr>Итоговый практико-значимый проект  «ПОСТРОЕНИЕ ПРОЦЕССА ОБУЧЕНИЯ ИНФОРМАТИКЕ  НА ОСНОВЕ ИННОВАЦИОННЫХ ТЕХНОЛОГИЙ»  по курсу инвариантного академического учебного модуля  «Образование и общество. Актуальные проблемы психологии и педагогики» </vt:lpstr>
      <vt:lpstr>Содержание</vt:lpstr>
      <vt:lpstr>Введение</vt:lpstr>
      <vt:lpstr>Цель исследования:</vt:lpstr>
      <vt:lpstr>Практическая значимость работы </vt:lpstr>
      <vt:lpstr>Дифференцированное обучение</vt:lpstr>
      <vt:lpstr>Пример дифференциация в моей практике:</vt:lpstr>
      <vt:lpstr>Проблемное обучение</vt:lpstr>
      <vt:lpstr>Пример проблемного обучения в моей практике:</vt:lpstr>
      <vt:lpstr>Игровые технологии</vt:lpstr>
      <vt:lpstr>Пример игровой  технологии в моей практике:</vt:lpstr>
      <vt:lpstr>Интегрированные уроки</vt:lpstr>
      <vt:lpstr>Пример интегрированных уроков в моей практике</vt:lpstr>
      <vt:lpstr>Интерактивные технологии</vt:lpstr>
      <vt:lpstr>Интерактивные технологии в моей практике:</vt:lpstr>
      <vt:lpstr>Метод проектов – один из продуктивных методов обучения информатике в школе.</vt:lpstr>
      <vt:lpstr>Метод проектов в моей практике:</vt:lpstr>
      <vt:lpstr>Этапы создания проекта</vt:lpstr>
      <vt:lpstr>Заключение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Итоговый практико-значимый проект «ПОСТРОЕНИЕ ПРОЦЕССА ОБУЧЕНИЯ ИНФОРМАТИКЕ НА ОСНОВЕ ИННОВАЦИОННЫХ ТЕХНОЛОГИЙ» по курсу инвариантного академического учебного модуля «Образование и общество</dc:title>
  <dc:subject>Построение процесса обучения информатике на основе инновационных технологий</dc:subject>
  <dc:creator>Штаба Надежда Вадимовна</dc:creator>
  <cp:lastModifiedBy>Owner</cp:lastModifiedBy>
  <cp:revision>36</cp:revision>
  <dcterms:created xsi:type="dcterms:W3CDTF">2012-10-30T12:48:44Z</dcterms:created>
  <dcterms:modified xsi:type="dcterms:W3CDTF">2015-12-18T16:59:35Z</dcterms:modified>
</cp:coreProperties>
</file>