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06" r:id="rId19"/>
    <p:sldId id="273" r:id="rId20"/>
    <p:sldId id="307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308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46AF5-B7BE-44F7-9EB9-81B3CBFCABBD}" type="datetimeFigureOut">
              <a:rPr lang="uk-UA" smtClean="0"/>
              <a:pPr/>
              <a:t>19.12.2015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EBF41-941A-47F0-95F9-6DF8ABAF82C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compress.ru/Archive/CP/2004/4/13/Movies/%D0%BB%D0%B8%D1%81%D1%82%D1%8C%D1%8F%20%D0%BA%D0%BB%D0%B5%D0%BD%D0%B0%20%D0%BF%D0%B0%D0%B4%D0%B0%D1%8E%D1%82%20%D1%81%20%D1%8F%D1%81%D0%B5%D0%BD%D1%8F1.swf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05361"/>
            <a:ext cx="7772400" cy="145273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Автоматическая анимация, анимированные символы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740715"/>
            <a:ext cx="6400800" cy="1731981"/>
          </a:xfrm>
        </p:spPr>
        <p:txBody>
          <a:bodyPr/>
          <a:lstStyle/>
          <a:p>
            <a:r>
              <a:rPr lang="uk-UA" b="1" dirty="0" smtClean="0">
                <a:solidFill>
                  <a:srgbClr val="0000FF"/>
                </a:solidFill>
              </a:rPr>
              <a:t>Урок 5</a:t>
            </a:r>
            <a:endParaRPr lang="uk-UA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solidFill>
                  <a:srgbClr val="0000FF"/>
                </a:solidFill>
              </a:rPr>
              <a:t>Содержание</a:t>
            </a:r>
            <a:r>
              <a:rPr lang="uk-UA" b="1" dirty="0" smtClean="0">
                <a:solidFill>
                  <a:srgbClr val="0000FF"/>
                </a:solidFill>
              </a:rPr>
              <a:t>: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Автоматическая анимация формоизменения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Использование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хинтов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анимации формы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Использование символов в сложной анимации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Создание анимированного графического символа: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Создание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мувиклипов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   Преобразование анимации на сцене в отдельный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мувиклип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   Дублирование символов</a:t>
            </a:r>
          </a:p>
          <a:p>
            <a:endParaRPr lang="uk-U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Автоматическая анимация </a:t>
            </a:r>
            <a:r>
              <a:rPr lang="ru-RU" b="1" cap="small" dirty="0" smtClean="0">
                <a:solidFill>
                  <a:srgbClr val="0000FF"/>
                </a:solidFill>
              </a:rPr>
              <a:t>формоизменения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Сегодня рассмотрим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автоматическую анимацию формоизменения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Shape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Tween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). Имеется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 виду, что данный вид анимации строится на базе начального и конечного кадра, а всё, что находится между этими кадрами, интерполируется по тем или иным алгоритмам. Анимация формоизменения позволяет создать эффект перетекания одной фигуры в другую с одновременным изменением расположения, размера и цвета фигур.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Нужно отметить, что анимацию формоизменения можно применить только к фигурам, но нельзя применять ни к группам, ни к экземплярам, ни к растровым изображениям. Для того чтобы применить к этим объектам анимацию формоизменения, их необходимо вначале разбить (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break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apart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) на составляющие.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Рассмотрим простой пример, в котором яблоко будет превращаться в грушу. Нарисуйте замкнутый контур с заливкой в форме яблока.</a:t>
            </a:r>
            <a:endParaRPr lang="uk-UA" dirty="0"/>
          </a:p>
        </p:txBody>
      </p:sp>
      <p:pic>
        <p:nvPicPr>
          <p:cNvPr id="15362" name="Picture 2" descr="Контур с радиальной заливк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420887"/>
            <a:ext cx="6264696" cy="4134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7"/>
            <a:ext cx="8496944" cy="172819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Затем щелкните на имени слоя нарисованного объекта (в данном случае имя слоя по умолчанию принято </a:t>
            </a:r>
            <a:r>
              <a:rPr lang="ru-RU" dirty="0" err="1"/>
              <a:t>Layer</a:t>
            </a:r>
            <a:r>
              <a:rPr lang="ru-RU" dirty="0"/>
              <a:t> 1) — слой станет </a:t>
            </a:r>
            <a:r>
              <a:rPr lang="ru-RU" dirty="0" smtClean="0"/>
              <a:t>выделенным, </a:t>
            </a:r>
            <a:r>
              <a:rPr lang="ru-RU" dirty="0"/>
              <a:t>а внизу в панели </a:t>
            </a:r>
            <a:r>
              <a:rPr lang="ru-RU" dirty="0" err="1"/>
              <a:t>Properties</a:t>
            </a:r>
            <a:r>
              <a:rPr lang="ru-RU" dirty="0"/>
              <a:t> появится окошко </a:t>
            </a:r>
            <a:r>
              <a:rPr lang="ru-RU" dirty="0" err="1"/>
              <a:t>Tween</a:t>
            </a:r>
            <a:r>
              <a:rPr lang="ru-RU" dirty="0"/>
              <a:t>, в котором нужно выбрать пункт </a:t>
            </a:r>
            <a:r>
              <a:rPr lang="ru-RU" dirty="0" err="1"/>
              <a:t>Shape</a:t>
            </a:r>
            <a:endParaRPr lang="uk-UA" dirty="0"/>
          </a:p>
        </p:txBody>
      </p:sp>
      <p:pic>
        <p:nvPicPr>
          <p:cNvPr id="14338" name="Picture 2" descr="В меню Tween следует выбрать пункт Sha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44824"/>
            <a:ext cx="5238750" cy="4667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496944" cy="187220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Теперь добавим конечный кадр — пусть формоизменение будет происходить за 30 кадров. Вставьте ключевой фрейм в 30-й кадр и поместите там замкнутый контур в форме </a:t>
            </a:r>
            <a:r>
              <a:rPr lang="ru-RU" dirty="0" smtClean="0"/>
              <a:t>груши. </a:t>
            </a:r>
            <a:r>
              <a:rPr lang="ru-RU" dirty="0"/>
              <a:t>Обратите внимание, что в нашем примере начальный и последний кадр отличаются не только формой контура, но и цветом заливки.</a:t>
            </a:r>
            <a:endParaRPr lang="uk-UA" dirty="0"/>
          </a:p>
        </p:txBody>
      </p:sp>
      <p:pic>
        <p:nvPicPr>
          <p:cNvPr id="13314" name="Picture 2" descr="Поместим результирующую форму в 30-й кад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44824"/>
            <a:ext cx="523875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172819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После того как мы определили конечный кадр трансформации, на панели </a:t>
            </a:r>
            <a:r>
              <a:rPr lang="ru-RU" dirty="0" err="1"/>
              <a:t>Timeline</a:t>
            </a:r>
            <a:r>
              <a:rPr lang="ru-RU" dirty="0"/>
              <a:t> промежуток от первого до 30-го кадра окрасился в светло-зеленый цвет, а внутри этого промежутка протянулась стрелка, что свидетельствует о создании анимации формоизменения, то есть о создании </a:t>
            </a:r>
            <a:r>
              <a:rPr lang="ru-RU" dirty="0" smtClean="0"/>
              <a:t>фильма.</a:t>
            </a:r>
            <a:endParaRPr lang="uk-UA" dirty="0"/>
          </a:p>
        </p:txBody>
      </p:sp>
      <p:pic>
        <p:nvPicPr>
          <p:cNvPr id="12290" name="Picture 2" descr="В окошке Ease задается режим ускорения/замедления аним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844824"/>
            <a:ext cx="5238750" cy="4714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Аналогично тому, как это реализовано в автоматической анимации движения, в автоматической анимации формоизменения возможно задание анимации с замедлением или ускорением. Продемонстрируем эту возможность на нашем примере. Выделите слой и нажмите на треугольник рядом с окошком </a:t>
            </a:r>
            <a:r>
              <a:rPr lang="ru-RU" dirty="0" err="1" smtClean="0"/>
              <a:t>Ease</a:t>
            </a:r>
            <a:r>
              <a:rPr lang="ru-RU" dirty="0" smtClean="0"/>
              <a:t>, </a:t>
            </a:r>
            <a:r>
              <a:rPr lang="ru-RU" dirty="0"/>
              <a:t>в результате чего появится ползунок, который позволяет установить режим ускорения/замедления. Чтобы движение ускорилось, необходимо ввести отрицательное число от –1 до –100, а для замедления процесса превращения введите положительное число от 1 до 100. Зададим параметр </a:t>
            </a:r>
            <a:r>
              <a:rPr lang="ru-RU" dirty="0" err="1"/>
              <a:t>Easing</a:t>
            </a:r>
            <a:r>
              <a:rPr lang="ru-RU" dirty="0"/>
              <a:t>, например равный +</a:t>
            </a:r>
            <a:r>
              <a:rPr lang="ru-RU" dirty="0" smtClean="0"/>
              <a:t>100.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3068960"/>
            <a:ext cx="8003232" cy="305720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Обратите внимание на возможность выбора характера анимации, которое задается в выпадающем меню </a:t>
            </a:r>
            <a:r>
              <a:rPr lang="ru-RU" dirty="0" err="1" smtClean="0"/>
              <a:t>Blend</a:t>
            </a:r>
            <a:r>
              <a:rPr lang="ru-RU" dirty="0" smtClean="0"/>
              <a:t>. </a:t>
            </a:r>
            <a:r>
              <a:rPr lang="ru-RU" dirty="0"/>
              <a:t>В данном меню можно выбрать два варианта — </a:t>
            </a:r>
            <a:r>
              <a:rPr lang="ru-RU" dirty="0" err="1"/>
              <a:t>Distributive</a:t>
            </a:r>
            <a:r>
              <a:rPr lang="ru-RU" dirty="0"/>
              <a:t>, при котором промежуточные фигуры будут более гладкими, и </a:t>
            </a:r>
            <a:r>
              <a:rPr lang="ru-RU" dirty="0" err="1"/>
              <a:t>Angular</a:t>
            </a:r>
            <a:r>
              <a:rPr lang="ru-RU" dirty="0"/>
              <a:t>, при котором фигуры будут угловатыми.</a:t>
            </a:r>
            <a:endParaRPr lang="uk-UA" dirty="0"/>
          </a:p>
        </p:txBody>
      </p:sp>
      <p:pic>
        <p:nvPicPr>
          <p:cNvPr id="10242" name="Picture 2" descr="Выпадающее меню Ble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8136904" cy="1671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211144" cy="1143000"/>
          </a:xfrm>
        </p:spPr>
        <p:txBody>
          <a:bodyPr>
            <a:normAutofit fontScale="90000"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Использование </a:t>
            </a:r>
            <a:r>
              <a:rPr lang="ru-RU" b="1" cap="small" dirty="0" err="1">
                <a:solidFill>
                  <a:srgbClr val="0000FF"/>
                </a:solidFill>
              </a:rPr>
              <a:t>хинтов</a:t>
            </a:r>
            <a:r>
              <a:rPr lang="ru-RU" b="1" cap="small" dirty="0">
                <a:solidFill>
                  <a:srgbClr val="0000FF"/>
                </a:solidFill>
              </a:rPr>
              <a:t> в анимации </a:t>
            </a:r>
            <a:r>
              <a:rPr lang="ru-RU" b="1" cap="small" dirty="0" smtClean="0">
                <a:solidFill>
                  <a:srgbClr val="0000FF"/>
                </a:solidFill>
              </a:rPr>
              <a:t>формы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Ранее мы </a:t>
            </a:r>
            <a:r>
              <a:rPr lang="ru-RU" dirty="0"/>
              <a:t>изучали процесс анимации формоизменения, при котором яблоко превращается в грушу. Логичным был бы процесс </a:t>
            </a:r>
            <a:r>
              <a:rPr lang="ru-RU" dirty="0" err="1"/>
              <a:t>морфинга</a:t>
            </a:r>
            <a:r>
              <a:rPr lang="ru-RU" dirty="0"/>
              <a:t>, при котором веточка переходит в веточку, а плод в плод, программа же генерирует промежуточные кадры преобразования, «ничего не зная» о строении яблок и груш. Поэтому, если мы хотим сохранить некоторую логику </a:t>
            </a:r>
            <a:r>
              <a:rPr lang="ru-RU" dirty="0" err="1"/>
              <a:t>морфинга</a:t>
            </a:r>
            <a:r>
              <a:rPr lang="ru-RU" dirty="0"/>
              <a:t>, необходимо указать программе, какие области должны наследоваться. С этой целью в программе </a:t>
            </a:r>
            <a:r>
              <a:rPr lang="ru-RU" dirty="0" err="1"/>
              <a:t>Flash</a:t>
            </a:r>
            <a:r>
              <a:rPr lang="ru-RU" dirty="0"/>
              <a:t> используются так называемые </a:t>
            </a:r>
            <a:r>
              <a:rPr lang="ru-RU" b="1" dirty="0" err="1" smtClean="0">
                <a:solidFill>
                  <a:srgbClr val="C00000"/>
                </a:solidFill>
              </a:rPr>
              <a:t>хинты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dirty="0" err="1" smtClean="0"/>
              <a:t>shape</a:t>
            </a:r>
            <a:r>
              <a:rPr lang="ru-RU" dirty="0" smtClean="0"/>
              <a:t> </a:t>
            </a:r>
            <a:r>
              <a:rPr lang="ru-RU" dirty="0" err="1"/>
              <a:t>hints</a:t>
            </a:r>
            <a:r>
              <a:rPr lang="ru-RU" dirty="0"/>
              <a:t>) — контрольные маркеры, с помощью которых можно управлять процессом формоизменения. </a:t>
            </a:r>
            <a:r>
              <a:rPr lang="ru-RU" dirty="0" err="1"/>
              <a:t>Хинтами</a:t>
            </a:r>
            <a:r>
              <a:rPr lang="ru-RU" dirty="0"/>
              <a:t> отмечаются точки, которые должны переходить сами в себя в начальной и конечной фигурах. </a:t>
            </a:r>
            <a:r>
              <a:rPr lang="ru-RU" dirty="0" err="1"/>
              <a:t>Хинты</a:t>
            </a:r>
            <a:r>
              <a:rPr lang="ru-RU" dirty="0"/>
              <a:t> помечаются буквами (от «</a:t>
            </a:r>
            <a:r>
              <a:rPr lang="ru-RU" dirty="0" err="1"/>
              <a:t>a</a:t>
            </a:r>
            <a:r>
              <a:rPr lang="ru-RU" dirty="0"/>
              <a:t>» до «</a:t>
            </a:r>
            <a:r>
              <a:rPr lang="ru-RU" dirty="0" err="1"/>
              <a:t>z</a:t>
            </a:r>
            <a:r>
              <a:rPr lang="ru-RU" dirty="0" smtClean="0"/>
              <a:t>»).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79208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Выделим первый ключевой кадр и выполним команду </a:t>
            </a:r>
            <a:r>
              <a:rPr lang="ru-RU" dirty="0" err="1" smtClean="0"/>
              <a:t>Modify</a:t>
            </a:r>
            <a:r>
              <a:rPr lang="ru-RU" dirty="0" smtClean="0"/>
              <a:t> =&gt; </a:t>
            </a:r>
            <a:r>
              <a:rPr lang="ru-RU" dirty="0" err="1" smtClean="0"/>
              <a:t>Shape</a:t>
            </a:r>
            <a:r>
              <a:rPr lang="ru-RU" dirty="0" smtClean="0"/>
              <a:t> =&gt; </a:t>
            </a:r>
            <a:r>
              <a:rPr lang="ru-RU" dirty="0" err="1" smtClean="0"/>
              <a:t>Add</a:t>
            </a:r>
            <a:r>
              <a:rPr lang="ru-RU" dirty="0" smtClean="0"/>
              <a:t> </a:t>
            </a:r>
            <a:r>
              <a:rPr lang="ru-RU" dirty="0" err="1" smtClean="0"/>
              <a:t>Shape</a:t>
            </a:r>
            <a:r>
              <a:rPr lang="ru-RU" dirty="0" smtClean="0"/>
              <a:t> </a:t>
            </a:r>
            <a:r>
              <a:rPr lang="ru-RU" dirty="0" err="1" smtClean="0"/>
              <a:t>Hint</a:t>
            </a:r>
            <a:r>
              <a:rPr lang="ru-RU" dirty="0" smtClean="0"/>
              <a:t>, в результате выполнения которой на фигуре появится начальный </a:t>
            </a:r>
            <a:r>
              <a:rPr lang="ru-RU" dirty="0" err="1" smtClean="0"/>
              <a:t>хинт</a:t>
            </a:r>
            <a:r>
              <a:rPr lang="ru-RU" dirty="0" smtClean="0"/>
              <a:t> в виде красного кружка с буквой «а». Передвинем </a:t>
            </a:r>
            <a:r>
              <a:rPr lang="ru-RU" dirty="0" err="1" smtClean="0"/>
              <a:t>хинт</a:t>
            </a:r>
            <a:r>
              <a:rPr lang="ru-RU" dirty="0" smtClean="0"/>
              <a:t> в верхнюю точку веточки.</a:t>
            </a:r>
          </a:p>
          <a:p>
            <a:pPr>
              <a:buNone/>
            </a:pPr>
            <a:endParaRPr lang="uk-UA" dirty="0"/>
          </a:p>
        </p:txBody>
      </p:sp>
      <p:pic>
        <p:nvPicPr>
          <p:cNvPr id="8194" name="Picture 2" descr="Процесс установки хин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4364120" cy="2880320"/>
          </a:xfrm>
          <a:prstGeom prst="rect">
            <a:avLst/>
          </a:prstGeom>
          <a:noFill/>
        </p:spPr>
      </p:pic>
      <p:pic>
        <p:nvPicPr>
          <p:cNvPr id="8196" name="Picture 4" descr="В последнем кадре установите точку, в которую должен переходить хин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268760"/>
            <a:ext cx="4824536" cy="364033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5085184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Перейдите на последний ключевой кадр, и вы обнаружите, что внутри контура результирующей фигуры появится конечный </a:t>
            </a:r>
            <a:r>
              <a:rPr lang="ru-RU" dirty="0" err="1" smtClean="0"/>
              <a:t>хинт</a:t>
            </a:r>
            <a:r>
              <a:rPr lang="ru-RU" dirty="0" smtClean="0"/>
              <a:t> в виде зеленого кружка с буквой «</a:t>
            </a:r>
            <a:r>
              <a:rPr lang="ru-RU" dirty="0" err="1" smtClean="0"/>
              <a:t>a</a:t>
            </a:r>
            <a:r>
              <a:rPr lang="ru-RU" dirty="0" smtClean="0"/>
              <a:t>». Передвиньте </a:t>
            </a:r>
            <a:r>
              <a:rPr lang="ru-RU" dirty="0" err="1" smtClean="0"/>
              <a:t>хинт</a:t>
            </a:r>
            <a:r>
              <a:rPr lang="ru-RU" dirty="0" smtClean="0"/>
              <a:t> в точку, которая должна соответствовать первой отмеченной точке.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5"/>
            <a:ext cx="8496944" cy="165618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После </a:t>
            </a:r>
            <a:r>
              <a:rPr lang="ru-RU" dirty="0"/>
              <a:t>того как вы выставите на кривую </a:t>
            </a:r>
            <a:r>
              <a:rPr lang="ru-RU" dirty="0" err="1"/>
              <a:t>хинт</a:t>
            </a:r>
            <a:r>
              <a:rPr lang="ru-RU" dirty="0"/>
              <a:t> в последнем кадре, в первом кадре </a:t>
            </a:r>
            <a:r>
              <a:rPr lang="ru-RU" dirty="0" err="1"/>
              <a:t>хинт</a:t>
            </a:r>
            <a:r>
              <a:rPr lang="ru-RU" dirty="0"/>
              <a:t> поменяет свой цвет (с красного на желтый) — это означает, что установлено соответствие между </a:t>
            </a:r>
            <a:r>
              <a:rPr lang="ru-RU" dirty="0" err="1"/>
              <a:t>хинтами</a:t>
            </a:r>
            <a:r>
              <a:rPr lang="ru-RU" dirty="0"/>
              <a:t>. Повторите этот процесс, добавляя новые </a:t>
            </a:r>
            <a:r>
              <a:rPr lang="ru-RU" dirty="0" err="1" smtClean="0"/>
              <a:t>хинты</a:t>
            </a:r>
            <a:r>
              <a:rPr lang="ru-RU" dirty="0" smtClean="0"/>
              <a:t>. </a:t>
            </a:r>
            <a:r>
              <a:rPr lang="ru-RU" dirty="0"/>
              <a:t>Для получения наилучших результатов следует размещать </a:t>
            </a:r>
            <a:r>
              <a:rPr lang="ru-RU" dirty="0" err="1"/>
              <a:t>хинты</a:t>
            </a:r>
            <a:r>
              <a:rPr lang="ru-RU" dirty="0"/>
              <a:t> против часовой стрелки, начиная с левого верхнего угла фигуры.</a:t>
            </a:r>
            <a:endParaRPr lang="uk-UA" dirty="0"/>
          </a:p>
        </p:txBody>
      </p:sp>
      <p:pic>
        <p:nvPicPr>
          <p:cNvPr id="7170" name="Picture 2" descr="Положение хинтов в результирующей фигу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060848"/>
            <a:ext cx="5238750" cy="4152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869160"/>
            <a:ext cx="8712968" cy="170080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Сделать </a:t>
            </a:r>
            <a:r>
              <a:rPr lang="ru-RU" dirty="0" err="1"/>
              <a:t>хинты</a:t>
            </a:r>
            <a:r>
              <a:rPr lang="ru-RU" dirty="0"/>
              <a:t> видимыми или невидимыми можно по команде </a:t>
            </a:r>
            <a:r>
              <a:rPr lang="ru-RU" dirty="0" err="1"/>
              <a:t>View</a:t>
            </a:r>
            <a:r>
              <a:rPr lang="ru-RU" dirty="0"/>
              <a:t> =&gt; </a:t>
            </a:r>
            <a:r>
              <a:rPr lang="ru-RU" dirty="0" err="1"/>
              <a:t>Show</a:t>
            </a:r>
            <a:r>
              <a:rPr lang="ru-RU" dirty="0"/>
              <a:t> </a:t>
            </a:r>
            <a:r>
              <a:rPr lang="ru-RU" dirty="0" err="1"/>
              <a:t>Shape</a:t>
            </a:r>
            <a:r>
              <a:rPr lang="ru-RU" dirty="0"/>
              <a:t> </a:t>
            </a:r>
            <a:r>
              <a:rPr lang="ru-RU" dirty="0" err="1"/>
              <a:t>Hints</a:t>
            </a:r>
            <a:r>
              <a:rPr lang="ru-RU" dirty="0"/>
              <a:t>. Чтобы удалить </a:t>
            </a:r>
            <a:r>
              <a:rPr lang="ru-RU" dirty="0" err="1"/>
              <a:t>хинт</a:t>
            </a:r>
            <a:r>
              <a:rPr lang="ru-RU" dirty="0"/>
              <a:t>, перетащите его за сцену, а чтобы удалить все </a:t>
            </a:r>
            <a:r>
              <a:rPr lang="ru-RU" dirty="0" err="1"/>
              <a:t>хинты</a:t>
            </a:r>
            <a:r>
              <a:rPr lang="ru-RU" dirty="0"/>
              <a:t>, выберите команду </a:t>
            </a:r>
            <a:r>
              <a:rPr lang="ru-RU" dirty="0" err="1"/>
              <a:t>Modify</a:t>
            </a:r>
            <a:r>
              <a:rPr lang="ru-RU" dirty="0"/>
              <a:t> =&gt; </a:t>
            </a:r>
            <a:r>
              <a:rPr lang="ru-RU" dirty="0" err="1"/>
              <a:t>Transform</a:t>
            </a:r>
            <a:r>
              <a:rPr lang="ru-RU" dirty="0"/>
              <a:t> =&gt; </a:t>
            </a:r>
            <a:r>
              <a:rPr lang="ru-RU" dirty="0" err="1"/>
              <a:t>Remove</a:t>
            </a:r>
            <a:r>
              <a:rPr lang="ru-RU" dirty="0"/>
              <a:t> </a:t>
            </a:r>
            <a:r>
              <a:rPr lang="ru-RU" dirty="0" err="1"/>
              <a:t>All</a:t>
            </a:r>
            <a:r>
              <a:rPr lang="ru-RU" dirty="0"/>
              <a:t> </a:t>
            </a:r>
            <a:r>
              <a:rPr lang="ru-RU" dirty="0" err="1"/>
              <a:t>Hints</a:t>
            </a:r>
            <a:r>
              <a:rPr lang="ru-RU" dirty="0"/>
              <a:t>. Данные команды удобнее выполнить правым щелчком </a:t>
            </a:r>
            <a:r>
              <a:rPr lang="ru-RU" dirty="0" smtClean="0"/>
              <a:t>мыши.</a:t>
            </a:r>
            <a:endParaRPr lang="uk-UA" dirty="0"/>
          </a:p>
        </p:txBody>
      </p:sp>
      <p:pic>
        <p:nvPicPr>
          <p:cNvPr id="6146" name="Picture 2" descr="Правый щелчок мыши в области хинта дает доступ к мен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32656"/>
            <a:ext cx="5238750" cy="4267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404664"/>
            <a:ext cx="33843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результате мы получим фильм с более естественной трансформацией. В нашем примере нам хватило всего трех </a:t>
            </a:r>
            <a:r>
              <a:rPr lang="ru-RU" dirty="0" err="1" smtClean="0"/>
              <a:t>хинтов</a:t>
            </a:r>
            <a:r>
              <a:rPr lang="ru-RU" dirty="0" smtClean="0"/>
              <a:t>, однако программа позволяет одновременно использовать до 26 </a:t>
            </a:r>
            <a:r>
              <a:rPr lang="ru-RU" dirty="0" err="1" smtClean="0"/>
              <a:t>хинтов</a:t>
            </a:r>
            <a:r>
              <a:rPr lang="ru-RU" dirty="0" smtClean="0"/>
              <a:t>. При анимации фигур сложной формы можно разбить процесс на несколько этапов и на каждом использовать по 26 </a:t>
            </a:r>
            <a:r>
              <a:rPr lang="ru-RU" dirty="0" err="1" smtClean="0"/>
              <a:t>хинтов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До сих пор мы говорили о том, как упорядочить процесс </a:t>
            </a:r>
            <a:r>
              <a:rPr lang="ru-RU" dirty="0" err="1"/>
              <a:t>морфинга</a:t>
            </a:r>
            <a:r>
              <a:rPr lang="ru-RU" dirty="0"/>
              <a:t>, однако следует отметить, что с помощью функции </a:t>
            </a:r>
            <a:r>
              <a:rPr lang="ru-RU" dirty="0" err="1"/>
              <a:t>Shape</a:t>
            </a:r>
            <a:r>
              <a:rPr lang="ru-RU" dirty="0"/>
              <a:t> </a:t>
            </a:r>
            <a:r>
              <a:rPr lang="ru-RU" dirty="0" err="1"/>
              <a:t>Tween</a:t>
            </a:r>
            <a:r>
              <a:rPr lang="ru-RU" dirty="0"/>
              <a:t> можно добиться очень интересных эффектов неупорядоченной трансформации, которые трудно получить другими способами. В частности, стандартный эффект «взрыв», который предлагает программа </a:t>
            </a:r>
            <a:r>
              <a:rPr lang="ru-RU" dirty="0" err="1"/>
              <a:t>Flash</a:t>
            </a:r>
            <a:r>
              <a:rPr lang="ru-RU" dirty="0"/>
              <a:t> </a:t>
            </a:r>
            <a:r>
              <a:rPr lang="ru-RU" dirty="0" smtClean="0"/>
              <a:t>MX, </a:t>
            </a:r>
            <a:r>
              <a:rPr lang="ru-RU" dirty="0"/>
              <a:t>смотрится довольно примитивно по сравнению с тем, что можно сделать посредством функции </a:t>
            </a:r>
            <a:r>
              <a:rPr lang="ru-RU" dirty="0" err="1"/>
              <a:t>Shape</a:t>
            </a:r>
            <a:r>
              <a:rPr lang="ru-RU" dirty="0"/>
              <a:t> </a:t>
            </a:r>
            <a:r>
              <a:rPr lang="ru-RU" dirty="0" err="1"/>
              <a:t>Tween</a:t>
            </a:r>
            <a:r>
              <a:rPr lang="ru-RU" dirty="0"/>
              <a:t>.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5"/>
            <a:ext cx="8424936" cy="2808312"/>
          </a:xfrm>
        </p:spPr>
        <p:txBody>
          <a:bodyPr/>
          <a:lstStyle/>
          <a:p>
            <a:r>
              <a:rPr lang="ru-RU" dirty="0" smtClean="0"/>
              <a:t>Приведем пример, где в первом кадре была помещена растровая картина, которая затем была переведена в векторный вид командой </a:t>
            </a:r>
            <a:r>
              <a:rPr lang="ru-RU" dirty="0" err="1" smtClean="0"/>
              <a:t>Trace</a:t>
            </a:r>
            <a:r>
              <a:rPr lang="ru-RU" dirty="0" smtClean="0"/>
              <a:t> </a:t>
            </a:r>
            <a:r>
              <a:rPr lang="ru-RU" dirty="0" err="1" smtClean="0"/>
              <a:t>Bitmap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4098" name="Picture 2" descr="Растровое изображение, переведенное в векторный вид с помощью команды Trace Bit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08920"/>
            <a:ext cx="7272808" cy="3702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1872207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Затем ко всей совокупности контуров с заливками была применена автоматическая анимация формоизменения. В 40-м кадре была помещена та же картина, но в несколько большем масштабе.</a:t>
            </a:r>
            <a:endParaRPr lang="uk-UA" dirty="0"/>
          </a:p>
        </p:txBody>
      </p:sp>
      <p:pic>
        <p:nvPicPr>
          <p:cNvPr id="3074" name="Picture 2" descr="Каждый контур с заливкой определенного цвета пермещается по своей траектор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7632848" cy="4385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Как </a:t>
            </a:r>
            <a:r>
              <a:rPr lang="ru-RU" dirty="0" smtClean="0"/>
              <a:t>видно, </a:t>
            </a:r>
            <a:r>
              <a:rPr lang="ru-RU" dirty="0"/>
              <a:t>в процессе </a:t>
            </a:r>
            <a:r>
              <a:rPr lang="ru-RU" dirty="0" err="1"/>
              <a:t>морфинга</a:t>
            </a:r>
            <a:r>
              <a:rPr lang="ru-RU" dirty="0"/>
              <a:t> каждый контур с заливкой определенного цвета перемещается по своей траектории. В результате исходная картинка как бы распадается на отдельные «мазки», которые впоследствии вновь объединяются в картинку большего размера. Далее с 41-го по 70-й кадр мы применили анимацию движения </a:t>
            </a:r>
            <a:r>
              <a:rPr lang="ru-RU" dirty="0" err="1"/>
              <a:t>Motion</a:t>
            </a:r>
            <a:r>
              <a:rPr lang="ru-RU" dirty="0"/>
              <a:t> </a:t>
            </a:r>
            <a:r>
              <a:rPr lang="ru-RU" dirty="0" err="1"/>
              <a:t>Tween</a:t>
            </a:r>
            <a:r>
              <a:rPr lang="ru-RU" dirty="0"/>
              <a:t> ( 70-й кадр отличается от 41-го увеличением масштаба). Этот пример наглядно показывает, что функции </a:t>
            </a:r>
            <a:r>
              <a:rPr lang="ru-RU" dirty="0" err="1"/>
              <a:t>Shape</a:t>
            </a:r>
            <a:r>
              <a:rPr lang="ru-RU" dirty="0"/>
              <a:t> </a:t>
            </a:r>
            <a:r>
              <a:rPr lang="ru-RU" dirty="0" err="1"/>
              <a:t>Tween</a:t>
            </a:r>
            <a:r>
              <a:rPr lang="ru-RU" dirty="0"/>
              <a:t> и </a:t>
            </a:r>
            <a:r>
              <a:rPr lang="ru-RU" dirty="0" err="1"/>
              <a:t>Motion</a:t>
            </a:r>
            <a:r>
              <a:rPr lang="ru-RU" dirty="0"/>
              <a:t> </a:t>
            </a:r>
            <a:r>
              <a:rPr lang="ru-RU" dirty="0" err="1"/>
              <a:t>Tween</a:t>
            </a:r>
            <a:r>
              <a:rPr lang="ru-RU" dirty="0"/>
              <a:t> (которые приводят к одинаковым результатам масштабирования при переходе из первого кадра в последний) создают совершенно разные эффекты перехода: в первом случае каждый контур заливки перемещается по своей траектории, а во втором картинка остается целостной и лишь подвергается непрерывному масштабированию.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640960" cy="30243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начале урока мы говорили о том, что автоматическую анимацию нельзя применить непосредственно к растровым изображениям. Однако если перевести растровое изображение в контур с растровой заливкой, то становится возможной анимация формоизменения контура. Для примера импортируем на сцену растровый рисунок, применим команду </a:t>
            </a:r>
            <a:r>
              <a:rPr lang="ru-RU" dirty="0" err="1" smtClean="0"/>
              <a:t>Modify</a:t>
            </a:r>
            <a:r>
              <a:rPr lang="ru-RU" dirty="0" smtClean="0"/>
              <a:t> =&gt; </a:t>
            </a:r>
            <a:r>
              <a:rPr lang="ru-RU" dirty="0" err="1" smtClean="0"/>
              <a:t>Break</a:t>
            </a:r>
            <a:r>
              <a:rPr lang="ru-RU" dirty="0" smtClean="0"/>
              <a:t> </a:t>
            </a:r>
            <a:r>
              <a:rPr lang="ru-RU" dirty="0" err="1" smtClean="0"/>
              <a:t>Apart</a:t>
            </a:r>
            <a:r>
              <a:rPr lang="ru-RU" dirty="0" smtClean="0"/>
              <a:t>, после чего установим в поле </a:t>
            </a:r>
            <a:r>
              <a:rPr lang="ru-RU" dirty="0" err="1" smtClean="0"/>
              <a:t>Tween</a:t>
            </a:r>
            <a:r>
              <a:rPr lang="ru-RU" dirty="0" smtClean="0"/>
              <a:t> тип анимации </a:t>
            </a:r>
            <a:r>
              <a:rPr lang="ru-RU" dirty="0" err="1" smtClean="0"/>
              <a:t>Shape</a:t>
            </a:r>
            <a:r>
              <a:rPr lang="ru-RU" dirty="0" smtClean="0"/>
              <a:t> и вставим в конечном кадре анимации ключевой кадр. В последнем кадре применим режим трансформации </a:t>
            </a:r>
            <a:r>
              <a:rPr lang="ru-RU" dirty="0" err="1" smtClean="0"/>
              <a:t>Envelope</a:t>
            </a:r>
            <a:r>
              <a:rPr lang="ru-RU" dirty="0" smtClean="0"/>
              <a:t>, доступный по команде </a:t>
            </a:r>
            <a:r>
              <a:rPr lang="ru-RU" dirty="0" err="1" smtClean="0"/>
              <a:t>Modify</a:t>
            </a:r>
            <a:r>
              <a:rPr lang="ru-RU" dirty="0" smtClean="0"/>
              <a:t> =&gt; </a:t>
            </a:r>
            <a:r>
              <a:rPr lang="ru-RU" dirty="0" err="1" smtClean="0"/>
              <a:t>Transform</a:t>
            </a:r>
            <a:r>
              <a:rPr lang="ru-RU" dirty="0" smtClean="0"/>
              <a:t> =&gt; </a:t>
            </a:r>
            <a:r>
              <a:rPr lang="ru-RU" dirty="0" err="1" smtClean="0"/>
              <a:t>Envelope</a:t>
            </a:r>
            <a:r>
              <a:rPr lang="ru-RU" dirty="0" smtClean="0"/>
              <a:t>.</a:t>
            </a:r>
          </a:p>
          <a:p>
            <a:endParaRPr lang="uk-UA" dirty="0"/>
          </a:p>
        </p:txBody>
      </p:sp>
      <p:pic>
        <p:nvPicPr>
          <p:cNvPr id="4" name="Picture 2" descr="К контуру с растровой заливкой можно применить функцию трансформации Envelo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140968"/>
            <a:ext cx="5238750" cy="310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2646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результате получим  </a:t>
            </a:r>
            <a:r>
              <a:rPr lang="ru-RU" dirty="0" smtClean="0"/>
              <a:t>фильм в котором, </a:t>
            </a:r>
            <a:r>
              <a:rPr lang="ru-RU" dirty="0"/>
              <a:t>растровое изображение не претерпевает никаких изменений, а происходит формоизменение только векторного контура, благодаря чему зрителю видна та или иная часть растровой заливки, ограниченная изменяющимся контуром. Поэтому некорректно говорить о том, что анимация формоизменения применена к растровому изображению, как и о том, что возможна анимация формоизменения применительно к тексту. Анимацию формоизменения можно применить к тексту только после того, как мы переведем текст в контуры с заливками.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18722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В первом кадре напечатано слово </a:t>
            </a:r>
            <a:r>
              <a:rPr lang="ru-RU" dirty="0" err="1" smtClean="0"/>
              <a:t>Star</a:t>
            </a:r>
            <a:r>
              <a:rPr lang="ru-RU" dirty="0" smtClean="0"/>
              <a:t>, после чего дважды применена функция </a:t>
            </a:r>
            <a:r>
              <a:rPr lang="ru-RU" dirty="0" err="1" smtClean="0"/>
              <a:t>Break</a:t>
            </a:r>
            <a:r>
              <a:rPr lang="ru-RU" dirty="0" smtClean="0"/>
              <a:t> </a:t>
            </a:r>
            <a:r>
              <a:rPr lang="ru-RU" dirty="0" err="1" smtClean="0"/>
              <a:t>apart</a:t>
            </a:r>
            <a:r>
              <a:rPr lang="ru-RU" dirty="0" smtClean="0"/>
              <a:t>, что привело к переводу текста в контуры с заливками, далее применена анимация формоизменения, а в конечном кадре аналогичная процедура перевода текста в графику проведена со словом «Звезда».</a:t>
            </a:r>
            <a:endParaRPr lang="uk-UA" dirty="0"/>
          </a:p>
        </p:txBody>
      </p:sp>
      <p:pic>
        <p:nvPicPr>
          <p:cNvPr id="4" name="Picture 2" descr="Первый кадр автоматической анимации формоизмен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4464496" cy="2354008"/>
          </a:xfrm>
          <a:prstGeom prst="rect">
            <a:avLst/>
          </a:prstGeom>
          <a:noFill/>
        </p:spPr>
      </p:pic>
      <p:pic>
        <p:nvPicPr>
          <p:cNvPr id="5" name="Picture 2" descr="Финальный кадр автоматической анимации формоизмене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933056"/>
            <a:ext cx="4579257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8568952" cy="6048672"/>
          </a:xfrm>
        </p:spPr>
        <p:txBody>
          <a:bodyPr>
            <a:normAutofit/>
          </a:bodyPr>
          <a:lstStyle/>
          <a:p>
            <a:r>
              <a:rPr lang="ru-RU" dirty="0"/>
              <a:t>В итоге получается </a:t>
            </a:r>
            <a:r>
              <a:rPr lang="ru-RU" dirty="0" smtClean="0"/>
              <a:t>фильм, </a:t>
            </a:r>
            <a:r>
              <a:rPr lang="ru-RU" dirty="0"/>
              <a:t>в котором слово «</a:t>
            </a:r>
            <a:r>
              <a:rPr lang="ru-RU" dirty="0" err="1"/>
              <a:t>Star</a:t>
            </a:r>
            <a:r>
              <a:rPr lang="ru-RU" dirty="0"/>
              <a:t>» трансформируется в слово «Звезда». В принципе, подобного рода трансформации (когда количество символов в начальном и конечном кадре разное) выглядят не очень эффектно. Если же в начальном и конечном кадре одинаковое количество символов и идет переход из символа в символ, а при трансформации символа в символ используются </a:t>
            </a:r>
            <a:r>
              <a:rPr lang="ru-RU" dirty="0" err="1"/>
              <a:t>хинты</a:t>
            </a:r>
            <a:r>
              <a:rPr lang="ru-RU" dirty="0"/>
              <a:t>, можно добиться более выразительных эффектов.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Использование символов в сложной </a:t>
            </a:r>
            <a:r>
              <a:rPr lang="ru-RU" b="1" cap="small" dirty="0" smtClean="0">
                <a:solidFill>
                  <a:srgbClr val="0000FF"/>
                </a:solidFill>
              </a:rPr>
              <a:t>анимации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100" dirty="0"/>
              <a:t>Возможность автоматической прорисовки промежуточных кадров позволяет резко сократить объем работы для большого класса задач, но этим возможности </a:t>
            </a:r>
            <a:r>
              <a:rPr lang="ru-RU" sz="2100" dirty="0" err="1"/>
              <a:t>Flash</a:t>
            </a:r>
            <a:r>
              <a:rPr lang="ru-RU" sz="2100" dirty="0"/>
              <a:t> по автоматизации разработки анимации не ограничиваются. Существует целый ряд задач, при решении которых </a:t>
            </a:r>
            <a:r>
              <a:rPr lang="ru-RU" sz="2100" dirty="0" err="1"/>
              <a:t>Flash</a:t>
            </a:r>
            <a:r>
              <a:rPr lang="ru-RU" sz="2100" dirty="0"/>
              <a:t> позволяет значительно ускорить процесс создания анимации — речь идет об использовании анимированных символов. На практике часто бывает нужно создать анимацию, в которой используется несколько элементов, обладающих однотипным движением (например, растущие листья, вращающиеся колеса и т.п.). И здесь нецелесообразно будет многократно анимировать каждый элемент — логичнее записать движение в некотором анимированном символе, а затем применить копии этого символа там, где это необходимо. Для реализации указанной схемы могут быть использованы анимированные графические символы и так называемые </a:t>
            </a:r>
            <a:r>
              <a:rPr lang="ru-RU" sz="2100" dirty="0" err="1"/>
              <a:t>мувиклипы</a:t>
            </a:r>
            <a:r>
              <a:rPr lang="ru-RU" sz="2100" dirty="0"/>
              <a:t> . Рассмотрим создание каждого из этих символов.</a:t>
            </a:r>
            <a:endParaRPr lang="uk-UA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Создание анимированного графического символа</a:t>
            </a:r>
            <a:r>
              <a:rPr lang="ru-RU" b="1" cap="small" dirty="0" smtClean="0">
                <a:solidFill>
                  <a:srgbClr val="0000FF"/>
                </a:solidFill>
              </a:rPr>
              <a:t>: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24048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Прежде всего выполним команду </a:t>
            </a:r>
            <a:r>
              <a:rPr lang="ru-RU" dirty="0" err="1"/>
              <a:t>Insert</a:t>
            </a:r>
            <a:r>
              <a:rPr lang="ru-RU" dirty="0"/>
              <a:t> =&gt;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Symbol</a:t>
            </a:r>
            <a:r>
              <a:rPr lang="ru-RU" dirty="0"/>
              <a:t>, в результате чего появится </a:t>
            </a:r>
            <a:r>
              <a:rPr lang="ru-RU" dirty="0" smtClean="0"/>
              <a:t>панель. </a:t>
            </a:r>
            <a:r>
              <a:rPr lang="ru-RU" dirty="0"/>
              <a:t>Выберем тип символа </a:t>
            </a:r>
            <a:r>
              <a:rPr lang="ru-RU" dirty="0" err="1"/>
              <a:t>Graphic</a:t>
            </a:r>
            <a:r>
              <a:rPr lang="ru-RU" dirty="0"/>
              <a:t> — по умолчанию его имя будет </a:t>
            </a:r>
            <a:r>
              <a:rPr lang="ru-RU" dirty="0" err="1"/>
              <a:t>Symbol</a:t>
            </a:r>
            <a:r>
              <a:rPr lang="ru-RU" dirty="0"/>
              <a:t> 1. Если вас это не устраивает, можно присвоить символу другое имя</a:t>
            </a:r>
            <a:r>
              <a:rPr lang="ru-RU" dirty="0" smtClean="0"/>
              <a:t>.</a:t>
            </a:r>
            <a:endParaRPr lang="ru-RU" dirty="0"/>
          </a:p>
          <a:p>
            <a:endParaRPr lang="uk-UA" dirty="0"/>
          </a:p>
        </p:txBody>
      </p:sp>
      <p:pic>
        <p:nvPicPr>
          <p:cNvPr id="27650" name="Picture 2" descr="Панель создания нового симв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077072"/>
            <a:ext cx="6048672" cy="203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158417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Нажав кнопку ОК, перейдем в режим редактирования символа. Создадим символ с анимацией формоизменения — пусть это будет процесс превращения окружности в прямоугольник. </a:t>
            </a:r>
            <a:endParaRPr lang="uk-UA" dirty="0"/>
          </a:p>
        </p:txBody>
      </p:sp>
      <p:pic>
        <p:nvPicPr>
          <p:cNvPr id="26626" name="Picture 2" descr="Начальный кадр анимации формоизменения"/>
          <p:cNvPicPr>
            <a:picLocks noChangeAspect="1" noChangeArrowheads="1"/>
          </p:cNvPicPr>
          <p:nvPr/>
        </p:nvPicPr>
        <p:blipFill>
          <a:blip r:embed="rId2" cstate="print"/>
          <a:srcRect r="10656" b="12707"/>
          <a:stretch>
            <a:fillRect/>
          </a:stretch>
        </p:blipFill>
        <p:spPr bwMode="auto">
          <a:xfrm>
            <a:off x="1259632" y="1988839"/>
            <a:ext cx="5616624" cy="4579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733256"/>
            <a:ext cx="8568952" cy="7920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режиме редактирования символа его имя отображается наверху, а крестик в центре отмечает центральную точку символа.</a:t>
            </a:r>
            <a:endParaRPr lang="uk-UA" dirty="0"/>
          </a:p>
        </p:txBody>
      </p:sp>
      <p:pic>
        <p:nvPicPr>
          <p:cNvPr id="25602" name="Picture 2" descr="Анимация формоизменения, заложенная в символ Symbo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836712"/>
            <a:ext cx="5000625" cy="47625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260648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первом кадре поместим окружность, а в последнем — прямоугольник .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8640960" cy="2304255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Таким образом, мы создали графический анимированный символ, содержащий анимацию формоизменения, которая реализуется на протяжении 10 кадров.</a:t>
            </a:r>
          </a:p>
          <a:p>
            <a:r>
              <a:rPr lang="ru-RU" dirty="0"/>
              <a:t>После завершения редактирования символа вернемся в режим редактирования основного фильма. Это можно сделать, нажав на кнопку </a:t>
            </a:r>
            <a:r>
              <a:rPr lang="ru-RU" dirty="0" err="1"/>
              <a:t>c</a:t>
            </a:r>
            <a:r>
              <a:rPr lang="ru-RU" dirty="0"/>
              <a:t> именем сцены (в нашем случае </a:t>
            </a:r>
            <a:r>
              <a:rPr lang="ru-RU" dirty="0" err="1"/>
              <a:t>Scene</a:t>
            </a:r>
            <a:r>
              <a:rPr lang="ru-RU" dirty="0"/>
              <a:t> 1), либо используя кнопку </a:t>
            </a:r>
            <a:r>
              <a:rPr lang="ru-RU" dirty="0" err="1"/>
              <a:t>Back</a:t>
            </a:r>
            <a:r>
              <a:rPr lang="ru-RU" dirty="0"/>
              <a:t>, расположенную рядом с именем сцены, либо выполнив команду </a:t>
            </a:r>
            <a:r>
              <a:rPr lang="ru-RU" dirty="0" err="1"/>
              <a:t>Edit</a:t>
            </a:r>
            <a:r>
              <a:rPr lang="ru-RU" dirty="0"/>
              <a:t> =&gt;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Document</a:t>
            </a:r>
            <a:r>
              <a:rPr lang="ru-RU" dirty="0"/>
              <a:t>.</a:t>
            </a:r>
          </a:p>
          <a:p>
            <a:endParaRPr lang="uk-UA" dirty="0"/>
          </a:p>
        </p:txBody>
      </p:sp>
      <p:pic>
        <p:nvPicPr>
          <p:cNvPr id="24578" name="Picture 2" descr="Панель библиотеки содержит созданный символ графического тип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564904"/>
            <a:ext cx="5775642" cy="40324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852936"/>
            <a:ext cx="25922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Перейдя на сцену </a:t>
            </a:r>
            <a:r>
              <a:rPr lang="ru-RU" sz="2200" dirty="0" err="1" smtClean="0"/>
              <a:t>Scene</a:t>
            </a:r>
            <a:r>
              <a:rPr lang="ru-RU" sz="2200" dirty="0" smtClean="0"/>
              <a:t> 1, выполним команду </a:t>
            </a:r>
            <a:r>
              <a:rPr lang="ru-RU" sz="2200" dirty="0" err="1" smtClean="0"/>
              <a:t>Window</a:t>
            </a:r>
            <a:r>
              <a:rPr lang="ru-RU" sz="2200" dirty="0" smtClean="0"/>
              <a:t> =&gt; </a:t>
            </a:r>
            <a:r>
              <a:rPr lang="ru-RU" sz="2200" dirty="0" err="1" smtClean="0"/>
              <a:t>Library</a:t>
            </a:r>
            <a:r>
              <a:rPr lang="ru-RU" sz="2200" dirty="0" smtClean="0"/>
              <a:t> — на экране появится панель библиотеки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8640960" cy="136815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Щелкнув по имени символа, получим его изображение в окне библиотеки. С помощью клавиши «Проигрывание» можно просмотреть анимацию символа</a:t>
            </a:r>
            <a:endParaRPr lang="uk-UA" dirty="0"/>
          </a:p>
        </p:txBody>
      </p:sp>
      <p:pic>
        <p:nvPicPr>
          <p:cNvPr id="23554" name="Picture 2" descr="В окне библиотеки можно просмотреть анимацию симв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268760"/>
            <a:ext cx="5472608" cy="5158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27363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Перетащим символ из окна библиотеки на рабочее поле </a:t>
            </a:r>
            <a:r>
              <a:rPr lang="ru-RU" dirty="0" smtClean="0"/>
              <a:t>сцены. </a:t>
            </a:r>
            <a:r>
              <a:rPr lang="ru-RU" dirty="0"/>
              <a:t>При переносе символа из библиотеки на сцену мы создаем экземпляр </a:t>
            </a:r>
            <a:r>
              <a:rPr lang="ru-RU" dirty="0" smtClean="0"/>
              <a:t>символа. </a:t>
            </a:r>
            <a:r>
              <a:rPr lang="ru-RU" b="1" dirty="0" smtClean="0">
                <a:solidFill>
                  <a:srgbClr val="C00000"/>
                </a:solidFill>
              </a:rPr>
              <a:t>Экземпляр</a:t>
            </a:r>
            <a:r>
              <a:rPr lang="ru-RU" dirty="0" smtClean="0"/>
              <a:t> </a:t>
            </a:r>
            <a:r>
              <a:rPr lang="ru-RU" dirty="0"/>
              <a:t>— это копия символа, расположенная на сцене или внедренная в другой символ. Над экземпляром могут производиться различные преобразования, так что он может сильно отличаться от изначального символа цветом, размером и функцией. Редактирование символа приводит к автоматическому обновлению всех экземпляров, но применение различных эффектов к экземплярам никак не влияет на символ. </a:t>
            </a:r>
          </a:p>
          <a:p>
            <a:endParaRPr lang="uk-UA" dirty="0"/>
          </a:p>
        </p:txBody>
      </p:sp>
      <p:pic>
        <p:nvPicPr>
          <p:cNvPr id="22530" name="Picture 2" descr="Процесс создания экземпляра симв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933699"/>
            <a:ext cx="5238750" cy="3924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216024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Мы поместили на сцене анимированный графический символ, но до тех пор, пока у нас имеется только один кадр в основной сцене, мы не можем просмотреть анимацию, заложенную в данном </a:t>
            </a:r>
            <a:r>
              <a:rPr lang="ru-RU" dirty="0" smtClean="0"/>
              <a:t>символе.</a:t>
            </a:r>
            <a:endParaRPr lang="ru-RU" dirty="0"/>
          </a:p>
          <a:p>
            <a:r>
              <a:rPr lang="ru-RU" dirty="0"/>
              <a:t>Создадим анимацию движения из 50 </a:t>
            </a:r>
            <a:r>
              <a:rPr lang="ru-RU" dirty="0" smtClean="0"/>
              <a:t>кадров, </a:t>
            </a:r>
            <a:r>
              <a:rPr lang="ru-RU" dirty="0"/>
              <a:t>в течение которых наш символ должен переместиться вправо по сцене на некоторое расстояние.</a:t>
            </a:r>
          </a:p>
          <a:p>
            <a:endParaRPr lang="uk-UA" dirty="0"/>
          </a:p>
        </p:txBody>
      </p:sp>
      <p:pic>
        <p:nvPicPr>
          <p:cNvPr id="44034" name="Picture 2" descr="Анимация движения, примененная к экземпляру графического анимированного симв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276872"/>
            <a:ext cx="5238750" cy="3762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926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 результате мы получим </a:t>
            </a:r>
            <a:r>
              <a:rPr lang="ru-RU" dirty="0" smtClean="0"/>
              <a:t>фильм, </a:t>
            </a:r>
            <a:r>
              <a:rPr lang="ru-RU" dirty="0"/>
              <a:t>в котором анимация формоизменения наложена на анимацию движения. Если взяться мышью за указатель кадра </a:t>
            </a:r>
            <a:r>
              <a:rPr lang="ru-RU" dirty="0" smtClean="0"/>
              <a:t>и </a:t>
            </a:r>
            <a:r>
              <a:rPr lang="ru-RU" dirty="0"/>
              <a:t>протащить по монтажной линейке, то мы увидим, что за каждые 10 кадров отрабатывается анимация, заложенная в анимированный графический символ, а в 50-м кадре круг полностью превратился в квадрат. Если бы мы взяли в основной сцене не 50, а 55 кадров (число, не кратное количеству кадров в графическом символе), то в 55-м кадре мы бы получили другую фигуру — круг, на 50% трансформированный в квадрат. Таким образом, графические символы однозначно привязаны к монтажной линейке основного фильма.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5"/>
            <a:ext cx="8748464" cy="201622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Если мы хотим добавить новый экземпляр символа и применить к нему ту же анимацию движения, нам придется создать для нового экземпляра символа новый слой (это тоже отличает графический анимированный символ от </a:t>
            </a:r>
            <a:r>
              <a:rPr lang="ru-RU" dirty="0" err="1" smtClean="0"/>
              <a:t>мувиклипа</a:t>
            </a:r>
            <a:r>
              <a:rPr lang="ru-RU" dirty="0" smtClean="0"/>
              <a:t>). Продемонстрируем все вышесказанное на примере.</a:t>
            </a:r>
            <a:endParaRPr lang="uk-UA" dirty="0"/>
          </a:p>
        </p:txBody>
      </p:sp>
      <p:pic>
        <p:nvPicPr>
          <p:cNvPr id="4" name="Picture 2" descr="Для создания аналогичной анимации второго экземпляра графического символа необходим отдельный сл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9" y="2276872"/>
            <a:ext cx="6167897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640960" cy="273630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Добавим еще один слой, скопируем в первый кадр нового слоя созданный нами символ, трансформируем его (растянем по </a:t>
            </a:r>
            <a:r>
              <a:rPr lang="ru-RU" dirty="0" smtClean="0"/>
              <a:t>вертикали), </a:t>
            </a:r>
            <a:r>
              <a:rPr lang="ru-RU" dirty="0"/>
              <a:t>используя команду </a:t>
            </a:r>
            <a:r>
              <a:rPr lang="ru-RU" dirty="0" err="1"/>
              <a:t>Modify</a:t>
            </a:r>
            <a:r>
              <a:rPr lang="ru-RU" dirty="0"/>
              <a:t> =&gt; </a:t>
            </a:r>
            <a:r>
              <a:rPr lang="ru-RU" dirty="0" err="1"/>
              <a:t>Transform</a:t>
            </a:r>
            <a:r>
              <a:rPr lang="ru-RU" dirty="0"/>
              <a:t> =&gt; </a:t>
            </a:r>
            <a:r>
              <a:rPr lang="ru-RU" dirty="0" err="1"/>
              <a:t>Free</a:t>
            </a:r>
            <a:r>
              <a:rPr lang="ru-RU" dirty="0"/>
              <a:t> </a:t>
            </a:r>
            <a:r>
              <a:rPr lang="ru-RU" dirty="0" err="1"/>
              <a:t>transform</a:t>
            </a:r>
            <a:r>
              <a:rPr lang="ru-RU" dirty="0"/>
              <a:t>, и создадим анимацию движения, аналогичную той, что мы создали в первом слое</a:t>
            </a:r>
            <a:r>
              <a:rPr lang="ru-RU" dirty="0" smtClean="0"/>
              <a:t>. </a:t>
            </a:r>
            <a:r>
              <a:rPr lang="ru-RU" dirty="0"/>
              <a:t>Теперь рассмотрим, как повлияет на наш фильм редактирование самого символа. Для этого дважды щелкнем по экземпляру символа в виде окружности в первом кадре, в результате чего появится сцена с 10 кадрами, соответствующими анимации нашего графического анимированного символа</a:t>
            </a:r>
            <a:endParaRPr lang="uk-UA" dirty="0"/>
          </a:p>
        </p:txBody>
      </p:sp>
      <p:pic>
        <p:nvPicPr>
          <p:cNvPr id="41986" name="Picture 2" descr="Режим, в котором возможно редактирование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636912"/>
            <a:ext cx="4096147" cy="3739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23042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Зальем контур окружности в первом кадре заливкой другого цвета, но не градиентной, а </a:t>
            </a:r>
            <a:r>
              <a:rPr lang="ru-RU" dirty="0" smtClean="0"/>
              <a:t>одноцветной. </a:t>
            </a:r>
            <a:r>
              <a:rPr lang="ru-RU" dirty="0"/>
              <a:t>В данном случае редактирование будет относиться уже не к экземпляру, а к самому символу. Как только вы зальете окружность другим цветом, эллипс автоматически зальется соответствующим цветом, то есть редактирование символа приводит к изменениям во всех экземплярах.</a:t>
            </a:r>
            <a:endParaRPr lang="uk-UA" dirty="0"/>
          </a:p>
        </p:txBody>
      </p:sp>
      <p:pic>
        <p:nvPicPr>
          <p:cNvPr id="40962" name="Picture 2" descr="Изменения в символе влияют на все экземпляры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92896"/>
            <a:ext cx="5832648" cy="3998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Создание </a:t>
            </a:r>
            <a:r>
              <a:rPr lang="ru-RU" b="1" cap="small" dirty="0" err="1" smtClean="0">
                <a:solidFill>
                  <a:srgbClr val="0000FF"/>
                </a:solidFill>
              </a:rPr>
              <a:t>мувиклипов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>
                <a:solidFill>
                  <a:srgbClr val="C00000"/>
                </a:solidFill>
              </a:rPr>
              <a:t>Символы-мувиклипы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— это анимированные символы, имеющие монтажную линейку, которая (в отличие от графических анимированных символов) существует независимо от линейки основного фильма. Поясним это отличие: если для проигрывания в основном документе графического анимированного символа, состоящего из 10 кадров, нужно выделить ровно столько же кадров на монтажной линейке основного документа, то для </a:t>
            </a:r>
            <a:r>
              <a:rPr lang="ru-RU" dirty="0" err="1"/>
              <a:t>мувиклипа</a:t>
            </a:r>
            <a:r>
              <a:rPr lang="ru-RU" dirty="0"/>
              <a:t> в 10 кадров достаточно одного кадра на монтажной линейке основного документа. Кроме того, </a:t>
            </a:r>
            <a:r>
              <a:rPr lang="ru-RU" dirty="0" err="1"/>
              <a:t>мувиклип</a:t>
            </a:r>
            <a:r>
              <a:rPr lang="ru-RU" dirty="0"/>
              <a:t> может содержать собственные интерактивные элементы, звуки и экземпляры других </a:t>
            </a:r>
            <a:r>
              <a:rPr lang="ru-RU" dirty="0" err="1"/>
              <a:t>мувиклипов</a:t>
            </a:r>
            <a:r>
              <a:rPr lang="ru-RU" dirty="0"/>
              <a:t>.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291264" cy="175679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Рассмотрим принципы работы с </a:t>
            </a:r>
            <a:r>
              <a:rPr lang="ru-RU" dirty="0" err="1" smtClean="0"/>
              <a:t>мувиклипами</a:t>
            </a:r>
            <a:r>
              <a:rPr lang="ru-RU" dirty="0" smtClean="0"/>
              <a:t> на примере создания фильма, в котором фигурирует дерево с распускающимися листочками. Создадим </a:t>
            </a:r>
            <a:r>
              <a:rPr lang="ru-RU" dirty="0" err="1" smtClean="0"/>
              <a:t>мувиклип</a:t>
            </a:r>
            <a:r>
              <a:rPr lang="ru-RU" dirty="0" smtClean="0"/>
              <a:t> «листок» по аналогии с созданием графического символа, но при этом в панели  вместо пункта </a:t>
            </a:r>
            <a:r>
              <a:rPr lang="ru-RU" dirty="0" err="1" smtClean="0"/>
              <a:t>Graphic</a:t>
            </a:r>
            <a:r>
              <a:rPr lang="ru-RU" dirty="0" smtClean="0"/>
              <a:t> выберем пункт </a:t>
            </a:r>
            <a:r>
              <a:rPr lang="ru-RU" dirty="0" err="1" smtClean="0"/>
              <a:t>Movie</a:t>
            </a:r>
            <a:r>
              <a:rPr lang="ru-RU" dirty="0" smtClean="0"/>
              <a:t> </a:t>
            </a:r>
            <a:r>
              <a:rPr lang="ru-RU" dirty="0" err="1" smtClean="0"/>
              <a:t>Clip</a:t>
            </a:r>
            <a:r>
              <a:rPr lang="ru-RU" dirty="0" smtClean="0"/>
              <a:t> и дадим этому </a:t>
            </a:r>
            <a:r>
              <a:rPr lang="ru-RU" dirty="0" err="1" smtClean="0"/>
              <a:t>мувиклипу</a:t>
            </a:r>
            <a:r>
              <a:rPr lang="ru-RU" dirty="0" smtClean="0"/>
              <a:t> название «листок». В появившемся окне нарисуем листок.</a:t>
            </a:r>
          </a:p>
          <a:p>
            <a:endParaRPr lang="uk-UA" dirty="0"/>
          </a:p>
        </p:txBody>
      </p:sp>
      <p:pic>
        <p:nvPicPr>
          <p:cNvPr id="48130" name="Picture 2" descr="Первый кадр мувиклипа «листок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916832"/>
            <a:ext cx="4499885" cy="4704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93610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Чтобы смоделировать рост этого листка, создадим в </a:t>
            </a:r>
            <a:r>
              <a:rPr lang="ru-RU" dirty="0" err="1"/>
              <a:t>мувиклипе</a:t>
            </a:r>
            <a:r>
              <a:rPr lang="ru-RU" dirty="0"/>
              <a:t> «листок» анимацию </a:t>
            </a:r>
            <a:r>
              <a:rPr lang="ru-RU" dirty="0" err="1"/>
              <a:t>Motion</a:t>
            </a:r>
            <a:r>
              <a:rPr lang="ru-RU" dirty="0"/>
              <a:t> </a:t>
            </a:r>
            <a:r>
              <a:rPr lang="ru-RU" dirty="0" err="1"/>
              <a:t>Tween</a:t>
            </a:r>
            <a:r>
              <a:rPr lang="ru-RU" dirty="0"/>
              <a:t> на 20 кадров с увеличением масштаба.</a:t>
            </a:r>
            <a:endParaRPr lang="uk-UA" dirty="0"/>
          </a:p>
        </p:txBody>
      </p:sp>
      <p:pic>
        <p:nvPicPr>
          <p:cNvPr id="47106" name="Picture 2" descr="Мувиклип, имитирующий рост лис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96752"/>
            <a:ext cx="5238750" cy="5391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204482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Затем перейдем к основному документу </a:t>
            </a:r>
            <a:r>
              <a:rPr lang="ru-RU" dirty="0" err="1"/>
              <a:t>Scene</a:t>
            </a:r>
            <a:r>
              <a:rPr lang="ru-RU" dirty="0"/>
              <a:t> 1, нарисуем ветку, вызовем библиотеку и будем добавлять экземпляры путем перетаскивания символа на сцену. Используя функцию свободного трансформирования получаемых экземпляров символа на сцене, будем добавлять листья на ветку нужного размера </a:t>
            </a:r>
            <a:endParaRPr lang="uk-UA" dirty="0"/>
          </a:p>
        </p:txBody>
      </p:sp>
      <p:pic>
        <p:nvPicPr>
          <p:cNvPr id="46082" name="Picture 2" descr="Добавление экземпляров символа на сцен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7080787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435280" cy="18288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После того как мы разместим все листья, </a:t>
            </a:r>
            <a:r>
              <a:rPr lang="ru-RU" dirty="0" err="1" smtClean="0"/>
              <a:t>получитсяфильм</a:t>
            </a:r>
            <a:r>
              <a:rPr lang="ru-RU" dirty="0" smtClean="0"/>
              <a:t>. </a:t>
            </a:r>
            <a:r>
              <a:rPr lang="ru-RU" dirty="0"/>
              <a:t>В этом фильме черенки листочков в процессе роста листьев как бы отъезжают от мест крепления черенка. Для того чтобы избежать этого эффекта, вернемся к редактированию символа.</a:t>
            </a:r>
            <a:endParaRPr lang="uk-UA" dirty="0"/>
          </a:p>
        </p:txBody>
      </p:sp>
      <p:pic>
        <p:nvPicPr>
          <p:cNvPr id="45058" name="Picture 2" descr="Использования режима калькиров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204864"/>
            <a:ext cx="4320480" cy="4218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363272" cy="172819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Нам необходимо, чтобы в первом и последнем кадре анимации точка прикрепления черенка листа к ветке оставалась на месте. С этой целью включим режим контурного </a:t>
            </a:r>
            <a:r>
              <a:rPr lang="ru-RU" dirty="0" smtClean="0"/>
              <a:t>калькирования </a:t>
            </a:r>
            <a:r>
              <a:rPr lang="ru-RU" dirty="0"/>
              <a:t>и совместим на кальке первый и последний кадр таким образом, чтобы точка крепления листка оставалась на месте. После этого фильм будет лишен указанного выше </a:t>
            </a:r>
            <a:r>
              <a:rPr lang="ru-RU" dirty="0" smtClean="0"/>
              <a:t>недостатка.</a:t>
            </a:r>
            <a:endParaRPr lang="uk-UA" dirty="0"/>
          </a:p>
        </p:txBody>
      </p:sp>
      <p:pic>
        <p:nvPicPr>
          <p:cNvPr id="52226" name="Picture 2" descr="Создание мувиклипа «ветка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704856" cy="4398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291264" cy="233285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Поскольку нашей задачей является построение анимированного дерева, которое, в свою очередь, состоит из веток, превратим созданную нами ветку в </a:t>
            </a:r>
            <a:r>
              <a:rPr lang="ru-RU" dirty="0" err="1"/>
              <a:t>мувиклип</a:t>
            </a:r>
            <a:r>
              <a:rPr lang="ru-RU" dirty="0"/>
              <a:t>, выполнив команду </a:t>
            </a:r>
            <a:r>
              <a:rPr lang="ru-RU" dirty="0" err="1"/>
              <a:t>Modify</a:t>
            </a:r>
            <a:r>
              <a:rPr lang="ru-RU" dirty="0"/>
              <a:t> =&gt; </a:t>
            </a:r>
            <a:r>
              <a:rPr lang="ru-RU" dirty="0" err="1"/>
              <a:t>Convert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 smtClean="0"/>
              <a:t>symbol</a:t>
            </a:r>
            <a:r>
              <a:rPr lang="ru-RU" dirty="0" smtClean="0"/>
              <a:t>. </a:t>
            </a:r>
            <a:r>
              <a:rPr lang="ru-RU" dirty="0"/>
              <a:t>Теперь можно из совокупности клипов «ветка» построить </a:t>
            </a:r>
            <a:r>
              <a:rPr lang="ru-RU" dirty="0" smtClean="0"/>
              <a:t>дерево. </a:t>
            </a:r>
            <a:r>
              <a:rPr lang="ru-RU" dirty="0"/>
              <a:t>Как </a:t>
            </a:r>
            <a:r>
              <a:rPr lang="ru-RU" dirty="0" smtClean="0"/>
              <a:t>видно, </a:t>
            </a:r>
            <a:r>
              <a:rPr lang="ru-RU" dirty="0"/>
              <a:t>клип «ветка» многократно применяется с различными трансформациями (поворот, зеркальное отображение и масштабирование).</a:t>
            </a:r>
            <a:endParaRPr lang="uk-UA" dirty="0"/>
          </a:p>
        </p:txBody>
      </p:sp>
      <p:pic>
        <p:nvPicPr>
          <p:cNvPr id="51202" name="Picture 2" descr="На базе мувиклипов «ветка» строится дерево"/>
          <p:cNvPicPr>
            <a:picLocks noChangeAspect="1" noChangeArrowheads="1"/>
          </p:cNvPicPr>
          <p:nvPr/>
        </p:nvPicPr>
        <p:blipFill>
          <a:blip r:embed="rId2" cstate="print"/>
          <a:srcRect b="4181"/>
          <a:stretch>
            <a:fillRect/>
          </a:stretch>
        </p:blipFill>
        <p:spPr bwMode="auto">
          <a:xfrm>
            <a:off x="1547664" y="2276871"/>
            <a:ext cx="5904656" cy="42484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18002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 результате мы </a:t>
            </a:r>
            <a:r>
              <a:rPr lang="ru-RU" dirty="0" smtClean="0"/>
              <a:t>получим фильм, </a:t>
            </a:r>
            <a:r>
              <a:rPr lang="ru-RU" dirty="0"/>
              <a:t>в котором изображено дерево с растущими листочками, все ветки которого отличаются друг от друга только стандартными изменениями, полученными на базе функции </a:t>
            </a:r>
            <a:r>
              <a:rPr lang="ru-RU" dirty="0" err="1"/>
              <a:t>Free</a:t>
            </a:r>
            <a:r>
              <a:rPr lang="ru-RU" dirty="0"/>
              <a:t> </a:t>
            </a:r>
            <a:r>
              <a:rPr lang="ru-RU" dirty="0" err="1"/>
              <a:t>transform</a:t>
            </a:r>
            <a:r>
              <a:rPr lang="ru-RU" dirty="0"/>
              <a:t>. Если же мы захотим поменять в какой-то ветке количество листьев, то нам необходимо будет перевести ее из экземпляра символа в редактируемый объект. Для этого выделим нужный экземпляр символа «ветка» и выполним команду </a:t>
            </a:r>
            <a:r>
              <a:rPr lang="ru-RU" dirty="0" err="1"/>
              <a:t>Modify</a:t>
            </a:r>
            <a:r>
              <a:rPr lang="ru-RU" dirty="0"/>
              <a:t> =&gt; </a:t>
            </a:r>
            <a:r>
              <a:rPr lang="ru-RU" dirty="0" err="1"/>
              <a:t>Break</a:t>
            </a:r>
            <a:r>
              <a:rPr lang="ru-RU" dirty="0"/>
              <a:t> </a:t>
            </a:r>
            <a:r>
              <a:rPr lang="ru-RU" dirty="0" err="1"/>
              <a:t>Apart</a:t>
            </a:r>
            <a:r>
              <a:rPr lang="ru-RU" dirty="0"/>
              <a:t> </a:t>
            </a:r>
            <a:endParaRPr lang="uk-UA" dirty="0"/>
          </a:p>
        </p:txBody>
      </p:sp>
      <p:pic>
        <p:nvPicPr>
          <p:cNvPr id="50178" name="Picture 2" descr="Для изменения количества листьев в символе «ветка» его необходимо использовать команду Break Ap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132856"/>
            <a:ext cx="4518670" cy="4272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5"/>
            <a:ext cx="8424936" cy="57606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Теперь можно убрать один из листочков</a:t>
            </a:r>
            <a:endParaRPr lang="uk-UA" dirty="0"/>
          </a:p>
        </p:txBody>
      </p:sp>
      <p:pic>
        <p:nvPicPr>
          <p:cNvPr id="49154" name="Picture 2" descr="В сцене осталось толко два экземпляра символа «ветка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7344816" cy="5288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640960" cy="72007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Чтобы придать нашему фильму некоторую законченность, добавим два новых слоя — задний план «небо» и передний план «вид из окна» </a:t>
            </a:r>
            <a:endParaRPr lang="uk-UA" dirty="0"/>
          </a:p>
        </p:txBody>
      </p:sp>
      <p:pic>
        <p:nvPicPr>
          <p:cNvPr id="55298" name="Picture 2" descr="Добавление переднего и заднего плана на дополнительных слоя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80728"/>
            <a:ext cx="5688632" cy="455090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5517232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dirty="0"/>
              <a:t>Обратите внимание, что весь фильм состоит только из одного кадра основной сцены. Вся анимация заложена в анимированных </a:t>
            </a:r>
            <a:r>
              <a:rPr lang="ru-RU" sz="2000" dirty="0" err="1"/>
              <a:t>символах-мувиклипах</a:t>
            </a:r>
            <a:r>
              <a:rPr lang="ru-RU" sz="2000" dirty="0"/>
              <a:t>.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Преобразование анимации на сцене в отдельный </a:t>
            </a:r>
            <a:r>
              <a:rPr lang="ru-RU" b="1" cap="small" dirty="0" err="1" smtClean="0">
                <a:solidFill>
                  <a:srgbClr val="0000FF"/>
                </a:solidFill>
              </a:rPr>
              <a:t>мувиклип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5"/>
            <a:ext cx="8640960" cy="10801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Если на сцене создана анимационная последовательность, которую необходимо повторно использовать в клипе или манипулировать ею как отдельным экземпляром, можно выделить ее и сохранить как отдельный </a:t>
            </a:r>
            <a:r>
              <a:rPr lang="ru-RU" dirty="0" err="1"/>
              <a:t>символ-мувиклип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54274" name="Picture 2" descr="Фильм на базе анимации Motion Twe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276872"/>
            <a:ext cx="5238750" cy="43338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2996952"/>
            <a:ext cx="3240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Создадим новый Flash-фильм, в котором создадим эффект падающих листьев на фоне фотографии осеннего леса. Воспользуемся фильмом, созданным на прошлом уроке 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496944" cy="302433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Выделим все кадры этого фильма, щелкнув правой кнопкой мыши по любой ячейке кадра на монтажной линейке, и в ниспадающем меню выберем пункт </a:t>
            </a:r>
            <a:r>
              <a:rPr lang="ru-RU" dirty="0" err="1"/>
              <a:t>Select</a:t>
            </a:r>
            <a:r>
              <a:rPr lang="ru-RU" dirty="0"/>
              <a:t> </a:t>
            </a:r>
            <a:r>
              <a:rPr lang="ru-RU" dirty="0" err="1"/>
              <a:t>all</a:t>
            </a:r>
            <a:r>
              <a:rPr lang="ru-RU" dirty="0"/>
              <a:t> </a:t>
            </a:r>
            <a:r>
              <a:rPr lang="ru-RU" dirty="0" err="1"/>
              <a:t>frames</a:t>
            </a:r>
            <a:r>
              <a:rPr lang="ru-RU" dirty="0"/>
              <a:t>, в результате чего все ячейки окрасятся в черный цвет. После этого правым щелчком мыши вновь вызовем меню и выберем пункт </a:t>
            </a:r>
            <a:r>
              <a:rPr lang="ru-RU" dirty="0" err="1"/>
              <a:t>Copy</a:t>
            </a:r>
            <a:r>
              <a:rPr lang="ru-RU" dirty="0"/>
              <a:t> </a:t>
            </a:r>
            <a:r>
              <a:rPr lang="ru-RU" dirty="0" err="1"/>
              <a:t>Frames</a:t>
            </a:r>
            <a:r>
              <a:rPr lang="ru-RU" dirty="0"/>
              <a:t>. Далее откроем новый документ и вставим в нем новый </a:t>
            </a:r>
            <a:r>
              <a:rPr lang="ru-RU" dirty="0" err="1"/>
              <a:t>символ-мувиклип</a:t>
            </a:r>
            <a:r>
              <a:rPr lang="ru-RU" dirty="0"/>
              <a:t> посредством команды </a:t>
            </a:r>
            <a:r>
              <a:rPr lang="ru-RU" dirty="0" err="1"/>
              <a:t>Insert</a:t>
            </a:r>
            <a:r>
              <a:rPr lang="ru-RU" dirty="0"/>
              <a:t> =&gt;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Symbol</a:t>
            </a:r>
            <a:r>
              <a:rPr lang="ru-RU" dirty="0"/>
              <a:t> (в пункте </a:t>
            </a:r>
            <a:r>
              <a:rPr lang="ru-RU" dirty="0" err="1"/>
              <a:t>Behavior</a:t>
            </a:r>
            <a:r>
              <a:rPr lang="ru-RU" dirty="0"/>
              <a:t> следует выбрать </a:t>
            </a:r>
            <a:r>
              <a:rPr lang="ru-RU" dirty="0" err="1"/>
              <a:t>Мovie</a:t>
            </a:r>
            <a:r>
              <a:rPr lang="ru-RU" dirty="0"/>
              <a:t> </a:t>
            </a:r>
            <a:r>
              <a:rPr lang="ru-RU" dirty="0" err="1"/>
              <a:t>clip</a:t>
            </a:r>
            <a:r>
              <a:rPr lang="ru-RU" dirty="0"/>
              <a:t>). На монтажной линейке </a:t>
            </a:r>
            <a:r>
              <a:rPr lang="ru-RU" dirty="0" err="1"/>
              <a:t>мувиклипа</a:t>
            </a:r>
            <a:r>
              <a:rPr lang="ru-RU" dirty="0"/>
              <a:t> щелкнем на кадре 1 и выполним команду </a:t>
            </a:r>
            <a:r>
              <a:rPr lang="ru-RU" dirty="0" err="1"/>
              <a:t>Edit</a:t>
            </a:r>
            <a:r>
              <a:rPr lang="ru-RU" dirty="0"/>
              <a:t> =&gt; </a:t>
            </a:r>
            <a:r>
              <a:rPr lang="ru-RU" dirty="0" err="1"/>
              <a:t>Paste</a:t>
            </a:r>
            <a:r>
              <a:rPr lang="ru-RU" dirty="0"/>
              <a:t> </a:t>
            </a:r>
            <a:r>
              <a:rPr lang="ru-RU" dirty="0" err="1"/>
              <a:t>Frames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3250" name="Picture 2" descr="Созданный мувиклип Symbo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284984"/>
            <a:ext cx="5238750" cy="3276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144015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библиотеке нового документа (в нашем примере его имя </a:t>
            </a:r>
            <a:r>
              <a:rPr lang="ru-RU" dirty="0" err="1"/>
              <a:t>Untilted</a:t>
            </a:r>
            <a:r>
              <a:rPr lang="ru-RU" dirty="0"/>
              <a:t> 2) появится </a:t>
            </a:r>
            <a:r>
              <a:rPr lang="ru-RU" dirty="0" err="1"/>
              <a:t>мувиклип</a:t>
            </a:r>
            <a:r>
              <a:rPr lang="ru-RU" dirty="0"/>
              <a:t> по имени </a:t>
            </a:r>
            <a:r>
              <a:rPr lang="ru-RU" dirty="0" err="1"/>
              <a:t>symbol</a:t>
            </a:r>
            <a:r>
              <a:rPr lang="ru-RU" dirty="0"/>
              <a:t> </a:t>
            </a:r>
            <a:r>
              <a:rPr lang="ru-RU" dirty="0" smtClean="0"/>
              <a:t>1. </a:t>
            </a:r>
            <a:r>
              <a:rPr lang="ru-RU" dirty="0"/>
              <a:t>Вернемся к сцене основного документа </a:t>
            </a:r>
            <a:r>
              <a:rPr lang="ru-RU" dirty="0" err="1"/>
              <a:t>Scene</a:t>
            </a:r>
            <a:r>
              <a:rPr lang="ru-RU" dirty="0"/>
              <a:t> 1 и импортируем на сцену фотографию осеннего леса командой </a:t>
            </a:r>
            <a:r>
              <a:rPr lang="ru-RU" dirty="0" err="1"/>
              <a:t>File</a:t>
            </a:r>
            <a:r>
              <a:rPr lang="ru-RU" dirty="0"/>
              <a:t> =&gt; </a:t>
            </a:r>
            <a:r>
              <a:rPr lang="ru-RU" dirty="0" err="1"/>
              <a:t>Import</a:t>
            </a:r>
            <a:r>
              <a:rPr lang="ru-RU" dirty="0"/>
              <a:t> =&gt; </a:t>
            </a:r>
            <a:r>
              <a:rPr lang="ru-RU" dirty="0" err="1"/>
              <a:t>Import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Stage</a:t>
            </a:r>
            <a:endParaRPr lang="uk-UA" dirty="0"/>
          </a:p>
        </p:txBody>
      </p:sp>
      <p:pic>
        <p:nvPicPr>
          <p:cNvPr id="59394" name="Picture 2" descr="Импортируем фотографию на сцену основного филь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8208912" cy="5119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64807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Создадим несколько экземпляров листьев и в режиме </a:t>
            </a:r>
            <a:r>
              <a:rPr lang="ru-RU" dirty="0" err="1"/>
              <a:t>Free</a:t>
            </a:r>
            <a:r>
              <a:rPr lang="ru-RU" dirty="0"/>
              <a:t> </a:t>
            </a:r>
            <a:r>
              <a:rPr lang="ru-RU" dirty="0" err="1"/>
              <a:t>transform</a:t>
            </a:r>
            <a:r>
              <a:rPr lang="ru-RU" dirty="0"/>
              <a:t> изменим их размер</a:t>
            </a:r>
            <a:endParaRPr lang="uk-UA" dirty="0"/>
          </a:p>
        </p:txBody>
      </p:sp>
      <p:pic>
        <p:nvPicPr>
          <p:cNvPr id="58370" name="Picture 2" descr="Создадим несколько экземпляров символа-мувиклип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6408712" cy="36820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4653136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итоге получим </a:t>
            </a:r>
            <a:r>
              <a:rPr lang="ru-RU" sz="2000" dirty="0" smtClean="0"/>
              <a:t>фильм. </a:t>
            </a:r>
            <a:r>
              <a:rPr lang="ru-RU" sz="2000" dirty="0"/>
              <a:t>Поскольку мы использовали экземпляры только одного </a:t>
            </a:r>
            <a:r>
              <a:rPr lang="ru-RU" sz="2000" dirty="0" err="1"/>
              <a:t>мувиклипа</a:t>
            </a:r>
            <a:r>
              <a:rPr lang="ru-RU" sz="2000" dirty="0"/>
              <a:t> (хотя и модифицировали каждый из них), полученный фильм выглядит неестественно, так как все листья движутся синхронно. Поэтому желательно создать несколько </a:t>
            </a:r>
            <a:r>
              <a:rPr lang="ru-RU" sz="2000" dirty="0" err="1"/>
              <a:t>символов-мувиклипов</a:t>
            </a:r>
            <a:r>
              <a:rPr lang="ru-RU" sz="2000" dirty="0"/>
              <a:t>, а чтобы не создавать их с нуля, удобно воспользоваться функцией дублирования символов.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cap="small" dirty="0">
                <a:solidFill>
                  <a:srgbClr val="0000FF"/>
                </a:solidFill>
              </a:rPr>
              <a:t>Дублирование </a:t>
            </a:r>
            <a:r>
              <a:rPr lang="ru-RU" b="1" cap="small" dirty="0" smtClean="0">
                <a:solidFill>
                  <a:srgbClr val="0000FF"/>
                </a:solidFill>
              </a:rPr>
              <a:t>символов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435280" cy="125273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dirty="0"/>
              <a:t>Чтобы дублировать символ, вызовем панель библиотеки по команде </a:t>
            </a:r>
            <a:r>
              <a:rPr lang="ru-RU" dirty="0" err="1"/>
              <a:t>Window</a:t>
            </a:r>
            <a:r>
              <a:rPr lang="ru-RU" dirty="0"/>
              <a:t> =&gt; </a:t>
            </a:r>
            <a:r>
              <a:rPr lang="ru-RU" dirty="0" err="1"/>
              <a:t>Library</a:t>
            </a:r>
            <a:r>
              <a:rPr lang="ru-RU" dirty="0"/>
              <a:t> и правым щелчком мыши активизируем контекстное </a:t>
            </a:r>
            <a:r>
              <a:rPr lang="ru-RU" dirty="0" smtClean="0"/>
              <a:t>меню, </a:t>
            </a:r>
            <a:r>
              <a:rPr lang="ru-RU" dirty="0"/>
              <a:t>в котором выберем пункт </a:t>
            </a:r>
            <a:r>
              <a:rPr lang="ru-RU" dirty="0" err="1"/>
              <a:t>Duplicate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57346" name="Picture 2" descr="Процесс дублирования симв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7344816" cy="4847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4525963"/>
          </a:xfrm>
        </p:spPr>
        <p:txBody>
          <a:bodyPr/>
          <a:lstStyle/>
          <a:p>
            <a:r>
              <a:rPr lang="ru-RU" dirty="0"/>
              <a:t>В появившейся панели </a:t>
            </a:r>
            <a:r>
              <a:rPr lang="ru-RU" dirty="0" smtClean="0"/>
              <a:t>введем </a:t>
            </a:r>
            <a:r>
              <a:rPr lang="ru-RU" dirty="0"/>
              <a:t>имя нового символа (по умолчанию это будет </a:t>
            </a:r>
            <a:r>
              <a:rPr lang="ru-RU" dirty="0" err="1"/>
              <a:t>Symbol</a:t>
            </a:r>
            <a:r>
              <a:rPr lang="ru-RU" dirty="0"/>
              <a:t> 1 </a:t>
            </a:r>
            <a:r>
              <a:rPr lang="ru-RU" dirty="0" err="1"/>
              <a:t>copy</a:t>
            </a:r>
            <a:r>
              <a:rPr lang="ru-RU" dirty="0"/>
              <a:t>).</a:t>
            </a:r>
            <a:endParaRPr lang="uk-UA" dirty="0"/>
          </a:p>
        </p:txBody>
      </p:sp>
      <p:pic>
        <p:nvPicPr>
          <p:cNvPr id="56322" name="Picture 2" descr="Панель дублирования симв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556791"/>
            <a:ext cx="4680520" cy="50309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9"/>
            <a:ext cx="8784976" cy="23762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Итак, у нас появилась копия имеющегося символа, которую мы будем использовать как заготовку для создания нового символа. Изменим в этой заготовке некоторые параметры, например замедлим скорость падения листа, для чего достаточно перетащить последний кадр вправо на монтажной линейке. А потом применим зеркальное отображение листа в последнем кадре — новый символ с именем </a:t>
            </a:r>
            <a:r>
              <a:rPr lang="ru-RU" dirty="0" err="1"/>
              <a:t>Symbol</a:t>
            </a:r>
            <a:r>
              <a:rPr lang="ru-RU" dirty="0"/>
              <a:t> 1 </a:t>
            </a:r>
            <a:r>
              <a:rPr lang="ru-RU" dirty="0" err="1"/>
              <a:t>copy</a:t>
            </a:r>
            <a:r>
              <a:rPr lang="ru-RU" dirty="0"/>
              <a:t> готов </a:t>
            </a:r>
            <a:endParaRPr lang="uk-UA" dirty="0"/>
          </a:p>
        </p:txBody>
      </p:sp>
      <p:pic>
        <p:nvPicPr>
          <p:cNvPr id="61442" name="Picture 2" descr="Новый символ по имени Symbol 1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1"/>
            <a:ext cx="7272808" cy="4165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8712968" cy="165618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 теперь из библиотеки добавляем на сцену экземпляры нового символа </a:t>
            </a:r>
            <a:r>
              <a:rPr lang="ru-RU" dirty="0" err="1"/>
              <a:t>Symbol</a:t>
            </a:r>
            <a:r>
              <a:rPr lang="ru-RU" dirty="0"/>
              <a:t> 1 </a:t>
            </a:r>
            <a:r>
              <a:rPr lang="ru-RU" dirty="0" err="1" smtClean="0"/>
              <a:t>copy</a:t>
            </a:r>
            <a:r>
              <a:rPr lang="ru-RU" dirty="0" smtClean="0"/>
              <a:t>. </a:t>
            </a:r>
            <a:r>
              <a:rPr lang="ru-RU" dirty="0"/>
              <a:t>После того как мы добавили на сцену экземпляры второго символа, поведение листьев уже не кажется </a:t>
            </a:r>
            <a:r>
              <a:rPr lang="ru-RU" dirty="0" smtClean="0"/>
              <a:t>столь </a:t>
            </a:r>
            <a:r>
              <a:rPr lang="ru-RU" dirty="0"/>
              <a:t> </a:t>
            </a:r>
            <a:r>
              <a:rPr lang="ru-RU" b="1" dirty="0">
                <a:hlinkClick r:id="rId2"/>
              </a:rPr>
              <a:t>однообразным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0418" name="Picture 2" descr="Добавление на сцену экземпляров символа Symbol 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7920880" cy="46085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7"/>
            <a:ext cx="8712968" cy="144015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Дублировать символ можно и с помощью использования его экземпляра. Продемонстрируем это на том же примере. Выделим экземпляр символа </a:t>
            </a:r>
            <a:r>
              <a:rPr lang="ru-RU" dirty="0" err="1"/>
              <a:t>Symbol</a:t>
            </a:r>
            <a:r>
              <a:rPr lang="ru-RU" dirty="0"/>
              <a:t> 1 на сцене и выполним команду </a:t>
            </a:r>
            <a:r>
              <a:rPr lang="ru-RU" dirty="0" err="1"/>
              <a:t>Modify</a:t>
            </a:r>
            <a:r>
              <a:rPr lang="ru-RU" dirty="0"/>
              <a:t> =&gt; </a:t>
            </a:r>
            <a:r>
              <a:rPr lang="ru-RU" dirty="0" err="1"/>
              <a:t>Symbol</a:t>
            </a:r>
            <a:r>
              <a:rPr lang="ru-RU" dirty="0"/>
              <a:t> =&gt; </a:t>
            </a:r>
            <a:r>
              <a:rPr lang="ru-RU" dirty="0" err="1"/>
              <a:t>Duplicate</a:t>
            </a:r>
            <a:r>
              <a:rPr lang="ru-RU" dirty="0"/>
              <a:t> </a:t>
            </a:r>
            <a:r>
              <a:rPr lang="ru-RU" dirty="0" err="1" smtClean="0"/>
              <a:t>Symbol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65538" name="Picture 2" descr="Дублирование символа на основе экземпля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8064896" cy="4618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8363272" cy="190080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После этого появится еще один символ — Symbol1 </a:t>
            </a:r>
            <a:r>
              <a:rPr lang="ru-RU" dirty="0" err="1"/>
              <a:t>copy</a:t>
            </a:r>
            <a:r>
              <a:rPr lang="ru-RU" dirty="0"/>
              <a:t> </a:t>
            </a:r>
            <a:r>
              <a:rPr lang="ru-RU" dirty="0" smtClean="0"/>
              <a:t>2. </a:t>
            </a:r>
            <a:r>
              <a:rPr lang="ru-RU" dirty="0"/>
              <a:t>Дважды щелкнем по имени нового символа в окне библиотеки, что вызовет окно редактирования нового символа. Поменяем положение листа в последнем кадре, перейдем к основной сцене и добавим несколько экземпляров нового символа. В результате мы получим окончательную </a:t>
            </a:r>
            <a:r>
              <a:rPr lang="ru-RU" dirty="0" smtClean="0"/>
              <a:t>версию фильма.</a:t>
            </a:r>
            <a:endParaRPr lang="uk-UA" dirty="0"/>
          </a:p>
        </p:txBody>
      </p:sp>
      <p:pic>
        <p:nvPicPr>
          <p:cNvPr id="64514" name="Picture 2" descr="Панель Duplicate Symb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132856"/>
            <a:ext cx="6480720" cy="4489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2701</Words>
  <Application>Microsoft Office PowerPoint</Application>
  <PresentationFormat>Экран (4:3)</PresentationFormat>
  <Paragraphs>78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Автоматическая анимация, анимированные символы </vt:lpstr>
      <vt:lpstr>Содержание:</vt:lpstr>
      <vt:lpstr>Автоматическая анимация формоизменения</vt:lpstr>
      <vt:lpstr>Слайд 4</vt:lpstr>
      <vt:lpstr>Слайд 5</vt:lpstr>
      <vt:lpstr>Слайд 6</vt:lpstr>
      <vt:lpstr>Слайд 7</vt:lpstr>
      <vt:lpstr>Слайд 8</vt:lpstr>
      <vt:lpstr>Слайд 9</vt:lpstr>
      <vt:lpstr>Использование хинтов в анимации формы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Использование символов в сложной анимации</vt:lpstr>
      <vt:lpstr>Создание анимированного графического символа: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Создание мувиклипов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Преобразование анимации на сцене в отдельный мувиклип</vt:lpstr>
      <vt:lpstr>Слайд 45</vt:lpstr>
      <vt:lpstr>Слайд 46</vt:lpstr>
      <vt:lpstr>Слайд 47</vt:lpstr>
      <vt:lpstr>Дублирование символов</vt:lpstr>
      <vt:lpstr>Слайд 49</vt:lpstr>
      <vt:lpstr>Слайд 50</vt:lpstr>
      <vt:lpstr>Слайд 51</vt:lpstr>
      <vt:lpstr>Слайд 52</vt:lpstr>
      <vt:lpstr>Слайд 53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Автоматическая анимация, анимированные символы</dc:title>
  <dc:creator>XP GAME 2010</dc:creator>
  <cp:lastModifiedBy>Owner</cp:lastModifiedBy>
  <cp:revision>20</cp:revision>
  <dcterms:created xsi:type="dcterms:W3CDTF">2012-11-25T17:40:39Z</dcterms:created>
  <dcterms:modified xsi:type="dcterms:W3CDTF">2015-12-18T21:38:44Z</dcterms:modified>
</cp:coreProperties>
</file>