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1" r:id="rId6"/>
    <p:sldId id="262" r:id="rId7"/>
    <p:sldId id="263" r:id="rId8"/>
    <p:sldId id="266" r:id="rId9"/>
    <p:sldId id="267" r:id="rId10"/>
    <p:sldId id="268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705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318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229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3989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422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425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14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49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499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279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53495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734F7-695C-475B-8ECA-50508D169190}" type="datetimeFigureOut">
              <a:rPr lang="ru-RU" smtClean="0"/>
              <a:pPr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6D8C-6A6D-431A-85E3-01BEC4C3EE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328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lomonosov300.ru/" TargetMode="External"/><Relationship Id="rId3" Type="http://schemas.openxmlformats.org/officeDocument/2006/relationships/hyperlink" Target="http://www.people.su/youtube_video-sobesedniki-lomonosov-i-gjote-25022012" TargetMode="External"/><Relationship Id="rId7" Type="http://schemas.openxmlformats.org/officeDocument/2006/relationships/hyperlink" Target="http://www.calameo.com/books/001310578dfaed12605c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CB%EE%EC%EE%ED%EE%F1%EE%E2,_%CC%E8%F5%E0%E8%EB_%C2%E0%F1%E8%EB%FC%E5%E2%E8%F7" TargetMode="External"/><Relationship Id="rId5" Type="http://schemas.openxmlformats.org/officeDocument/2006/relationships/hyperlink" Target="http://biographera.net/biography.php?id=500" TargetMode="External"/><Relationship Id="rId4" Type="http://schemas.openxmlformats.org/officeDocument/2006/relationships/hyperlink" Target="http://stud.ibi.spb.ru/101/golosof/html/biograph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980728"/>
            <a:ext cx="7488832" cy="331236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Book Antiqua" pitchFamily="18" charset="0"/>
              </a:rPr>
              <a:t>Из жизни </a:t>
            </a:r>
            <a:r>
              <a:rPr lang="en-US" b="1" dirty="0" smtClean="0">
                <a:latin typeface="Book Antiqua" pitchFamily="18" charset="0"/>
              </a:rPr>
              <a:t/>
            </a:r>
            <a:br>
              <a:rPr lang="en-US" b="1" dirty="0" smtClean="0">
                <a:latin typeface="Book Antiqua" pitchFamily="18" charset="0"/>
              </a:rPr>
            </a:br>
            <a:r>
              <a:rPr lang="ru-RU" b="1" dirty="0" smtClean="0">
                <a:latin typeface="Book Antiqua" pitchFamily="18" charset="0"/>
              </a:rPr>
              <a:t>замечательных людей</a:t>
            </a:r>
            <a:r>
              <a:rPr lang="en-US" sz="5400" b="1" dirty="0" smtClean="0">
                <a:latin typeface="Book Antiqua" pitchFamily="18" charset="0"/>
              </a:rPr>
              <a:t/>
            </a:r>
            <a:br>
              <a:rPr lang="en-US" sz="5400" b="1" dirty="0" smtClean="0">
                <a:latin typeface="Book Antiqua" pitchFamily="18" charset="0"/>
              </a:rPr>
            </a:br>
            <a:r>
              <a:rPr lang="ru-RU" sz="5400" b="1" dirty="0" smtClean="0">
                <a:latin typeface="Arial Black" pitchFamily="34" charset="0"/>
              </a:rPr>
              <a:t/>
            </a:r>
            <a:br>
              <a:rPr lang="ru-RU" sz="5400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Ломоносов</a:t>
            </a:r>
            <a:r>
              <a:rPr lang="en-US" b="1" dirty="0" smtClean="0">
                <a:latin typeface="Arial Black" pitchFamily="34" charset="0"/>
              </a:rPr>
              <a:t>&amp;</a:t>
            </a:r>
            <a:r>
              <a:rPr lang="ru-RU" b="1" dirty="0" smtClean="0">
                <a:latin typeface="Arial Black" pitchFamily="34" charset="0"/>
              </a:rPr>
              <a:t>Гёте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5301208"/>
            <a:ext cx="6400800" cy="776423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Book Antiqua" pitchFamily="18" charset="0"/>
              </a:rPr>
              <a:t>МКОУ «Лебединская ООШ»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Book Antiqua" pitchFamily="18" charset="0"/>
              </a:rPr>
              <a:t>Россия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&amp;Deutschland</a:t>
            </a:r>
            <a:endParaRPr lang="ru-RU" sz="2800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002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-819472"/>
            <a:ext cx="10513168" cy="85401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3004" y="614337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/>
              <a:t>Ломоносов Михаил Васильевич</a:t>
            </a:r>
          </a:p>
          <a:p>
            <a:pPr algn="ctr"/>
            <a:r>
              <a:rPr lang="ru-RU" sz="2800" b="1" i="1" dirty="0" smtClean="0"/>
              <a:t>(1711-1765)</a:t>
            </a:r>
            <a:endParaRPr lang="ru-RU" sz="28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83" y="2315324"/>
            <a:ext cx="2995205" cy="39936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69569" y="619064"/>
            <a:ext cx="3793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/>
              <a:t>Иоганн Вольфганг фон Гёте </a:t>
            </a:r>
          </a:p>
          <a:p>
            <a:pPr algn="ctr"/>
            <a:r>
              <a:rPr lang="ru-RU" sz="2800" b="1" i="1" dirty="0" smtClean="0"/>
              <a:t>(1749-1832)</a:t>
            </a:r>
            <a:endParaRPr lang="ru-RU" sz="2800" b="1" i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56" y="2439625"/>
            <a:ext cx="3038519" cy="37450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8676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071" y="-891480"/>
            <a:ext cx="10513168" cy="85401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59632" y="13014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Биография. Детство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8641" y="99629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dobe Kaiti Std R" pitchFamily="18" charset="-128"/>
                <a:ea typeface="Adobe Kaiti Std R" pitchFamily="18" charset="-128"/>
              </a:rPr>
              <a:t>Гёте И.В.</a:t>
            </a:r>
            <a:endParaRPr lang="ru-RU" b="1" u="sng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4842" y="1013665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dobe Kaiti Std R" pitchFamily="18" charset="-128"/>
                <a:ea typeface="Adobe Kaiti Std R" pitchFamily="18" charset="-128"/>
              </a:rPr>
              <a:t>Ломоносов М.В.</a:t>
            </a:r>
            <a:endParaRPr lang="ru-RU" b="1" u="sng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14842" y="1628800"/>
            <a:ext cx="35345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М.В. Ломоносов- русский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уче-ный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химик, физик, художник, поэт. Родился в Денисовке (Архангельская губерния). Еще в детстве он обучился грамоте и  чтению. Затем, движимый стремлением к знаниям, он пешком приходит в Москву, где поступает в Славяно-греко-латинскую академию. Там жизнь Ломоносова очень трудна, бедна. Однако благодаря упорству ему удается за 5 лет пройти весь 12-летний курс обучения. В числе лучших студентов отправляется учиться в Германию.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77128" y="1410355"/>
            <a:ext cx="336338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Родился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И.В. Гёте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кфурт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-на-Майне. 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раннего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Иоганн много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читал.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восемь лет он написал свои первые стихи и пьесы для домашнего кукольного театра.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16-летнем возрасте юный Гете приступает к изучению права в университете Лейпцига.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Серьезная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болезнь в 1768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заставила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молодого человека оставить обучение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универ-ситете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которое он смог продолжить лишь в 1770 году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Штрассбурге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Здесь наряду с приобретением юридических знаний, он изучал естественные науки и медицину.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1192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837749"/>
            <a:ext cx="10513168" cy="8540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404664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Биография. Достижения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37258" y="1772250"/>
            <a:ext cx="35121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Ломоносов изучает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множес-тво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наук, ставит опыты, выступает с лекциями. В 1741 году возвращается на родину, где был  назначен адъюнктом физики в Петербургской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ака-демии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наук. Через 3 года стал профессором химии. Вклад Ломоносова в такие науки, как физика, химия, география, астрономия, минералогия,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почвоведение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геология,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кар-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тография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геодезия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метео-рология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очень велики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0298" y="1170289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dobe Kaiti Std R" pitchFamily="18" charset="-128"/>
                <a:ea typeface="Adobe Kaiti Std R" pitchFamily="18" charset="-128"/>
              </a:rPr>
              <a:t>Ломоносов М.В.</a:t>
            </a:r>
            <a:endParaRPr lang="ru-RU" b="1" u="sng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847" y="115520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dobe Kaiti Std R" pitchFamily="18" charset="-128"/>
                <a:ea typeface="Adobe Kaiti Std R" pitchFamily="18" charset="-128"/>
              </a:rPr>
              <a:t>Гёте И.В.</a:t>
            </a:r>
            <a:endParaRPr lang="ru-RU" b="1" u="sng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9223" y="1772250"/>
            <a:ext cx="35156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окончании учебы в 1772 г. Иоганн переезжает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Вецлар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где работает практикующим адвокатом.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1775 году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И.Гете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получает предложение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-тупить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государственную службу. Он соглашается и поселяется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Веймаре.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свои успехи на этом поприще Гете в 1782 году был возведен в сан дворянина, а в 1815 году становится первым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минис-тром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правительстве Карла-Августа.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6234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940" y="-812240"/>
            <a:ext cx="10513168" cy="8540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308301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Биография. Творчество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90298" y="114258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dobe Kaiti Std R" pitchFamily="18" charset="-128"/>
                <a:ea typeface="Adobe Kaiti Std R" pitchFamily="18" charset="-128"/>
              </a:rPr>
              <a:t>Ломоносов М.В.</a:t>
            </a:r>
            <a:endParaRPr lang="ru-RU" b="1" u="sng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7933" y="1700808"/>
            <a:ext cx="33850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Литературное творчество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Ломо-носова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содержит произведения на разных языках. Это «История Российская», трагедии «Тамара и Селим»,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Демофонт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многие стихи Ломоносова. Он в 1754 году разработал проект Московского университета,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ванный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позже в его честь университетом Ломоносова. Кроме того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Ломоносовым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был открыт закон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сох-ранения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материи, написаны работы по теории цвета, построено множество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оптических при-боров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8284" y="112739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dobe Kaiti Std R" pitchFamily="18" charset="-128"/>
                <a:ea typeface="Adobe Kaiti Std R" pitchFamily="18" charset="-128"/>
              </a:rPr>
              <a:t>Гёте И.В.</a:t>
            </a:r>
            <a:endParaRPr lang="ru-RU" b="1" u="sng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1719567"/>
            <a:ext cx="33630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Литературный дар Гете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про-явился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большом количестве написанных им произведений, которые включают в  себя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поэмы, романы, новеллы, драмы. Имя этого писателя неразрывно связано с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Фау-стом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разные годы жизни Гете печатались его труды, посвященные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исследованиям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области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естественных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наук, в оптике и акустике (разделы физики), в геологии,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минера-логии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…..В 1826 году Гете был избран почетным членом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Ака-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наук в г. Петербурге.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869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279" y="-802935"/>
            <a:ext cx="10513168" cy="8540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2675" y="910183"/>
            <a:ext cx="32403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latin typeface="Bookman Old Style" pitchFamily="18" charset="0"/>
              </a:rPr>
              <a:t>Гёте и Ломоносов…. Столько разного, </a:t>
            </a:r>
            <a:r>
              <a:rPr lang="ru-RU" b="1" i="1" dirty="0">
                <a:latin typeface="Bookman Old Style" pitchFamily="18" charset="0"/>
              </a:rPr>
              <a:t>н</a:t>
            </a:r>
            <a:r>
              <a:rPr lang="ru-RU" b="1" i="1" dirty="0" smtClean="0">
                <a:latin typeface="Bookman Old Style" pitchFamily="18" charset="0"/>
              </a:rPr>
              <a:t>о и тем не менее столько общего!!!  Гёте, как и Ломоносов </a:t>
            </a:r>
            <a:r>
              <a:rPr lang="ru-RU" b="1" i="1" dirty="0">
                <a:latin typeface="Bookman Old Style" pitchFamily="18" charset="0"/>
              </a:rPr>
              <a:t>был не только писателем, </a:t>
            </a:r>
            <a:r>
              <a:rPr lang="ru-RU" b="1" i="1" dirty="0" smtClean="0">
                <a:latin typeface="Bookman Old Style" pitchFamily="18" charset="0"/>
              </a:rPr>
              <a:t>но </a:t>
            </a:r>
            <a:r>
              <a:rPr lang="ru-RU" b="1" i="1" dirty="0">
                <a:latin typeface="Bookman Old Style" pitchFamily="18" charset="0"/>
              </a:rPr>
              <a:t>и </a:t>
            </a:r>
            <a:r>
              <a:rPr lang="ru-RU" b="1" i="1" dirty="0" smtClean="0">
                <a:latin typeface="Bookman Old Style" pitchFamily="18" charset="0"/>
              </a:rPr>
              <a:t>учёным-</a:t>
            </a:r>
            <a:r>
              <a:rPr lang="ru-RU" b="1" i="1" dirty="0" err="1" smtClean="0">
                <a:latin typeface="Bookman Old Style" pitchFamily="18" charset="0"/>
              </a:rPr>
              <a:t>энциклопеди</a:t>
            </a:r>
            <a:r>
              <a:rPr lang="ru-RU" b="1" i="1" dirty="0" smtClean="0">
                <a:latin typeface="Bookman Old Style" pitchFamily="18" charset="0"/>
              </a:rPr>
              <a:t>-</a:t>
            </a:r>
            <a:r>
              <a:rPr lang="ru-RU" b="1" i="1" dirty="0" err="1" smtClean="0">
                <a:latin typeface="Bookman Old Style" pitchFamily="18" charset="0"/>
              </a:rPr>
              <a:t>стом</a:t>
            </a:r>
            <a:r>
              <a:rPr lang="ru-RU" b="1" i="1" dirty="0">
                <a:latin typeface="Bookman Old Style" pitchFamily="18" charset="0"/>
              </a:rPr>
              <a:t>, работавшим в тех же областях, что и Ломоносов. Самое </a:t>
            </a:r>
            <a:r>
              <a:rPr lang="ru-RU" b="1" i="1" dirty="0" smtClean="0">
                <a:latin typeface="Bookman Old Style" pitchFamily="18" charset="0"/>
              </a:rPr>
              <a:t>главное</a:t>
            </a:r>
            <a:r>
              <a:rPr lang="ru-RU" b="1" i="1" dirty="0">
                <a:latin typeface="Bookman Old Style" pitchFamily="18" charset="0"/>
              </a:rPr>
              <a:t>, у них был </a:t>
            </a:r>
            <a:r>
              <a:rPr lang="ru-RU" b="1" i="1" dirty="0" smtClean="0">
                <a:latin typeface="Bookman Old Style" pitchFamily="18" charset="0"/>
              </a:rPr>
              <a:t>одинаковый </a:t>
            </a:r>
            <a:r>
              <a:rPr lang="ru-RU" b="1" i="1" dirty="0">
                <a:latin typeface="Bookman Old Style" pitchFamily="18" charset="0"/>
              </a:rPr>
              <a:t>ни на что не похожий метод научных исследований, </a:t>
            </a:r>
            <a:r>
              <a:rPr lang="ru-RU" b="1" i="1" dirty="0" smtClean="0">
                <a:latin typeface="Bookman Old Style" pitchFamily="18" charset="0"/>
              </a:rPr>
              <a:t>сочетавший естество-испытательский под-ход </a:t>
            </a:r>
            <a:r>
              <a:rPr lang="ru-RU" b="1" i="1" dirty="0">
                <a:latin typeface="Bookman Old Style" pitchFamily="18" charset="0"/>
              </a:rPr>
              <a:t>с </a:t>
            </a:r>
            <a:r>
              <a:rPr lang="ru-RU" b="1" i="1" dirty="0" smtClean="0">
                <a:latin typeface="Bookman Old Style" pitchFamily="18" charset="0"/>
              </a:rPr>
              <a:t>художественным видением проблемы…</a:t>
            </a:r>
            <a:endParaRPr lang="en-US" b="1" i="1" dirty="0" smtClean="0">
              <a:latin typeface="Bookman Old Style" pitchFamily="18" charset="0"/>
            </a:endParaRPr>
          </a:p>
        </p:txBody>
      </p:sp>
      <p:pic>
        <p:nvPicPr>
          <p:cNvPr id="4100" name="Picture 4" descr="http://www.yugopolis.ru/data/mediadb/2383/0000/0354/3547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993" r="8645"/>
          <a:stretch/>
        </p:blipFill>
        <p:spPr bwMode="auto">
          <a:xfrm>
            <a:off x="5401266" y="404664"/>
            <a:ext cx="2543499" cy="2440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5208462" y="2887528"/>
            <a:ext cx="2929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Памятник Ломоносову М.В. в </a:t>
            </a:r>
            <a:r>
              <a:rPr lang="ru-RU" sz="1400" dirty="0" err="1" smtClean="0"/>
              <a:t>г.Сочи</a:t>
            </a:r>
            <a:endParaRPr lang="ru-RU" sz="1400" dirty="0"/>
          </a:p>
        </p:txBody>
      </p:sp>
      <p:pic>
        <p:nvPicPr>
          <p:cNvPr id="4102" name="Picture 6" descr="http://www.donjetsk.com/uploads/1260221831_frankfurt-budennovk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214" r="15390" b="4821"/>
          <a:stretch/>
        </p:blipFill>
        <p:spPr bwMode="auto">
          <a:xfrm>
            <a:off x="5307765" y="3457287"/>
            <a:ext cx="2776168" cy="2549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5307765" y="6165304"/>
            <a:ext cx="2929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Памятник Гёте И.В. в </a:t>
            </a:r>
            <a:r>
              <a:rPr lang="ru-RU" sz="1400" dirty="0" err="1" smtClean="0"/>
              <a:t>г.Фракфурт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62991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 rot="10800000">
            <a:off x="323528" y="404664"/>
            <a:ext cx="8496944" cy="6192688"/>
          </a:xfrm>
          <a:prstGeom prst="foldedCorner">
            <a:avLst>
              <a:gd name="adj" fmla="val 9522"/>
            </a:avLst>
          </a:prstGeom>
          <a:solidFill>
            <a:schemeClr val="accent6">
              <a:lumMod val="20000"/>
              <a:lumOff val="80000"/>
              <a:alpha val="77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986" y="-818194"/>
            <a:ext cx="10513168" cy="8540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12041" y="1278725"/>
            <a:ext cx="35448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Ведущий научный </a:t>
            </a:r>
            <a:r>
              <a:rPr lang="ru-RU" dirty="0" smtClean="0"/>
              <a:t>сотрудник </a:t>
            </a:r>
            <a:r>
              <a:rPr lang="ru-RU" dirty="0"/>
              <a:t>Института США и Канады РАН В. С. Васильев </a:t>
            </a:r>
            <a:r>
              <a:rPr lang="ru-RU" dirty="0" smtClean="0"/>
              <a:t> называет </a:t>
            </a:r>
            <a:r>
              <a:rPr lang="ru-RU" dirty="0" err="1"/>
              <a:t>И.Гёте</a:t>
            </a:r>
            <a:r>
              <a:rPr lang="ru-RU" dirty="0"/>
              <a:t> </a:t>
            </a:r>
            <a:r>
              <a:rPr lang="ru-RU" dirty="0" smtClean="0"/>
              <a:t>и Ломоносова клонами, братьями-близнецами... И не просто так! </a:t>
            </a:r>
          </a:p>
          <a:p>
            <a:pPr algn="just"/>
            <a:r>
              <a:rPr lang="ru-RU" dirty="0" smtClean="0"/>
              <a:t>Если обратиться к сфере их деятельности, то нельзя не заметить, что в большинстве своем, они схожи. Гёте, так же как и Ломоносов интересовался: </a:t>
            </a:r>
            <a:r>
              <a:rPr lang="ru-RU" i="1" dirty="0" smtClean="0"/>
              <a:t>прозой, поэзией, ботаникой, физикой, историей, минера</a:t>
            </a:r>
            <a:r>
              <a:rPr lang="en-US" i="1" dirty="0" smtClean="0"/>
              <a:t>-</a:t>
            </a:r>
            <a:r>
              <a:rPr lang="ru-RU" i="1" dirty="0" smtClean="0"/>
              <a:t>логией, астрономией. </a:t>
            </a:r>
            <a:endParaRPr lang="ru-RU" i="1" dirty="0"/>
          </a:p>
          <a:p>
            <a:pPr algn="just"/>
            <a:r>
              <a:rPr lang="ru-RU" dirty="0" smtClean="0"/>
              <a:t>И это далеко не единственное их сходство!</a:t>
            </a:r>
            <a:endParaRPr lang="ru-RU" dirty="0"/>
          </a:p>
          <a:p>
            <a:pPr algn="just"/>
            <a:endParaRPr lang="ru-RU" sz="2000" b="1" i="1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73" y="1278725"/>
            <a:ext cx="3096344" cy="412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67176" y="565830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«М. Ломоносов – астролог»</a:t>
            </a:r>
          </a:p>
          <a:p>
            <a:pPr algn="ctr"/>
            <a:r>
              <a:rPr lang="ru-RU" sz="1600" dirty="0" smtClean="0"/>
              <a:t>Автор: Кудряшова Анна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Сферы деятельности</a:t>
            </a:r>
            <a:endParaRPr lang="ru-RU" sz="3600" b="1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972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802934"/>
            <a:ext cx="10513168" cy="8540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Поэзия и наука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3887" y="1415894"/>
            <a:ext cx="321610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Сейчас это может показаться удивительным, но до начала </a:t>
            </a:r>
            <a:r>
              <a:rPr lang="ru-RU" sz="1600" dirty="0" err="1" smtClean="0"/>
              <a:t>ХХв</a:t>
            </a:r>
            <a:r>
              <a:rPr lang="ru-RU" sz="1600" dirty="0" smtClean="0"/>
              <a:t>. Ломоносова считали исключи</a:t>
            </a:r>
            <a:r>
              <a:rPr lang="en-US" sz="1600" dirty="0" smtClean="0"/>
              <a:t>-</a:t>
            </a:r>
            <a:r>
              <a:rPr lang="ru-RU" sz="1600" dirty="0" err="1" smtClean="0"/>
              <a:t>тельно</a:t>
            </a:r>
            <a:r>
              <a:rPr lang="ru-RU" sz="1600" dirty="0" smtClean="0"/>
              <a:t> поэтом. Гёте – тоже самое. Сам Гёте неоднократно замечал: «Я вошел в историю как поэт». Но на самом деле, Гёте признавал, что самым главным и важным его творением является «</a:t>
            </a:r>
            <a:r>
              <a:rPr lang="ru-RU" sz="1600" i="1" dirty="0" smtClean="0"/>
              <a:t>Учение о цвете» 1810г.</a:t>
            </a:r>
            <a:r>
              <a:rPr lang="ru-RU" sz="1600" dirty="0" smtClean="0"/>
              <a:t> (В данной теории И.В</a:t>
            </a:r>
            <a:r>
              <a:rPr lang="ru-RU" sz="1600" dirty="0"/>
              <a:t>. Гёте </a:t>
            </a:r>
            <a:r>
              <a:rPr lang="ru-RU" sz="1600" dirty="0" smtClean="0"/>
              <a:t> </a:t>
            </a:r>
            <a:r>
              <a:rPr lang="ru-RU" sz="1600" dirty="0"/>
              <a:t>предложил четкую систему, </a:t>
            </a:r>
            <a:r>
              <a:rPr lang="ru-RU" sz="1600" dirty="0" smtClean="0"/>
              <a:t>описывающую </a:t>
            </a:r>
            <a:r>
              <a:rPr lang="ru-RU" sz="1600" dirty="0" err="1" smtClean="0"/>
              <a:t>воздей</a:t>
            </a:r>
            <a:r>
              <a:rPr lang="en-US" sz="1600" dirty="0" smtClean="0"/>
              <a:t>-</a:t>
            </a:r>
            <a:r>
              <a:rPr lang="ru-RU" sz="1600" dirty="0" err="1" smtClean="0"/>
              <a:t>ствие</a:t>
            </a:r>
            <a:r>
              <a:rPr lang="ru-RU" sz="1600" dirty="0" smtClean="0"/>
              <a:t> </a:t>
            </a:r>
            <a:r>
              <a:rPr lang="ru-RU" sz="1600" dirty="0"/>
              <a:t>различных </a:t>
            </a:r>
            <a:r>
              <a:rPr lang="ru-RU" sz="1600" dirty="0" smtClean="0"/>
              <a:t>цветовых </a:t>
            </a:r>
            <a:r>
              <a:rPr lang="ru-RU" sz="1600" dirty="0" err="1" smtClean="0"/>
              <a:t>впе</a:t>
            </a:r>
            <a:r>
              <a:rPr lang="en-US" sz="1600" dirty="0" smtClean="0"/>
              <a:t>-</a:t>
            </a:r>
            <a:r>
              <a:rPr lang="ru-RU" sz="1600" dirty="0" err="1" smtClean="0"/>
              <a:t>чатлений</a:t>
            </a:r>
            <a:r>
              <a:rPr lang="ru-RU" sz="1600" dirty="0" smtClean="0"/>
              <a:t> </a:t>
            </a:r>
            <a:r>
              <a:rPr lang="ru-RU" sz="1600" dirty="0"/>
              <a:t>на психику </a:t>
            </a:r>
            <a:r>
              <a:rPr lang="ru-RU" sz="1600" dirty="0" smtClean="0"/>
              <a:t>человека).</a:t>
            </a:r>
            <a:endParaRPr lang="ru-RU" sz="1600" i="1" dirty="0" smtClean="0"/>
          </a:p>
          <a:p>
            <a:endParaRPr lang="ru-RU" i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891283" y="1173521"/>
            <a:ext cx="3384376" cy="454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 же как и Гете, Ломоносов считал своим главным трудом свою </a:t>
            </a:r>
            <a:r>
              <a:rPr lang="ru-RU" i="1" dirty="0" smtClean="0"/>
              <a:t>«Теорию трех цветов» (1857г.). </a:t>
            </a:r>
            <a:r>
              <a:rPr lang="ru-RU" dirty="0" smtClean="0"/>
              <a:t>Исходя </a:t>
            </a:r>
            <a:r>
              <a:rPr lang="ru-RU" dirty="0"/>
              <a:t>из своего понимания физической </a:t>
            </a:r>
            <a:r>
              <a:rPr lang="ru-RU" dirty="0" smtClean="0"/>
              <a:t>природы света, он </a:t>
            </a:r>
            <a:r>
              <a:rPr lang="ru-RU" dirty="0"/>
              <a:t>считал, что белый свет состоит из трёх основных цветов – красного, желтого и </a:t>
            </a:r>
            <a:r>
              <a:rPr lang="ru-RU" dirty="0" smtClean="0"/>
              <a:t>голубого. </a:t>
            </a:r>
          </a:p>
          <a:p>
            <a:pPr algn="just"/>
            <a:endParaRPr lang="ru-RU" dirty="0" smtClean="0"/>
          </a:p>
          <a:p>
            <a:pPr algn="just"/>
            <a:r>
              <a:rPr lang="ru-RU" i="1" dirty="0" smtClean="0"/>
              <a:t>В своих теориях и Ломоносов и Гёте придают </a:t>
            </a:r>
            <a:r>
              <a:rPr lang="ru-RU" i="1" dirty="0" err="1" smtClean="0"/>
              <a:t>восприни</a:t>
            </a:r>
            <a:r>
              <a:rPr lang="en-US" i="1" dirty="0" smtClean="0"/>
              <a:t>-</a:t>
            </a:r>
            <a:r>
              <a:rPr lang="ru-RU" i="1" dirty="0" err="1" smtClean="0"/>
              <a:t>маемому</a:t>
            </a:r>
            <a:r>
              <a:rPr lang="ru-RU" i="1" dirty="0" smtClean="0"/>
              <a:t> </a:t>
            </a:r>
            <a:r>
              <a:rPr lang="ru-RU" i="1" dirty="0"/>
              <a:t>цвету статус символа, что определяет цвет не как ощущение, а как </a:t>
            </a:r>
            <a:r>
              <a:rPr lang="ru-RU" i="1" dirty="0" smtClean="0"/>
              <a:t>образ.</a:t>
            </a:r>
          </a:p>
          <a:p>
            <a:pPr algn="just"/>
            <a:endParaRPr lang="ru-RU" sz="1950" i="1" dirty="0"/>
          </a:p>
        </p:txBody>
      </p:sp>
    </p:spTree>
    <p:extLst>
      <p:ext uri="{BB962C8B-B14F-4D97-AF65-F5344CB8AC3E}">
        <p14:creationId xmlns="" xmlns:p14="http://schemas.microsoft.com/office/powerpoint/2010/main" val="15249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802934"/>
            <a:ext cx="10513168" cy="85401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142" y="285322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Восприятие мира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1142" y="1058337"/>
            <a:ext cx="33288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Ломоносов и Гёте имели схожие взгляды мир, одинаково воспринимали его. Даже можно сказать, что у них обоих наблюдался редкий природный дар – дар ясновидения.</a:t>
            </a:r>
          </a:p>
          <a:p>
            <a:pPr algn="just"/>
            <a:r>
              <a:rPr lang="ru-RU" dirty="0" smtClean="0"/>
              <a:t>Не раз Гёте заявлял: «Я вижу идею, я вижу </a:t>
            </a:r>
            <a:r>
              <a:rPr lang="ru-RU" dirty="0" err="1" smtClean="0"/>
              <a:t>прарастения</a:t>
            </a:r>
            <a:r>
              <a:rPr lang="ru-RU" dirty="0" smtClean="0"/>
              <a:t>».</a:t>
            </a:r>
          </a:p>
          <a:p>
            <a:pPr algn="just"/>
            <a:r>
              <a:rPr lang="ru-RU" dirty="0" smtClean="0"/>
              <a:t>И. Гёте обладал уникальным «рентгеновским»  зрением.</a:t>
            </a:r>
          </a:p>
          <a:p>
            <a:pPr algn="just"/>
            <a:r>
              <a:rPr lang="ru-RU" dirty="0" smtClean="0"/>
              <a:t>Он смотрел на предмет и буквально считывал с него информацию так, как сейчас это делают различные приборы и устройства.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40102" y="1073484"/>
            <a:ext cx="34008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Ломоносов, как и Гёте имел духовное зрение. Воспринимал мир иначе, чем остальные. Есть утверждений, что Ломоносов специально поэзией не занимался – это был продукт его необычного мировоззрения. Подтверждением тому может быть, факт изучения Северного сияния. Ломоносов </a:t>
            </a:r>
            <a:r>
              <a:rPr lang="ru-RU" dirty="0" err="1" smtClean="0"/>
              <a:t>воспри</a:t>
            </a:r>
            <a:r>
              <a:rPr lang="en-US" dirty="0" smtClean="0"/>
              <a:t>-</a:t>
            </a:r>
            <a:r>
              <a:rPr lang="ru-RU" dirty="0" err="1" smtClean="0"/>
              <a:t>нимал</a:t>
            </a:r>
            <a:r>
              <a:rPr lang="ru-RU" dirty="0" smtClean="0"/>
              <a:t> его поэтически, потому как иначе он просто не мог. Так и появилось на свет его «Размышление о Северном сиянии»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80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811188"/>
            <a:ext cx="10513168" cy="85401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6528" y="285873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Отношение к природе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9942" y="1183309"/>
            <a:ext cx="3328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Гёте и Ломоносов имели особое отношение к природе.  Они были не просто ее частью, а, скорее, единым целым.</a:t>
            </a:r>
          </a:p>
          <a:p>
            <a:pPr algn="just"/>
            <a:r>
              <a:rPr lang="ru-RU" sz="1600" dirty="0" smtClean="0"/>
              <a:t>Ломоносов говорил: «Лучше иметь природное начало без науки, чем науку без природного начала».</a:t>
            </a:r>
          </a:p>
          <a:p>
            <a:pPr algn="just"/>
            <a:r>
              <a:rPr lang="ru-RU" sz="1600" dirty="0" smtClean="0"/>
              <a:t>Ломоносова по праву можно считать «живым кристаллом», так как «природа а нем себя проявляла».</a:t>
            </a:r>
          </a:p>
          <a:p>
            <a:pPr algn="just"/>
            <a:r>
              <a:rPr lang="ru-RU" sz="1600" dirty="0" smtClean="0"/>
              <a:t>Гёте же называл себя «органом природы» и предполагал: «В моем лице природа создала орган, которым она воспринимает себя».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758936" y="963833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Ломоносов и Гёте…. На первый взгляд такие разные и, в то же время, такие похожие!!!</a:t>
            </a:r>
            <a:endParaRPr lang="ru-RU" dirty="0"/>
          </a:p>
        </p:txBody>
      </p:sp>
      <p:pic>
        <p:nvPicPr>
          <p:cNvPr id="2050" name="Picture 2" descr="http://www.pravmir.ru/wp-content/uploads/2011/11/lomonosov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53943"/>
            <a:ext cx="2781992" cy="2244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082.radikal.ru/1006/29/4b6029c7d14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441" y="3787683"/>
            <a:ext cx="2194933" cy="26072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101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7284" y="-817731"/>
            <a:ext cx="10513168" cy="8540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6" y="54868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Bookman Old Style" pitchFamily="18" charset="0"/>
              </a:rPr>
              <a:t>Список источников:</a:t>
            </a:r>
            <a:endParaRPr lang="ru-RU" sz="3600" b="1" i="1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365354"/>
            <a:ext cx="70567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www.people.su/youtube_video-sobesedniki-lomonosov-i-gjote-25022012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stud.ibi.spb.ru/101/golosof/html/biography.html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biographera.net/biography.php?id=500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://ru.wikipedia.org/wiki/%CB%EE%EC%EE%ED%EE%F1%EE%E2,_%CC%E8%F5%E0%E8%EB_%</a:t>
            </a:r>
            <a:r>
              <a:rPr lang="en-US" dirty="0" smtClean="0">
                <a:hlinkClick r:id="rId6"/>
              </a:rPr>
              <a:t>C2%E0%F1%E8%EB%FC%E5%E2%E8%F7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www.calameo.com/books/001310578dfaed12605c9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hlinkClick r:id="rId8"/>
              </a:rPr>
              <a:t>http://lomonosov300.ru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8036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937</Words>
  <Application>Microsoft Office PowerPoint</Application>
  <PresentationFormat>Экран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Из жизни  замечательных людей  Ломоносов&amp;Гёте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жизни замечательных людей Ломоносов&amp;Гёте</dc:title>
  <dc:creator>user</dc:creator>
  <cp:lastModifiedBy>Owner</cp:lastModifiedBy>
  <cp:revision>37</cp:revision>
  <dcterms:created xsi:type="dcterms:W3CDTF">2012-11-11T05:56:18Z</dcterms:created>
  <dcterms:modified xsi:type="dcterms:W3CDTF">2015-12-22T00:02:00Z</dcterms:modified>
</cp:coreProperties>
</file>