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sldIdLst>
    <p:sldId id="256" r:id="rId2"/>
    <p:sldId id="257" r:id="rId3"/>
    <p:sldId id="265" r:id="rId4"/>
    <p:sldId id="258" r:id="rId5"/>
    <p:sldId id="266" r:id="rId6"/>
    <p:sldId id="259" r:id="rId7"/>
    <p:sldId id="260" r:id="rId8"/>
    <p:sldId id="261" r:id="rId9"/>
    <p:sldId id="262" r:id="rId10"/>
    <p:sldId id="263" r:id="rId11"/>
    <p:sldId id="264" r:id="rId12"/>
  </p:sldIdLst>
  <p:sldSz cx="9144000" cy="6858000" type="screen4x3"/>
  <p:notesSz cx="6797675" cy="98742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08" y="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4FCDB-145C-4367-A192-11A33F2142F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40026-7752-440F-B103-15C8E2E1D62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81A00-E030-4226-A5F7-9019735EAF25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F198A-FA91-4A0E-9A62-AAA5FD6B1E6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EE69B-8FA9-4B75-8616-D2C3FA74ABE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07EED-D677-4130-B385-6F4F5367AD7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66EBD-831B-45A7-BCE2-8C049AB47891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24181-0602-4D62-99DF-75B28526815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43784-A0CA-4929-AF52-CF1004AA5CE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EB612-61B4-4FA9-8751-60F60D36370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5EC50-5DE4-45E7-A97F-9184B35681E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73E29-2CAA-47AA-A8F2-BA15961259D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A90FC-BBEA-44B7-A813-251FCE2B12A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>
              <a:defRPr/>
            </a:pPr>
            <a:fld id="{740F6A5C-1300-482B-9EC3-173542B766B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grpSp>
        <p:nvGrpSpPr>
          <p:cNvPr id="2056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30729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30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31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8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32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33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34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8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35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8" cy="7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36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37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38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8" cy="7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39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8" cy="7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40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41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42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43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8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44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8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45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46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47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8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48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8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49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50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51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52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8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53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8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54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55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56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8" cy="7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57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8" cy="7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58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759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8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Личные финансы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(Финансы населения или финансы домохозяйств)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Личные финансы-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3400" smtClean="0"/>
          </a:p>
          <a:p>
            <a:pPr eaLnBrk="1" hangingPunct="1">
              <a:buFont typeface="Wingdings" pitchFamily="2" charset="2"/>
              <a:buNone/>
            </a:pPr>
            <a:r>
              <a:rPr lang="ru-RU" sz="3400" smtClean="0"/>
              <a:t>это финансовые отношения, в результате которых образуются доходы населения и формируются направления их расходования</a:t>
            </a:r>
            <a:r>
              <a:rPr lang="ru-RU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ctrTitle"/>
          </p:nvPr>
        </p:nvSpPr>
        <p:spPr>
          <a:xfrm>
            <a:off x="315913" y="466725"/>
            <a:ext cx="6781800" cy="1390650"/>
          </a:xfrm>
        </p:spPr>
        <p:txBody>
          <a:bodyPr/>
          <a:lstStyle/>
          <a:p>
            <a:pPr algn="l" eaLnBrk="1" hangingPunct="1"/>
            <a:r>
              <a:rPr lang="ru-RU" sz="3600" smtClean="0"/>
              <a:t>Основное назначение личных финансов- </a:t>
            </a:r>
          </a:p>
        </p:txBody>
      </p:sp>
      <p:sp>
        <p:nvSpPr>
          <p:cNvPr id="614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9313" y="2714625"/>
            <a:ext cx="6248400" cy="3500438"/>
          </a:xfrm>
        </p:spPr>
        <p:txBody>
          <a:bodyPr/>
          <a:lstStyle/>
          <a:p>
            <a:pPr algn="l" eaLnBrk="1" hangingPunct="1"/>
            <a:endParaRPr lang="ru-RU" sz="2800" smtClean="0"/>
          </a:p>
          <a:p>
            <a:pPr algn="l" eaLnBrk="1" hangingPunct="1"/>
            <a:r>
              <a:rPr lang="ru-RU" sz="2800" smtClean="0"/>
              <a:t>обеспечение процессов потребления, поскольку потребление есть результат процесса производства, постольку личные финансы являются производными корпоративных и государственных финансов</a:t>
            </a:r>
            <a:r>
              <a:rPr lang="ru-RU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1500" y="1600200"/>
            <a:ext cx="7658100" cy="45259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3400" smtClean="0"/>
              <a:t>Личные финансы находятся в неразрывной связи с финансами государства и корпоративными финансами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2163762"/>
          </a:xfrm>
        </p:spPr>
        <p:txBody>
          <a:bodyPr/>
          <a:lstStyle/>
          <a:p>
            <a:pPr eaLnBrk="1" hangingPunct="1"/>
            <a:r>
              <a:rPr lang="ru-RU" sz="2800" smtClean="0"/>
              <a:t>Подавляющая часть личных доходов населения ведёт своё происхождение от корпоративных  и государственных финансов.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457200" y="2357438"/>
            <a:ext cx="8229600" cy="3773487"/>
          </a:xfrm>
        </p:spPr>
        <p:txBody>
          <a:bodyPr/>
          <a:lstStyle/>
          <a:p>
            <a:pPr eaLnBrk="1" hangingPunct="1"/>
            <a:r>
              <a:rPr lang="ru-RU" sz="3200" smtClean="0"/>
              <a:t>Личные финансы направлены на потребление, а не употребление в качестве капитала, т.е. источника чистого дохода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62950" cy="1858962"/>
          </a:xfrm>
        </p:spPr>
        <p:txBody>
          <a:bodyPr/>
          <a:lstStyle/>
          <a:p>
            <a:pPr eaLnBrk="1" hangingPunct="1"/>
            <a:r>
              <a:rPr lang="ru-RU" sz="2600" b="0" i="1" smtClean="0"/>
              <a:t>Личные финансы- это все типы финансовых отношений, стороной которых может стать отдельный человек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49513"/>
            <a:ext cx="8229600" cy="3681412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ru-RU" smtClean="0"/>
              <a:t>Налоговые отношения с государством</a:t>
            </a:r>
            <a:br>
              <a:rPr lang="ru-RU" smtClean="0"/>
            </a:br>
            <a:endParaRPr lang="ru-RU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ru-RU" smtClean="0"/>
              <a:t>Отношения с иной организацией по поводу выплаты заработной платы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ru-RU" smtClean="0"/>
              <a:t>Долговые отношения с банком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ru-RU" smtClean="0"/>
              <a:t>Страховые отношения со страховыми организациями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600" smtClean="0"/>
              <a:t>Основные источники формирования личных финансов</a:t>
            </a:r>
          </a:p>
        </p:txBody>
      </p:sp>
      <p:grpSp>
        <p:nvGrpSpPr>
          <p:cNvPr id="2" name="Organization Chart 7"/>
          <p:cNvGrpSpPr>
            <a:grpSpLocks noChangeAspect="1"/>
          </p:cNvGrpSpPr>
          <p:nvPr/>
        </p:nvGrpSpPr>
        <p:grpSpPr bwMode="auto">
          <a:xfrm>
            <a:off x="431800" y="1585913"/>
            <a:ext cx="8208963" cy="4464050"/>
            <a:chOff x="272" y="999"/>
            <a:chExt cx="1440" cy="1584"/>
          </a:xfrm>
        </p:grpSpPr>
        <p:cxnSp>
          <p:nvCxnSpPr>
            <p:cNvPr id="1028" name="_s1028"/>
            <p:cNvCxnSpPr>
              <a:cxnSpLocks noChangeShapeType="1"/>
              <a:stCxn id="6" idx="1"/>
              <a:endCxn id="3" idx="2"/>
            </p:cNvCxnSpPr>
            <p:nvPr/>
          </p:nvCxnSpPr>
          <p:spPr bwMode="auto">
            <a:xfrm rot="10800000">
              <a:off x="704" y="1287"/>
              <a:ext cx="144" cy="1152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" name="_s1029"/>
            <p:cNvCxnSpPr>
              <a:cxnSpLocks noChangeShapeType="1"/>
              <a:stCxn id="5" idx="1"/>
              <a:endCxn id="3" idx="2"/>
            </p:cNvCxnSpPr>
            <p:nvPr/>
          </p:nvCxnSpPr>
          <p:spPr bwMode="auto">
            <a:xfrm rot="10800000">
              <a:off x="704" y="1287"/>
              <a:ext cx="144" cy="720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0" name="_s1030"/>
            <p:cNvCxnSpPr>
              <a:cxnSpLocks noChangeShapeType="1"/>
              <a:stCxn id="4" idx="1"/>
              <a:endCxn id="3" idx="2"/>
            </p:cNvCxnSpPr>
            <p:nvPr/>
          </p:nvCxnSpPr>
          <p:spPr bwMode="auto">
            <a:xfrm rot="10800000">
              <a:off x="704" y="1287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1031"/>
            <p:cNvSpPr>
              <a:spLocks noChangeArrowheads="1"/>
            </p:cNvSpPr>
            <p:nvPr/>
          </p:nvSpPr>
          <p:spPr bwMode="auto">
            <a:xfrm>
              <a:off x="272" y="99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ЛИЧНЫЕ ФИНАНСЫ</a:t>
              </a:r>
            </a:p>
          </p:txBody>
        </p:sp>
        <p:sp>
          <p:nvSpPr>
            <p:cNvPr id="4" name="_s1032"/>
            <p:cNvSpPr>
              <a:spLocks noChangeArrowheads="1"/>
            </p:cNvSpPr>
            <p:nvPr/>
          </p:nvSpPr>
          <p:spPr bwMode="auto">
            <a:xfrm>
              <a:off x="848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Зарплата, премии и другие выплаты</a:t>
              </a:r>
            </a:p>
          </p:txBody>
        </p:sp>
        <p:sp>
          <p:nvSpPr>
            <p:cNvPr id="5" name="_s1033"/>
            <p:cNvSpPr>
              <a:spLocks noChangeArrowheads="1"/>
            </p:cNvSpPr>
            <p:nvPr/>
          </p:nvSpPr>
          <p:spPr bwMode="auto">
            <a:xfrm>
              <a:off x="848" y="186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Пенсии, стипендии, зарплата </a:t>
              </a:r>
            </a:p>
          </p:txBody>
        </p:sp>
        <p:sp>
          <p:nvSpPr>
            <p:cNvPr id="6" name="_s1034"/>
            <p:cNvSpPr>
              <a:spLocks noChangeArrowheads="1"/>
            </p:cNvSpPr>
            <p:nvPr/>
          </p:nvSpPr>
          <p:spPr bwMode="auto">
            <a:xfrm>
              <a:off x="848" y="2295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Доходы от ценных бумаг, вкладов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200" b="0" smtClean="0"/>
              <a:t>Группы населения и доходы, соответствующие их месту в процессе воспроизводства</a:t>
            </a:r>
          </a:p>
        </p:txBody>
      </p:sp>
      <p:graphicFrame>
        <p:nvGraphicFramePr>
          <p:cNvPr id="13339" name="Group 27"/>
          <p:cNvGraphicFramePr>
            <a:graphicFrameLocks noGrp="1"/>
          </p:cNvGraphicFramePr>
          <p:nvPr>
            <p:ph idx="1"/>
          </p:nvPr>
        </p:nvGraphicFramePr>
        <p:xfrm>
          <a:off x="685800" y="1941513"/>
          <a:ext cx="7696200" cy="4697412"/>
        </p:xfrm>
        <a:graphic>
          <a:graphicData uri="http://schemas.openxmlformats.org/drawingml/2006/table">
            <a:tbl>
              <a:tblPr/>
              <a:tblGrid>
                <a:gridCol w="3848100"/>
                <a:gridCol w="3848100"/>
              </a:tblGrid>
              <a:tr h="712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</a:rPr>
                        <a:t>ГРУППЫ НАСЕЛЕНИЯ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ДОХОДЫ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Предприниматели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Предпринимательский доход ( прибыль плюс зарплата)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1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Наёмные работники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Заработная плата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Рантье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Доходы от капитала (проценты, дивиденды, арендная плата)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Неработающие лица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Социальная помощь(?)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РАНТЬЕ-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r>
              <a:rPr lang="ru-RU" sz="3400" b="1" smtClean="0"/>
              <a:t>Граждане, которые живут на доходы от собственного капитала.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Баланс денежных доходов и расходов населения-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ru-RU" sz="3400" b="1" smtClean="0"/>
              <a:t>Это свод денежных доходов и расходов населения по видам и на условиях обеспечения их равенства за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Баланс денежных доходов и расходов населения</a:t>
            </a:r>
          </a:p>
        </p:txBody>
      </p:sp>
      <p:graphicFrame>
        <p:nvGraphicFramePr>
          <p:cNvPr id="17435" name="Group 27"/>
          <p:cNvGraphicFramePr>
            <a:graphicFrameLocks noGrp="1"/>
          </p:cNvGraphicFramePr>
          <p:nvPr>
            <p:ph idx="1"/>
          </p:nvPr>
        </p:nvGraphicFramePr>
        <p:xfrm>
          <a:off x="457200" y="1719263"/>
          <a:ext cx="8229600" cy="4411663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736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Денежные доходы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Денежные расходы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5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ть">
  <a:themeElements>
    <a:clrScheme name="Сеть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Сет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ь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ть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57</TotalTime>
  <Words>225</Words>
  <Application>Microsoft Office PowerPoint</Application>
  <PresentationFormat>Экран (4:3)</PresentationFormat>
  <Paragraphs>42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Wingdings</vt:lpstr>
      <vt:lpstr>Calibri</vt:lpstr>
      <vt:lpstr>Times New Roman</vt:lpstr>
      <vt:lpstr>Сеть</vt:lpstr>
      <vt:lpstr>Личные финансы</vt:lpstr>
      <vt:lpstr>Личные финансы-</vt:lpstr>
      <vt:lpstr>Основное назначение личных финансов- </vt:lpstr>
      <vt:lpstr>Презентация PowerPoint</vt:lpstr>
      <vt:lpstr>Подавляющая часть личных доходов населения ведёт своё происхождение от корпоративных  и государственных финансов.</vt:lpstr>
      <vt:lpstr>Личные финансы- это все типы финансовых отношений, стороной которых может стать отдельный человек</vt:lpstr>
      <vt:lpstr>Основные источники формирования личных финансов</vt:lpstr>
      <vt:lpstr>Группы населения и доходы, соответствующие их месту в процессе воспроизводства</vt:lpstr>
      <vt:lpstr>РАНТЬЕ-</vt:lpstr>
      <vt:lpstr>Баланс денежных доходов и расходов населения-</vt:lpstr>
      <vt:lpstr>Баланс денежных доходов и расходов населения</vt:lpstr>
    </vt:vector>
  </TitlesOfParts>
  <Company>Home Office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Личные финансы</dc:title>
  <dc:creator>User</dc:creator>
  <cp:lastModifiedBy>RUSLAN</cp:lastModifiedBy>
  <cp:revision>9</cp:revision>
  <dcterms:created xsi:type="dcterms:W3CDTF">2011-10-10T10:32:27Z</dcterms:created>
  <dcterms:modified xsi:type="dcterms:W3CDTF">2016-09-08T17:06:42Z</dcterms:modified>
</cp:coreProperties>
</file>