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23"/>
  </p:notesMasterIdLst>
  <p:sldIdLst>
    <p:sldId id="256" r:id="rId2"/>
    <p:sldId id="258" r:id="rId3"/>
    <p:sldId id="257" r:id="rId4"/>
    <p:sldId id="261"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7" r:id="rId18"/>
    <p:sldId id="273" r:id="rId19"/>
    <p:sldId id="274" r:id="rId20"/>
    <p:sldId id="275" r:id="rId21"/>
    <p:sldId id="276" r:id="rId22"/>
  </p:sldIdLst>
  <p:sldSz cx="9144000" cy="6858000" type="screen4x3"/>
  <p:notesSz cx="6858000" cy="9144000"/>
  <p:custDataLst>
    <p:tags r:id="rId24"/>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1F22"/>
    <a:srgbClr val="7D35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79" autoAdjust="0"/>
    <p:restoredTop sz="94660"/>
  </p:normalViewPr>
  <p:slideViewPr>
    <p:cSldViewPr snapToGrid="0">
      <p:cViewPr varScale="1">
        <p:scale>
          <a:sx n="86" d="100"/>
          <a:sy n="86" d="100"/>
        </p:scale>
        <p:origin x="-73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9DAC2-88B5-48E8-B394-C83612E0F849}" type="datetimeFigureOut">
              <a:rPr lang="ru-RU" smtClean="0"/>
              <a:pPr/>
              <a:t>16.08.2016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184329-EBC4-481F-9DA0-E8C36A84DEFF}" type="slidenum">
              <a:rPr lang="ru-RU" smtClean="0"/>
              <a:pPr/>
              <a:t>‹#›</a:t>
            </a:fld>
            <a:endParaRPr lang="ru-RU"/>
          </a:p>
        </p:txBody>
      </p:sp>
    </p:spTree>
    <p:extLst>
      <p:ext uri="{BB962C8B-B14F-4D97-AF65-F5344CB8AC3E}">
        <p14:creationId xmlns:p14="http://schemas.microsoft.com/office/powerpoint/2010/main" val="3093395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A184329-EBC4-481F-9DA0-E8C36A84DEFF}" type="slidenum">
              <a:rPr lang="ru-RU" smtClean="0"/>
              <a:pPr/>
              <a:t>1</a:t>
            </a:fld>
            <a:endParaRPr lang="ru-RU"/>
          </a:p>
        </p:txBody>
      </p:sp>
    </p:spTree>
    <p:extLst>
      <p:ext uri="{BB962C8B-B14F-4D97-AF65-F5344CB8AC3E}">
        <p14:creationId xmlns:p14="http://schemas.microsoft.com/office/powerpoint/2010/main" val="2335779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91978" y="5177494"/>
            <a:ext cx="7747687" cy="1470455"/>
          </a:xfrm>
        </p:spPr>
        <p:txBody>
          <a:bodyPr anchor="ctr"/>
          <a:lstStyle>
            <a:lvl1pPr algn="ctr">
              <a:defRPr sz="4500"/>
            </a:lvl1pPr>
          </a:lstStyle>
          <a:p>
            <a:r>
              <a:rPr lang="ru-RU" smtClean="0"/>
              <a:t>Образец заголовка</a:t>
            </a:r>
            <a:endParaRPr lang="ru-RU" dirty="0"/>
          </a:p>
        </p:txBody>
      </p:sp>
    </p:spTree>
    <p:extLst>
      <p:ext uri="{BB962C8B-B14F-4D97-AF65-F5344CB8AC3E}">
        <p14:creationId xmlns:p14="http://schemas.microsoft.com/office/powerpoint/2010/main" val="249186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9213006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6692" y="2903838"/>
            <a:ext cx="7793896" cy="1658638"/>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716692" y="4589465"/>
            <a:ext cx="7793896" cy="1168784"/>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55975169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71330" y="1585302"/>
            <a:ext cx="4026529" cy="459166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4629150" y="1585302"/>
            <a:ext cx="4050180" cy="459166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29368453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4842" y="234778"/>
            <a:ext cx="8241957" cy="1180199"/>
          </a:xfrm>
        </p:spPr>
        <p:txBody>
          <a:bodyPr/>
          <a:lstStyle/>
          <a:p>
            <a:r>
              <a:rPr lang="ru-RU" smtClean="0"/>
              <a:t>Образец заголовка</a:t>
            </a:r>
            <a:endParaRPr lang="ru-RU" dirty="0"/>
          </a:p>
        </p:txBody>
      </p:sp>
      <p:sp>
        <p:nvSpPr>
          <p:cNvPr id="3" name="Текст 2"/>
          <p:cNvSpPr>
            <a:spLocks noGrp="1"/>
          </p:cNvSpPr>
          <p:nvPr>
            <p:ph type="body" idx="1"/>
          </p:nvPr>
        </p:nvSpPr>
        <p:spPr>
          <a:xfrm rot="10800000" flipV="1">
            <a:off x="444842" y="1581665"/>
            <a:ext cx="4053340" cy="92341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444843" y="2505075"/>
            <a:ext cx="4053339" cy="36845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581665"/>
            <a:ext cx="4057649" cy="92341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4057649"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30898058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133165720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39257428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1914" y="321273"/>
            <a:ext cx="2998249"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583458" y="321273"/>
            <a:ext cx="5128055" cy="579532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81914" y="1921473"/>
            <a:ext cx="2998249" cy="419512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320387834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4659" y="593124"/>
            <a:ext cx="5535827" cy="80319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1774376" y="1581664"/>
            <a:ext cx="5516110" cy="458435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ru-RU"/>
          </a:p>
        </p:txBody>
      </p:sp>
      <p:sp>
        <p:nvSpPr>
          <p:cNvPr id="5" name="Дата 4"/>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42060212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27447794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17817" y="278627"/>
            <a:ext cx="2056626"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69558" y="278626"/>
            <a:ext cx="5988392"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A4AE185-EA17-4D4E-B145-7865663D73B4}" type="datetimeFigureOut">
              <a:rPr lang="ru-RU" smtClean="0"/>
              <a:pPr/>
              <a:t>16.08.2016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FF21EE-11CC-4F9F-A44A-DEF7A427F2EE}" type="slidenum">
              <a:rPr lang="ru-RU" smtClean="0"/>
              <a:pPr/>
              <a:t>‹#›</a:t>
            </a:fld>
            <a:endParaRPr lang="ru-RU"/>
          </a:p>
        </p:txBody>
      </p:sp>
    </p:spTree>
    <p:extLst>
      <p:ext uri="{BB962C8B-B14F-4D97-AF65-F5344CB8AC3E}">
        <p14:creationId xmlns:p14="http://schemas.microsoft.com/office/powerpoint/2010/main" val="30415378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330" y="253914"/>
            <a:ext cx="8208000" cy="115200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68000" y="1606379"/>
            <a:ext cx="8208000" cy="457200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A4AE185-EA17-4D4E-B145-7865663D73B4}" type="datetimeFigureOut">
              <a:rPr lang="ru-RU" smtClean="0"/>
              <a:pPr/>
              <a:t>16.08.2016</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2FF21EE-11CC-4F9F-A44A-DEF7A427F2EE}" type="slidenum">
              <a:rPr lang="ru-RU" smtClean="0"/>
              <a:pPr/>
              <a:t>‹#›</a:t>
            </a:fld>
            <a:endParaRPr lang="ru-RU"/>
          </a:p>
        </p:txBody>
      </p:sp>
    </p:spTree>
    <p:extLst>
      <p:ext uri="{BB962C8B-B14F-4D97-AF65-F5344CB8AC3E}">
        <p14:creationId xmlns:p14="http://schemas.microsoft.com/office/powerpoint/2010/main" val="346253844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iming>
    <p:tnLst>
      <p:par>
        <p:cTn id="1" dur="indefinite" restart="never" nodeType="tmRoot"/>
      </p:par>
    </p:tnLst>
  </p:timing>
  <p:txStyles>
    <p:titleStyle>
      <a:lvl1pPr algn="ctr" defTabSz="685800" rtl="0" eaLnBrk="1" latinLnBrk="0" hangingPunct="1">
        <a:lnSpc>
          <a:spcPct val="90000"/>
        </a:lnSpc>
        <a:spcBef>
          <a:spcPct val="0"/>
        </a:spcBef>
        <a:buNone/>
        <a:defRPr sz="3300" kern="1200">
          <a:solidFill>
            <a:srgbClr val="171F2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171F2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171F22"/>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171F2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171F2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171F2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mir-dali.ru/aforizm.html" TargetMode="External"/><Relationship Id="rId7" Type="http://schemas.openxmlformats.org/officeDocument/2006/relationships/image" Target="../media/image35.png"/><Relationship Id="rId2" Type="http://schemas.openxmlformats.org/officeDocument/2006/relationships/hyperlink" Target="http://daliworld.narod.ru/biograf.htm" TargetMode="External"/><Relationship Id="rId1" Type="http://schemas.openxmlformats.org/officeDocument/2006/relationships/slideLayout" Target="../slideLayouts/slideLayout5.xml"/><Relationship Id="rId6" Type="http://schemas.openxmlformats.org/officeDocument/2006/relationships/hyperlink" Target="http://www.artyou.ru/content/view/170/706/" TargetMode="External"/><Relationship Id="rId5" Type="http://schemas.openxmlformats.org/officeDocument/2006/relationships/hyperlink" Target="http://dali-genius.ru/images/img/img_4315.jpg" TargetMode="External"/><Relationship Id="rId4" Type="http://schemas.openxmlformats.org/officeDocument/2006/relationships/hyperlink" Target="http://dali-genius.ru/painting/Pejjzazh-bliz-Figeras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124131" y="4068148"/>
            <a:ext cx="4315534" cy="2579802"/>
          </a:xfrm>
        </p:spPr>
        <p:txBody>
          <a:bodyPr>
            <a:normAutofit/>
          </a:bodyPr>
          <a:lstStyle/>
          <a:p>
            <a:endParaRPr lang="ru-RU" sz="1600" b="1" dirty="0"/>
          </a:p>
        </p:txBody>
      </p:sp>
      <p:pic>
        <p:nvPicPr>
          <p:cNvPr id="13314" name="Picture 2"/>
          <p:cNvPicPr>
            <a:picLocks noChangeAspect="1" noChangeArrowheads="1"/>
          </p:cNvPicPr>
          <p:nvPr/>
        </p:nvPicPr>
        <p:blipFill>
          <a:blip r:embed="rId3" cstate="print"/>
          <a:srcRect/>
          <a:stretch>
            <a:fillRect/>
          </a:stretch>
        </p:blipFill>
        <p:spPr bwMode="auto">
          <a:xfrm>
            <a:off x="769200" y="1609491"/>
            <a:ext cx="3056747" cy="4242765"/>
          </a:xfrm>
          <a:prstGeom prst="roundRect">
            <a:avLst>
              <a:gd name="adj" fmla="val 16667"/>
            </a:avLst>
          </a:prstGeom>
          <a:ln w="57150">
            <a:solidFill>
              <a:srgbClr val="FFFF00"/>
            </a:solidFill>
          </a:ln>
          <a:effectLst>
            <a:glow rad="228600">
              <a:schemeClr val="accent4">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Прямоугольник 4"/>
          <p:cNvSpPr/>
          <p:nvPr/>
        </p:nvSpPr>
        <p:spPr>
          <a:xfrm>
            <a:off x="4030823" y="951722"/>
            <a:ext cx="4710933" cy="2308324"/>
          </a:xfrm>
          <a:prstGeom prst="rect">
            <a:avLst/>
          </a:prstGeom>
          <a:noFill/>
          <a:effectLst>
            <a:glow rad="139700">
              <a:schemeClr val="accent4">
                <a:satMod val="175000"/>
                <a:alpha val="40000"/>
              </a:schemeClr>
            </a:glow>
          </a:effectLst>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Сальвадор Дали — миф</a:t>
            </a:r>
          </a:p>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и реальность искусства XX века </a:t>
            </a:r>
            <a:endParaRPr lang="ru-RU"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5157200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481943" y="2343670"/>
            <a:ext cx="4068146" cy="4068146"/>
          </a:xfrm>
          <a:prstGeom prst="rect">
            <a:avLst/>
          </a:prstGeom>
          <a:noFill/>
          <a:ln w="76200">
            <a:solidFill>
              <a:schemeClr val="tx1"/>
            </a:solidFill>
            <a:miter lim="800000"/>
            <a:headEnd/>
            <a:tailEnd/>
          </a:ln>
          <a:effectLst>
            <a:softEdge rad="317500"/>
          </a:effectLst>
        </p:spPr>
      </p:pic>
      <p:sp>
        <p:nvSpPr>
          <p:cNvPr id="6" name="Прямоугольник 5"/>
          <p:cNvSpPr/>
          <p:nvPr/>
        </p:nvSpPr>
        <p:spPr>
          <a:xfrm>
            <a:off x="292483" y="326199"/>
            <a:ext cx="8563177" cy="2123658"/>
          </a:xfrm>
          <a:prstGeom prst="rect">
            <a:avLst/>
          </a:prstGeom>
          <a:noFill/>
        </p:spPr>
        <p:txBody>
          <a:bodyPr wrap="none" lIns="91440" tIns="45720" rIns="91440" bIns="45720">
            <a:spAutoFit/>
          </a:bodyPr>
          <a:lstStyle/>
          <a:p>
            <a:pPr algn="ctr">
              <a:buNone/>
            </a:pPr>
            <a:r>
              <a:rPr lang="ru-RU" sz="4400" b="1" cap="none" spc="0" dirty="0" smtClean="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39700">
                    <a:schemeClr val="accent4">
                      <a:satMod val="175000"/>
                      <a:alpha val="40000"/>
                    </a:schemeClr>
                  </a:glow>
                  <a:innerShdw blurRad="63500" dist="50800" dir="13500000">
                    <a:prstClr val="black">
                      <a:alpha val="50000"/>
                    </a:prstClr>
                  </a:innerShdw>
                </a:effectLst>
              </a:rPr>
              <a:t>Я благодарен судьбе за две вещи:</a:t>
            </a:r>
          </a:p>
          <a:p>
            <a:pPr algn="ctr">
              <a:buNone/>
            </a:pPr>
            <a:r>
              <a:rPr lang="ru-RU" sz="4400" b="1" cap="none" spc="0" dirty="0" smtClean="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39700">
                    <a:schemeClr val="accent4">
                      <a:satMod val="175000"/>
                      <a:alpha val="40000"/>
                    </a:schemeClr>
                  </a:glow>
                  <a:innerShdw blurRad="63500" dist="50800" dir="13500000">
                    <a:prstClr val="black">
                      <a:alpha val="50000"/>
                    </a:prstClr>
                  </a:innerShdw>
                </a:effectLst>
              </a:rPr>
              <a:t> за то, что я испанец и за то,</a:t>
            </a:r>
          </a:p>
          <a:p>
            <a:pPr algn="ctr">
              <a:buNone/>
            </a:pPr>
            <a:r>
              <a:rPr lang="ru-RU" sz="4400" b="1" cap="none" spc="0" dirty="0" smtClean="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39700">
                    <a:schemeClr val="accent4">
                      <a:satMod val="175000"/>
                      <a:alpha val="40000"/>
                    </a:schemeClr>
                  </a:glow>
                  <a:innerShdw blurRad="63500" dist="50800" dir="13500000">
                    <a:prstClr val="black">
                      <a:alpha val="50000"/>
                    </a:prstClr>
                  </a:innerShdw>
                </a:effectLst>
              </a:rPr>
              <a:t> что я — Сальвадор Дали</a:t>
            </a:r>
            <a:endParaRPr lang="ru-RU" sz="4400" b="1" cap="none" spc="0"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39700">
                  <a:schemeClr val="accent4">
                    <a:satMod val="175000"/>
                    <a:alpha val="40000"/>
                  </a:schemeClr>
                </a:glow>
                <a:innerShdw blurRad="63500" dist="50800" dir="13500000">
                  <a:prstClr val="black">
                    <a:alpha val="50000"/>
                  </a:prst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2000"/>
                                        <p:tgtEl>
                                          <p:spTgt spid="6">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2000"/>
                                        <p:tgtEl>
                                          <p:spTgt spid="6">
                                            <p:txEl>
                                              <p:pRg st="2" end="2"/>
                                            </p:txEl>
                                          </p:spTgt>
                                        </p:tgtEl>
                                      </p:cBhvr>
                                    </p:animEffect>
                                  </p:childTnLst>
                                </p:cTn>
                              </p:par>
                            </p:childTnLst>
                          </p:cTn>
                        </p:par>
                        <p:par>
                          <p:cTn id="16" fill="hold">
                            <p:stCondLst>
                              <p:cond delay="6000"/>
                            </p:stCondLst>
                            <p:childTnLst>
                              <p:par>
                                <p:cTn id="17" presetID="21" presetClass="entr" presetSubtype="4"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heel(4)">
                                      <p:cBhvr>
                                        <p:cTn id="1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3527" y="701783"/>
            <a:ext cx="7037141" cy="1152000"/>
          </a:xfrm>
        </p:spPr>
        <p:txBody>
          <a:bodyPr>
            <a:noAutofit/>
          </a:bodyPr>
          <a:lstStyle/>
          <a:p>
            <a:r>
              <a:rPr lang="ru-RU" sz="2000" b="1" i="1" dirty="0" smtClean="0">
                <a:solidFill>
                  <a:schemeClr val="bg1"/>
                </a:solidFill>
              </a:rPr>
              <a:t>В шесть лет я хотел стать поваром, </a:t>
            </a:r>
            <a:br>
              <a:rPr lang="ru-RU" sz="2000" b="1" i="1" dirty="0" smtClean="0">
                <a:solidFill>
                  <a:schemeClr val="bg1"/>
                </a:solidFill>
              </a:rPr>
            </a:br>
            <a:r>
              <a:rPr lang="ru-RU" sz="2000" b="1" i="1" dirty="0" smtClean="0">
                <a:solidFill>
                  <a:schemeClr val="bg1"/>
                </a:solidFill>
              </a:rPr>
              <a:t>в семь — Наполеоном, </a:t>
            </a:r>
            <a:br>
              <a:rPr lang="ru-RU" sz="2000" b="1" i="1" dirty="0" smtClean="0">
                <a:solidFill>
                  <a:schemeClr val="bg1"/>
                </a:solidFill>
              </a:rPr>
            </a:br>
            <a:r>
              <a:rPr lang="ru-RU" sz="2000" b="1" i="1" dirty="0" smtClean="0">
                <a:solidFill>
                  <a:schemeClr val="bg1"/>
                </a:solidFill>
              </a:rPr>
              <a:t>а потом мои притязания</a:t>
            </a:r>
            <a:br>
              <a:rPr lang="ru-RU" sz="2000" b="1" i="1" dirty="0" smtClean="0">
                <a:solidFill>
                  <a:schemeClr val="bg1"/>
                </a:solidFill>
              </a:rPr>
            </a:br>
            <a:r>
              <a:rPr lang="ru-RU" sz="2000" b="1" i="1" dirty="0" smtClean="0">
                <a:solidFill>
                  <a:schemeClr val="bg1"/>
                </a:solidFill>
              </a:rPr>
              <a:t> постоянно росли</a:t>
            </a:r>
            <a:br>
              <a:rPr lang="ru-RU" sz="2000" b="1" i="1" dirty="0" smtClean="0">
                <a:solidFill>
                  <a:schemeClr val="bg1"/>
                </a:solidFill>
              </a:rPr>
            </a:br>
            <a:r>
              <a:rPr lang="ru-RU" sz="2000" b="1" i="1" dirty="0" smtClean="0">
                <a:solidFill>
                  <a:schemeClr val="bg1"/>
                </a:solidFill>
              </a:rPr>
              <a:t>                                                                                    Сальвадор Дали</a:t>
            </a:r>
            <a:endParaRPr lang="ru-RU" sz="2000" b="1" i="1" dirty="0">
              <a:solidFill>
                <a:schemeClr val="bg1"/>
              </a:solidFill>
            </a:endParaRPr>
          </a:p>
        </p:txBody>
      </p:sp>
      <p:sp>
        <p:nvSpPr>
          <p:cNvPr id="4" name="Содержимое 3"/>
          <p:cNvSpPr>
            <a:spLocks noGrp="1"/>
          </p:cNvSpPr>
          <p:nvPr>
            <p:ph sz="half" idx="2"/>
          </p:nvPr>
        </p:nvSpPr>
        <p:spPr>
          <a:xfrm>
            <a:off x="466530" y="2276668"/>
            <a:ext cx="8098972" cy="4861250"/>
          </a:xfrm>
        </p:spPr>
        <p:txBody>
          <a:bodyPr>
            <a:noAutofit/>
          </a:bodyPr>
          <a:lstStyle/>
          <a:p>
            <a:pPr algn="just">
              <a:buNone/>
            </a:pPr>
            <a:r>
              <a:rPr lang="ru-RU" sz="1800" b="1" dirty="0" smtClean="0">
                <a:solidFill>
                  <a:schemeClr val="tx1"/>
                </a:solidFill>
              </a:rPr>
              <a:t>	                       11 мая 1904 года в семье дона Сальвадора </a:t>
            </a:r>
            <a:r>
              <a:rPr lang="ru-RU" sz="1800" b="1" dirty="0" err="1" smtClean="0">
                <a:solidFill>
                  <a:schemeClr val="tx1"/>
                </a:solidFill>
              </a:rPr>
              <a:t>Дали-и-Куси</a:t>
            </a:r>
            <a:r>
              <a:rPr lang="ru-RU" sz="1800" b="1" dirty="0" smtClean="0">
                <a:solidFill>
                  <a:schemeClr val="tx1"/>
                </a:solidFill>
              </a:rPr>
              <a:t> и доньи    </a:t>
            </a:r>
            <a:r>
              <a:rPr lang="ru-RU" sz="1800" b="1" dirty="0" err="1" smtClean="0">
                <a:solidFill>
                  <a:schemeClr val="tx1"/>
                </a:solidFill>
              </a:rPr>
              <a:t>Фелипы</a:t>
            </a:r>
            <a:r>
              <a:rPr lang="ru-RU" sz="1800" b="1" dirty="0" smtClean="0">
                <a:solidFill>
                  <a:schemeClr val="tx1"/>
                </a:solidFill>
              </a:rPr>
              <a:t> </a:t>
            </a:r>
            <a:r>
              <a:rPr lang="ru-RU" sz="1800" b="1" dirty="0" err="1" smtClean="0">
                <a:solidFill>
                  <a:schemeClr val="tx1"/>
                </a:solidFill>
              </a:rPr>
              <a:t>Доменеч</a:t>
            </a:r>
            <a:r>
              <a:rPr lang="ru-RU" sz="1800" b="1" dirty="0" smtClean="0">
                <a:solidFill>
                  <a:schemeClr val="tx1"/>
                </a:solidFill>
              </a:rPr>
              <a:t> родился мальчик, которому было суждено стать в будущем одним из величайших гениев эпохи сюрреализма. Звали его Сальвадор </a:t>
            </a:r>
            <a:r>
              <a:rPr lang="ru-RU" sz="1800" b="1" dirty="0" err="1" smtClean="0">
                <a:solidFill>
                  <a:schemeClr val="tx1"/>
                </a:solidFill>
              </a:rPr>
              <a:t>Фелипе</a:t>
            </a:r>
            <a:r>
              <a:rPr lang="ru-RU" sz="1800" b="1" dirty="0" smtClean="0">
                <a:solidFill>
                  <a:schemeClr val="tx1"/>
                </a:solidFill>
              </a:rPr>
              <a:t> </a:t>
            </a:r>
            <a:r>
              <a:rPr lang="ru-RU" sz="1800" b="1" dirty="0" err="1" smtClean="0">
                <a:solidFill>
                  <a:schemeClr val="tx1"/>
                </a:solidFill>
              </a:rPr>
              <a:t>Хасинто</a:t>
            </a:r>
            <a:r>
              <a:rPr lang="ru-RU" sz="1800" b="1" dirty="0" smtClean="0">
                <a:solidFill>
                  <a:schemeClr val="tx1"/>
                </a:solidFill>
              </a:rPr>
              <a:t> Дали. Детство Дали прошло в Каталонии, на северо-востоке Испании, красивейшем уголке земного шара.</a:t>
            </a:r>
          </a:p>
          <a:p>
            <a:pPr algn="just">
              <a:buNone/>
            </a:pPr>
            <a:r>
              <a:rPr lang="ru-RU" sz="1800" b="1" dirty="0" smtClean="0">
                <a:solidFill>
                  <a:schemeClr val="tx1"/>
                </a:solidFill>
              </a:rPr>
              <a:t>		 Уже в раннем детстве по поведению и пристрастиям маленького Сальвадора можно было отметить его неудержимую энергию и эксцентричность характера. Частые капризы и истерики приводили отца Дали в гнев, но мать, напротив всячески старалась угодить любимому сыну. Она прощала ему даже самые отвратительные выходки. В итоге отец стал неким воплощением зла, а мать напротив – символом добра.</a:t>
            </a:r>
          </a:p>
          <a:p>
            <a:pPr algn="just">
              <a:buNone/>
            </a:pPr>
            <a:r>
              <a:rPr lang="ru-RU" sz="1800" b="1" dirty="0" smtClean="0">
                <a:solidFill>
                  <a:schemeClr val="tx1"/>
                </a:solidFill>
              </a:rPr>
              <a:t> 		Талант к живописи проявился у Дали достаточно в юном возрасте. В четыре года он с удивительным для столь маленького ребенка старанием пытался рисовать. В шестилетнем возрасте Дали привлек образ Наполеона и как бы отождествляя себя с ним, он почувствовал потребность в некой власти. Одев на себя маскарадный костюм короля он получал огромное удовольствие от своего вида .</a:t>
            </a:r>
            <a:endParaRPr lang="ru-RU" sz="1800" b="1" dirty="0">
              <a:solidFill>
                <a:schemeClr val="tx1"/>
              </a:solidFill>
            </a:endParaRPr>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261258" y="615821"/>
            <a:ext cx="1640196" cy="192210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2000"/>
                                        <p:tgtEl>
                                          <p:spTgt spid="2050"/>
                                        </p:tgtEl>
                                      </p:cBhvr>
                                    </p:animEffect>
                                  </p:childTnLst>
                                </p:cTn>
                              </p:par>
                              <p:par>
                                <p:cTn id="12" presetID="10" presetClass="entr" presetSubtype="0" fill="hold" nodeType="with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870" y="496510"/>
            <a:ext cx="8026187" cy="1152000"/>
          </a:xfrm>
        </p:spPr>
        <p:txBody>
          <a:bodyPr/>
          <a:lstStyle/>
          <a:p>
            <a:r>
              <a:rPr lang="ru-RU" sz="3200" b="1" i="1" dirty="0" smtClean="0">
                <a:solidFill>
                  <a:schemeClr val="bg1"/>
                </a:solidFill>
              </a:rPr>
              <a:t>Пейзаж — это состояние души</a:t>
            </a:r>
            <a:br>
              <a:rPr lang="ru-RU" sz="3200" b="1" i="1" dirty="0" smtClean="0">
                <a:solidFill>
                  <a:schemeClr val="bg1"/>
                </a:solidFill>
              </a:rPr>
            </a:br>
            <a:r>
              <a:rPr lang="ru-RU" sz="2800" b="1" i="1" dirty="0" smtClean="0">
                <a:solidFill>
                  <a:schemeClr val="bg1"/>
                </a:solidFill>
              </a:rPr>
              <a:t>                                   </a:t>
            </a:r>
            <a:r>
              <a:rPr lang="ru-RU" sz="2000" b="1" i="1" dirty="0" smtClean="0">
                <a:solidFill>
                  <a:schemeClr val="bg1"/>
                </a:solidFill>
              </a:rPr>
              <a:t> Сальвадор  Дали</a:t>
            </a:r>
            <a:endParaRPr lang="ru-RU" sz="2000" b="1" i="1" dirty="0">
              <a:solidFill>
                <a:schemeClr val="bg1"/>
              </a:solidFill>
            </a:endParaRPr>
          </a:p>
        </p:txBody>
      </p:sp>
      <p:sp>
        <p:nvSpPr>
          <p:cNvPr id="4" name="Содержимое 3"/>
          <p:cNvSpPr>
            <a:spLocks noGrp="1"/>
          </p:cNvSpPr>
          <p:nvPr>
            <p:ph sz="half" idx="2"/>
          </p:nvPr>
        </p:nvSpPr>
        <p:spPr>
          <a:xfrm>
            <a:off x="3776316" y="1818567"/>
            <a:ext cx="4602574" cy="5039433"/>
          </a:xfrm>
        </p:spPr>
        <p:txBody>
          <a:bodyPr/>
          <a:lstStyle/>
          <a:p>
            <a:pPr algn="just">
              <a:buNone/>
            </a:pPr>
            <a:r>
              <a:rPr lang="ru-RU" dirty="0" smtClean="0"/>
              <a:t> 		</a:t>
            </a:r>
            <a:r>
              <a:rPr lang="ru-RU" sz="1800" b="1" dirty="0" smtClean="0"/>
              <a:t>Первую свою картину Сальвадор Дали нарисовал, когда ему было 10 лет. Это был небольшой импрессионистский пейзаж, написанный на деревянной доске масляными красками. Талант гения рвался наружу. Дали целыми днями просиживал в маленькой, специально выделенной ему комнате рисуя картины. В </a:t>
            </a:r>
            <a:r>
              <a:rPr lang="ru-RU" sz="1800" b="1" dirty="0" err="1" smtClean="0"/>
              <a:t>Фигерасе</a:t>
            </a:r>
            <a:r>
              <a:rPr lang="ru-RU" sz="1800" b="1" dirty="0" smtClean="0"/>
              <a:t> Дали брал уроки рисунка у профессора </a:t>
            </a:r>
            <a:r>
              <a:rPr lang="ru-RU" sz="1800" b="1" dirty="0" err="1" smtClean="0"/>
              <a:t>Жоана</a:t>
            </a:r>
            <a:r>
              <a:rPr lang="ru-RU" sz="1800" b="1" dirty="0" smtClean="0"/>
              <a:t> </a:t>
            </a:r>
            <a:r>
              <a:rPr lang="ru-RU" sz="1800" b="1" dirty="0" err="1" smtClean="0"/>
              <a:t>Нуньеса</a:t>
            </a:r>
            <a:r>
              <a:rPr lang="ru-RU" sz="1800" b="1" dirty="0" smtClean="0"/>
              <a:t> .Можно </a:t>
            </a:r>
            <a:r>
              <a:rPr lang="ru-RU" sz="1800" b="1" dirty="0" err="1" smtClean="0"/>
              <a:t>сказать,что</a:t>
            </a:r>
            <a:r>
              <a:rPr lang="ru-RU" sz="1800" b="1" dirty="0" smtClean="0"/>
              <a:t> под опытным руководством профессора талант юного Сальвадора Дали принял свои реальные формы. Уже в 14 лет нельзя было усомниться в способности Дали к рисованию.</a:t>
            </a:r>
            <a:endParaRPr lang="ru-RU" sz="1800" b="1" dirty="0"/>
          </a:p>
        </p:txBody>
      </p:sp>
      <p:pic>
        <p:nvPicPr>
          <p:cNvPr id="4098" name="Picture 2"/>
          <p:cNvPicPr>
            <a:picLocks noGrp="1" noChangeAspect="1" noChangeArrowheads="1"/>
          </p:cNvPicPr>
          <p:nvPr>
            <p:ph sz="half" idx="1"/>
          </p:nvPr>
        </p:nvPicPr>
        <p:blipFill>
          <a:blip r:embed="rId2" cstate="print"/>
          <a:srcRect/>
          <a:stretch>
            <a:fillRect/>
          </a:stretch>
        </p:blipFill>
        <p:spPr bwMode="auto">
          <a:xfrm>
            <a:off x="608271" y="2276669"/>
            <a:ext cx="2985797" cy="3120793"/>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2000"/>
                                        <p:tgtEl>
                                          <p:spTgt spid="409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5975" y="709127"/>
            <a:ext cx="8208000" cy="1698171"/>
          </a:xfrm>
        </p:spPr>
        <p:txBody>
          <a:bodyPr>
            <a:normAutofit fontScale="90000"/>
          </a:bodyPr>
          <a:lstStyle/>
          <a:p>
            <a:r>
              <a:rPr lang="ru-RU" sz="2200" b="1" i="1" dirty="0" smtClean="0">
                <a:solidFill>
                  <a:schemeClr val="bg1"/>
                </a:solidFill>
              </a:rPr>
              <a:t>Думаю, мне ничем не легче было родиться, чем Творцу — создать Вселенную. По крайней мере, он потом отдыхал, а на меня обрушились все краски мира</a:t>
            </a:r>
            <a:br>
              <a:rPr lang="ru-RU" sz="2200" b="1" i="1" dirty="0" smtClean="0">
                <a:solidFill>
                  <a:schemeClr val="bg1"/>
                </a:solidFill>
              </a:rPr>
            </a:br>
            <a:r>
              <a:rPr lang="ru-RU" sz="2200" b="1" i="1" dirty="0" smtClean="0">
                <a:solidFill>
                  <a:schemeClr val="bg1"/>
                </a:solidFill>
              </a:rPr>
              <a:t>                                                                        Сальвадор Дали</a:t>
            </a:r>
            <a:r>
              <a:rPr lang="ru-RU" b="1" i="1" dirty="0" smtClean="0">
                <a:solidFill>
                  <a:schemeClr val="bg1"/>
                </a:solidFill>
              </a:rPr>
              <a:t/>
            </a:r>
            <a:br>
              <a:rPr lang="ru-RU" b="1" i="1" dirty="0" smtClean="0">
                <a:solidFill>
                  <a:schemeClr val="bg1"/>
                </a:solidFill>
              </a:rPr>
            </a:br>
            <a:endParaRPr lang="ru-RU" b="1" i="1" dirty="0">
              <a:solidFill>
                <a:schemeClr val="bg1"/>
              </a:solidFill>
            </a:endParaRPr>
          </a:p>
        </p:txBody>
      </p:sp>
      <p:sp>
        <p:nvSpPr>
          <p:cNvPr id="3" name="Содержимое 2"/>
          <p:cNvSpPr>
            <a:spLocks noGrp="1"/>
          </p:cNvSpPr>
          <p:nvPr>
            <p:ph idx="1"/>
          </p:nvPr>
        </p:nvSpPr>
        <p:spPr>
          <a:xfrm>
            <a:off x="821094" y="1998264"/>
            <a:ext cx="4309274" cy="4572000"/>
          </a:xfrm>
        </p:spPr>
        <p:txBody>
          <a:bodyPr>
            <a:normAutofit lnSpcReduction="10000"/>
          </a:bodyPr>
          <a:lstStyle/>
          <a:p>
            <a:pPr>
              <a:buNone/>
            </a:pPr>
            <a:r>
              <a:rPr lang="ru-RU" sz="1600" b="1" dirty="0" smtClean="0"/>
              <a:t>		</a:t>
            </a:r>
            <a:r>
              <a:rPr lang="ru-RU" sz="1700" b="1" dirty="0" smtClean="0"/>
              <a:t>Когда Дали было почти 15 лет его выгнали из монашеской школы за непотребное поведение. Но он смог успешно сдать все экзамены и поступить в институт (так в Испании называли школу, дающую законченное среднее образование). Институт в 1921 году ему удалось закончить с блестящими оценками. Далее он поступил в Мадридскую Художественную академию</a:t>
            </a:r>
          </a:p>
          <a:p>
            <a:pPr>
              <a:buNone/>
            </a:pPr>
            <a:r>
              <a:rPr lang="ru-RU" sz="1700" b="1" dirty="0" smtClean="0"/>
              <a:t> 		В шестнадцать лет Дали стал излагать свои мысли на бумаге. С этого времени живопись и литература оказались в равной мере частями его творческой жизни. В 1919 году в самодельном издании “</a:t>
            </a:r>
            <a:r>
              <a:rPr lang="ru-RU" sz="1700" b="1" dirty="0" err="1" smtClean="0"/>
              <a:t>Студиум</a:t>
            </a:r>
            <a:r>
              <a:rPr lang="ru-RU" sz="1700" b="1" dirty="0" smtClean="0"/>
              <a:t>” он публикует очерки о Веласкесе, Гойе, Эль Греко, Микеланджело </a:t>
            </a:r>
            <a:r>
              <a:rPr lang="ru-RU" sz="1800" b="1" dirty="0" smtClean="0"/>
              <a:t>и Леонардо. Участвует в студенческих волнениях, за что на сутки попадает в тюрьму.</a:t>
            </a:r>
            <a:endParaRPr lang="ru-RU" sz="1800" b="1" dirty="0"/>
          </a:p>
        </p:txBody>
      </p:sp>
      <p:pic>
        <p:nvPicPr>
          <p:cNvPr id="5122" name="Picture 2"/>
          <p:cNvPicPr>
            <a:picLocks noChangeAspect="1" noChangeArrowheads="1"/>
          </p:cNvPicPr>
          <p:nvPr/>
        </p:nvPicPr>
        <p:blipFill>
          <a:blip r:embed="rId2" cstate="print"/>
          <a:srcRect/>
          <a:stretch>
            <a:fillRect/>
          </a:stretch>
        </p:blipFill>
        <p:spPr bwMode="auto">
          <a:xfrm>
            <a:off x="5467740" y="2552670"/>
            <a:ext cx="2746602" cy="356558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2000"/>
                                        <p:tgtEl>
                                          <p:spTgt spid="51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4007" y="0"/>
            <a:ext cx="8208000" cy="1604864"/>
          </a:xfrm>
        </p:spPr>
        <p:txBody>
          <a:bodyPr>
            <a:normAutofit fontScale="90000"/>
          </a:bodyPr>
          <a:lstStyle/>
          <a:p>
            <a:r>
              <a:rPr lang="ru-RU" sz="2800" b="1" i="1" dirty="0" smtClean="0">
                <a:solidFill>
                  <a:schemeClr val="bg1"/>
                </a:solidFill>
              </a:rPr>
              <a:t>Еще в раннем детстве я приобрел порочную привычку считать себя не таким, как все, и вести себя иначе, чем прочие смертные. Как оказалось, это золотая жила!</a:t>
            </a:r>
            <a:br>
              <a:rPr lang="ru-RU" sz="2800" b="1" i="1" dirty="0" smtClean="0">
                <a:solidFill>
                  <a:schemeClr val="bg1"/>
                </a:solidFill>
              </a:rPr>
            </a:br>
            <a:r>
              <a:rPr lang="ru-RU" sz="2200" b="1" i="1" dirty="0" smtClean="0">
                <a:solidFill>
                  <a:schemeClr val="bg1"/>
                </a:solidFill>
              </a:rPr>
              <a:t> Сальвадор Дали</a:t>
            </a:r>
            <a:endParaRPr lang="ru-RU" sz="2200" b="1" i="1" dirty="0">
              <a:solidFill>
                <a:schemeClr val="bg1"/>
              </a:solidFill>
            </a:endParaRPr>
          </a:p>
        </p:txBody>
      </p:sp>
      <p:sp>
        <p:nvSpPr>
          <p:cNvPr id="3" name="Содержимое 2"/>
          <p:cNvSpPr>
            <a:spLocks noGrp="1"/>
          </p:cNvSpPr>
          <p:nvPr>
            <p:ph sz="half" idx="1"/>
          </p:nvPr>
        </p:nvSpPr>
        <p:spPr>
          <a:xfrm>
            <a:off x="412963" y="1546390"/>
            <a:ext cx="4450866" cy="2792146"/>
          </a:xfrm>
        </p:spPr>
        <p:txBody>
          <a:bodyPr>
            <a:noAutofit/>
          </a:bodyPr>
          <a:lstStyle/>
          <a:p>
            <a:pPr algn="just">
              <a:buNone/>
            </a:pPr>
            <a:r>
              <a:rPr lang="ru-RU" sz="1800" b="1" dirty="0" smtClean="0">
                <a:latin typeface="+mj-lt"/>
              </a:rPr>
              <a:t>   В начале 20-х годов Дали был восхищен работами футуристов, но все же он был полон решимости создать собственный стиль в живописи. В это время у него появились новые друзья и знакомства. Среди них были такие выдающиеся и талантливые люди, как поэт </a:t>
            </a:r>
            <a:r>
              <a:rPr lang="ru-RU" sz="1800" b="1" dirty="0" err="1" smtClean="0">
                <a:latin typeface="+mj-lt"/>
              </a:rPr>
              <a:t>Федерико</a:t>
            </a:r>
            <a:r>
              <a:rPr lang="ru-RU" sz="1800" b="1" dirty="0" smtClean="0">
                <a:latin typeface="+mj-lt"/>
              </a:rPr>
              <a:t> Гарсиа Лорка и Луис </a:t>
            </a:r>
            <a:r>
              <a:rPr lang="ru-RU" sz="1800" b="1" dirty="0" err="1" smtClean="0">
                <a:latin typeface="+mj-lt"/>
              </a:rPr>
              <a:t>Бонюэль</a:t>
            </a:r>
            <a:r>
              <a:rPr lang="ru-RU" sz="1800" b="1" dirty="0" smtClean="0">
                <a:latin typeface="+mj-lt"/>
              </a:rPr>
              <a:t>. В Мадриде Дали впервые оказался предоставлен самому себе. Экстравагантный вид художника изумлял и шокировал обывателей. Это приводило самого Дали в неописуемый восторг. В 1921 году умирает мать Дали.</a:t>
            </a:r>
          </a:p>
          <a:p>
            <a:pPr>
              <a:buNone/>
            </a:pPr>
            <a:r>
              <a:rPr lang="ru-RU" sz="1800" b="1" dirty="0" smtClean="0">
                <a:latin typeface="+mj-lt"/>
              </a:rPr>
              <a:t>   </a:t>
            </a:r>
            <a:endParaRPr lang="ru-RU" sz="1800" b="1" dirty="0">
              <a:latin typeface="+mj-lt"/>
            </a:endParaRPr>
          </a:p>
        </p:txBody>
      </p:sp>
      <p:pic>
        <p:nvPicPr>
          <p:cNvPr id="6146" name="Picture 2"/>
          <p:cNvPicPr>
            <a:picLocks noGrp="1" noChangeAspect="1" noChangeArrowheads="1"/>
          </p:cNvPicPr>
          <p:nvPr>
            <p:ph sz="half" idx="2"/>
          </p:nvPr>
        </p:nvPicPr>
        <p:blipFill>
          <a:blip r:embed="rId2" cstate="print"/>
          <a:srcRect/>
          <a:stretch>
            <a:fillRect/>
          </a:stretch>
        </p:blipFill>
        <p:spPr bwMode="auto">
          <a:xfrm>
            <a:off x="2654740" y="4806367"/>
            <a:ext cx="2133978" cy="17889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7" name="Picture 3"/>
          <p:cNvPicPr>
            <a:picLocks noChangeAspect="1" noChangeArrowheads="1"/>
          </p:cNvPicPr>
          <p:nvPr/>
        </p:nvPicPr>
        <p:blipFill>
          <a:blip r:embed="rId3" cstate="print"/>
          <a:srcRect/>
          <a:stretch>
            <a:fillRect/>
          </a:stretch>
        </p:blipFill>
        <p:spPr bwMode="auto">
          <a:xfrm>
            <a:off x="6155276" y="1660154"/>
            <a:ext cx="1760805" cy="1760805"/>
          </a:xfrm>
          <a:prstGeom prst="rect">
            <a:avLst/>
          </a:prstGeom>
          <a:ln w="228600" cap="sq" cmpd="thickThin">
            <a:solidFill>
              <a:srgbClr val="000000"/>
            </a:solidFill>
            <a:prstDash val="solid"/>
            <a:miter lim="800000"/>
          </a:ln>
          <a:effectLst>
            <a:innerShdw blurRad="76200">
              <a:srgbClr val="000000"/>
            </a:innerShdw>
          </a:effectLst>
        </p:spPr>
      </p:pic>
      <p:sp>
        <p:nvSpPr>
          <p:cNvPr id="7" name="Прямоугольник 6"/>
          <p:cNvSpPr/>
          <p:nvPr/>
        </p:nvSpPr>
        <p:spPr>
          <a:xfrm>
            <a:off x="5194570" y="3579779"/>
            <a:ext cx="3579779" cy="2585323"/>
          </a:xfrm>
          <a:prstGeom prst="rect">
            <a:avLst/>
          </a:prstGeom>
        </p:spPr>
        <p:txBody>
          <a:bodyPr wrap="square">
            <a:spAutoFit/>
          </a:bodyPr>
          <a:lstStyle/>
          <a:p>
            <a:pPr algn="just">
              <a:buNone/>
            </a:pPr>
            <a:r>
              <a:rPr lang="ru-RU" b="1" dirty="0" smtClean="0">
                <a:latin typeface="+mj-lt"/>
              </a:rPr>
              <a:t>В 1923 году за нарушение дисциплины он был на год отстранён от занятий в академии. В этот период интерес Дали был прикован к творениям великого гения кубизма Пабло Пикассо. В картинах Дали того времени можно заметить влияние кубизма (“Молодые девушки” (1923))</a:t>
            </a:r>
            <a:r>
              <a:rPr lang="ru-RU" b="1" dirty="0" smtClean="0"/>
              <a:t>.</a:t>
            </a:r>
            <a:endParaRPr lang="ru-RU"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par>
                                <p:cTn id="15" presetID="10" presetClass="entr" presetSubtype="0" fill="hold" nodeType="with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fade">
                                      <p:cBhvr>
                                        <p:cTn id="17" dur="2000"/>
                                        <p:tgtEl>
                                          <p:spTgt spid="6146"/>
                                        </p:tgtEl>
                                      </p:cBhvr>
                                    </p:animEffect>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2000"/>
                                        <p:tgtEl>
                                          <p:spTgt spid="7">
                                            <p:txEl>
                                              <p:pRg st="0" end="0"/>
                                            </p:txEl>
                                          </p:spTgt>
                                        </p:tgtEl>
                                      </p:cBhvr>
                                    </p:animEffect>
                                  </p:childTnLst>
                                </p:cTn>
                              </p:par>
                            </p:childTnLst>
                          </p:cTn>
                        </p:par>
                        <p:par>
                          <p:cTn id="22" fill="hold">
                            <p:stCondLst>
                              <p:cond delay="6000"/>
                            </p:stCondLst>
                            <p:childTnLst>
                              <p:par>
                                <p:cTn id="23" presetID="10" presetClass="entr" presetSubtype="0" fill="hold" nodeType="afterEffect">
                                  <p:stCondLst>
                                    <p:cond delay="0"/>
                                  </p:stCondLst>
                                  <p:childTnLst>
                                    <p:set>
                                      <p:cBhvr>
                                        <p:cTn id="24" dur="1" fill="hold">
                                          <p:stCondLst>
                                            <p:cond delay="0"/>
                                          </p:stCondLst>
                                        </p:cTn>
                                        <p:tgtEl>
                                          <p:spTgt spid="6147"/>
                                        </p:tgtEl>
                                        <p:attrNameLst>
                                          <p:attrName>style.visibility</p:attrName>
                                        </p:attrNameLst>
                                      </p:cBhvr>
                                      <p:to>
                                        <p:strVal val="visible"/>
                                      </p:to>
                                    </p:set>
                                    <p:animEffect transition="in" filter="fade">
                                      <p:cBhvr>
                                        <p:cTn id="25"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2669" y="645799"/>
            <a:ext cx="8208000" cy="1152000"/>
          </a:xfrm>
        </p:spPr>
        <p:txBody>
          <a:bodyPr>
            <a:noAutofit/>
          </a:bodyPr>
          <a:lstStyle/>
          <a:p>
            <a:r>
              <a:rPr lang="ru-RU" sz="2000" b="1" i="1" dirty="0" smtClean="0">
                <a:solidFill>
                  <a:schemeClr val="bg1"/>
                </a:solidFill>
              </a:rPr>
              <a:t>Моя живопись — это жизнь и пища, плоть и кровь. Не ищите в ней ни ума, ни чувства.</a:t>
            </a:r>
            <a:br>
              <a:rPr lang="ru-RU" sz="2000" b="1" i="1" dirty="0" smtClean="0">
                <a:solidFill>
                  <a:schemeClr val="bg1"/>
                </a:solidFill>
              </a:rPr>
            </a:br>
            <a:r>
              <a:rPr lang="ru-RU" sz="2000" b="1" i="1" dirty="0" smtClean="0">
                <a:solidFill>
                  <a:schemeClr val="bg1"/>
                </a:solidFill>
              </a:rPr>
              <a:t>                                                        Сальвадор  Дали</a:t>
            </a:r>
            <a:br>
              <a:rPr lang="ru-RU" sz="2000" b="1" i="1" dirty="0" smtClean="0">
                <a:solidFill>
                  <a:schemeClr val="bg1"/>
                </a:solidFill>
              </a:rPr>
            </a:br>
            <a:endParaRPr lang="ru-RU" sz="2000" b="1" i="1" dirty="0">
              <a:solidFill>
                <a:schemeClr val="bg1"/>
              </a:solidFill>
            </a:endParaRPr>
          </a:p>
        </p:txBody>
      </p:sp>
      <p:sp>
        <p:nvSpPr>
          <p:cNvPr id="3" name="Содержимое 2"/>
          <p:cNvSpPr>
            <a:spLocks noGrp="1"/>
          </p:cNvSpPr>
          <p:nvPr>
            <p:ph sz="half" idx="1"/>
          </p:nvPr>
        </p:nvSpPr>
        <p:spPr/>
        <p:txBody>
          <a:bodyPr>
            <a:normAutofit fontScale="92500" lnSpcReduction="10000"/>
          </a:bodyPr>
          <a:lstStyle/>
          <a:p>
            <a:pPr>
              <a:buNone/>
            </a:pPr>
            <a:r>
              <a:rPr lang="ru-RU" sz="1800" b="1" dirty="0" smtClean="0">
                <a:latin typeface="+mj-lt"/>
              </a:rPr>
              <a:t>   В 1925 году с 14 по 27 ноября проходит первая персональная выставка его работ в галерее </a:t>
            </a:r>
            <a:r>
              <a:rPr lang="ru-RU" sz="1800" b="1" dirty="0" err="1" smtClean="0">
                <a:latin typeface="+mj-lt"/>
              </a:rPr>
              <a:t>Далмау</a:t>
            </a:r>
            <a:r>
              <a:rPr lang="ru-RU" sz="1800" b="1" dirty="0" smtClean="0">
                <a:latin typeface="+mj-lt"/>
              </a:rPr>
              <a:t>. На этой выставке были 27 картин и 5 рисунков начинающего великого гения. Школа живописи, в которой он учился постепенно разочаровывала его и в 1926 году Дали был изгнан из академии за свое вольнодумие. В том же 1926 году Сальвадор Дали уехал в Париж, пытаясь найти там для себя что-то по душе. Вступив в группу, </a:t>
            </a:r>
            <a:r>
              <a:rPr lang="ru-RU" sz="1800" b="1" dirty="0" err="1" smtClean="0">
                <a:latin typeface="+mj-lt"/>
              </a:rPr>
              <a:t>обьединившуюся</a:t>
            </a:r>
            <a:r>
              <a:rPr lang="ru-RU" sz="1800" b="1" dirty="0" smtClean="0">
                <a:latin typeface="+mj-lt"/>
              </a:rPr>
              <a:t> вокруг Андре </a:t>
            </a:r>
            <a:r>
              <a:rPr lang="ru-RU" sz="1800" b="1" dirty="0" err="1" smtClean="0">
                <a:latin typeface="+mj-lt"/>
              </a:rPr>
              <a:t>Бретона</a:t>
            </a:r>
            <a:r>
              <a:rPr lang="ru-RU" sz="1800" b="1" dirty="0" smtClean="0">
                <a:latin typeface="+mj-lt"/>
              </a:rPr>
              <a:t> он начал создавать свои первые сюрреалистические работы (“Мёд слаще крови”1928; “Светлые радости”1929</a:t>
            </a:r>
            <a:endParaRPr lang="ru-RU" sz="1800" b="1" dirty="0">
              <a:latin typeface="+mj-lt"/>
            </a:endParaRPr>
          </a:p>
        </p:txBody>
      </p:sp>
      <p:pic>
        <p:nvPicPr>
          <p:cNvPr id="7172" name="Picture 4"/>
          <p:cNvPicPr>
            <a:picLocks noGrp="1" noChangeAspect="1" noChangeArrowheads="1"/>
          </p:cNvPicPr>
          <p:nvPr>
            <p:ph sz="half" idx="2"/>
          </p:nvPr>
        </p:nvPicPr>
        <p:blipFill>
          <a:blip r:embed="rId2" cstate="print"/>
          <a:srcRect/>
          <a:stretch>
            <a:fillRect/>
          </a:stretch>
        </p:blipFill>
        <p:spPr bwMode="auto">
          <a:xfrm>
            <a:off x="4819778" y="2164702"/>
            <a:ext cx="3458479" cy="270863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7172"/>
                                        </p:tgtEl>
                                        <p:attrNameLst>
                                          <p:attrName>style.visibility</p:attrName>
                                        </p:attrNameLst>
                                      </p:cBhvr>
                                      <p:to>
                                        <p:strVal val="visible"/>
                                      </p:to>
                                    </p:set>
                                    <p:animEffect transition="in" filter="fade">
                                      <p:cBhvr>
                                        <p:cTn id="15"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5900" y="608478"/>
            <a:ext cx="8546842" cy="1152000"/>
          </a:xfrm>
        </p:spPr>
        <p:txBody>
          <a:bodyPr>
            <a:noAutofit/>
          </a:bodyPr>
          <a:lstStyle/>
          <a:p>
            <a:pPr algn="l"/>
            <a:r>
              <a:rPr lang="ru-RU" sz="2800" b="1" i="1" dirty="0" smtClean="0">
                <a:solidFill>
                  <a:schemeClr val="bg1"/>
                </a:solidFill>
              </a:rPr>
              <a:t>Я — живое воплощение поднадзорного бреда. Это я сам держу его под надзором. Я брежу, следовательно, я существую. И более того: я существую, потому что брежу                                                                    </a:t>
            </a:r>
            <a:r>
              <a:rPr lang="ru-RU" sz="2000" b="1" i="1" dirty="0" smtClean="0">
                <a:solidFill>
                  <a:schemeClr val="bg1"/>
                </a:solidFill>
              </a:rPr>
              <a:t>Сальвадор Дали</a:t>
            </a:r>
            <a:r>
              <a:rPr lang="ru-RU" sz="2800" b="1" dirty="0" smtClean="0">
                <a:solidFill>
                  <a:schemeClr val="bg1"/>
                </a:solidFill>
              </a:rPr>
              <a:t/>
            </a:r>
            <a:br>
              <a:rPr lang="ru-RU" sz="2800" b="1" dirty="0" smtClean="0">
                <a:solidFill>
                  <a:schemeClr val="bg1"/>
                </a:solidFill>
              </a:rPr>
            </a:br>
            <a:endParaRPr lang="ru-RU" sz="2800" b="1" dirty="0">
              <a:solidFill>
                <a:schemeClr val="bg1"/>
              </a:solidFill>
            </a:endParaRPr>
          </a:p>
        </p:txBody>
      </p:sp>
      <p:sp>
        <p:nvSpPr>
          <p:cNvPr id="3" name="Содержимое 2"/>
          <p:cNvSpPr>
            <a:spLocks noGrp="1"/>
          </p:cNvSpPr>
          <p:nvPr>
            <p:ph sz="half" idx="1"/>
          </p:nvPr>
        </p:nvSpPr>
        <p:spPr>
          <a:xfrm>
            <a:off x="452669" y="1641287"/>
            <a:ext cx="4026529" cy="2258910"/>
          </a:xfrm>
        </p:spPr>
        <p:txBody>
          <a:bodyPr>
            <a:normAutofit fontScale="92500" lnSpcReduction="10000"/>
          </a:bodyPr>
          <a:lstStyle/>
          <a:p>
            <a:pPr>
              <a:buNone/>
            </a:pPr>
            <a:r>
              <a:rPr lang="ru-RU" sz="1800" b="1" dirty="0" smtClean="0">
                <a:latin typeface="+mj-lt"/>
              </a:rPr>
              <a:t>	В начале 1929 года состоялась премьера фильма “Андалузский пес” по сценарию Сальвадора Дали и Луиса </a:t>
            </a:r>
            <a:r>
              <a:rPr lang="ru-RU" sz="1800" b="1" dirty="0" err="1" smtClean="0">
                <a:latin typeface="+mj-lt"/>
              </a:rPr>
              <a:t>Бунюэля</a:t>
            </a:r>
            <a:r>
              <a:rPr lang="ru-RU" sz="1800" b="1" dirty="0" smtClean="0">
                <a:latin typeface="+mj-lt"/>
              </a:rPr>
              <a:t>. Сам сценарий был написан за шесть дней! После скандальной премьеры этого фильма был задуман еще один фильм под названием “Золотой век”.</a:t>
            </a:r>
            <a:endParaRPr lang="ru-RU" sz="1800" b="1" dirty="0">
              <a:latin typeface="+mj-lt"/>
            </a:endParaRPr>
          </a:p>
        </p:txBody>
      </p:sp>
      <p:sp>
        <p:nvSpPr>
          <p:cNvPr id="4" name="Содержимое 3"/>
          <p:cNvSpPr>
            <a:spLocks noGrp="1"/>
          </p:cNvSpPr>
          <p:nvPr>
            <p:ph sz="half" idx="2"/>
          </p:nvPr>
        </p:nvSpPr>
        <p:spPr>
          <a:xfrm>
            <a:off x="4498522" y="2014510"/>
            <a:ext cx="4050180" cy="4591661"/>
          </a:xfrm>
        </p:spPr>
        <p:txBody>
          <a:bodyPr>
            <a:normAutofit fontScale="92500" lnSpcReduction="10000"/>
          </a:bodyPr>
          <a:lstStyle/>
          <a:p>
            <a:pPr algn="ctr">
              <a:buNone/>
            </a:pPr>
            <a:r>
              <a:rPr lang="ru-RU" sz="1800" b="1" dirty="0" smtClean="0">
                <a:latin typeface="+mj-lt"/>
              </a:rPr>
              <a:t>О фильме</a:t>
            </a:r>
          </a:p>
          <a:p>
            <a:pPr algn="ctr">
              <a:buNone/>
            </a:pPr>
            <a:r>
              <a:rPr lang="ru-RU" sz="1800" b="1" dirty="0" smtClean="0">
                <a:latin typeface="+mj-lt"/>
              </a:rPr>
              <a:t>17 минут причудливых сюрреалистических образов, которые с равным успехом могут нести в себе глубочайший смысл или не значить вовсе ничего. Глаз, располосованный бритвой, человек, тычущий тростью в отрубленную руку, лежащую среди улицы, мужчина, волокущий за собой два рояля, в которых мертвые, полуразложившиеся ослики и вполне живые священники, человеческая ладонь с дырой, из которой появляются муравьи. «Андалузский пес» был «озвучен» автором еще в 1928 году — посредством граммофона за экраном.</a:t>
            </a:r>
            <a:endParaRPr lang="ru-RU" sz="1800" b="1" dirty="0">
              <a:latin typeface="+mj-lt"/>
            </a:endParaRPr>
          </a:p>
        </p:txBody>
      </p:sp>
      <p:pic>
        <p:nvPicPr>
          <p:cNvPr id="8195" name="Picture 3"/>
          <p:cNvPicPr>
            <a:picLocks noChangeAspect="1" noChangeArrowheads="1"/>
          </p:cNvPicPr>
          <p:nvPr/>
        </p:nvPicPr>
        <p:blipFill>
          <a:blip r:embed="rId2" cstate="print"/>
          <a:srcRect/>
          <a:stretch>
            <a:fillRect/>
          </a:stretch>
        </p:blipFill>
        <p:spPr bwMode="auto">
          <a:xfrm>
            <a:off x="2376974" y="3757321"/>
            <a:ext cx="1933770" cy="280396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8195"/>
                                        </p:tgtEl>
                                        <p:attrNameLst>
                                          <p:attrName>style.visibility</p:attrName>
                                        </p:attrNameLst>
                                      </p:cBhvr>
                                      <p:to>
                                        <p:strVal val="visible"/>
                                      </p:to>
                                    </p:set>
                                    <p:animEffect transition="in" filter="fade">
                                      <p:cBhvr>
                                        <p:cTn id="14" dur="2000"/>
                                        <p:tgtEl>
                                          <p:spTgt spid="8195"/>
                                        </p:tgtEl>
                                      </p:cBhvr>
                                    </p:animEffect>
                                  </p:childTnLst>
                                </p:cTn>
                              </p:par>
                              <p:par>
                                <p:cTn id="15" presetID="10" presetClass="entr" presetSubtype="0" fill="hold"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20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2669" y="384542"/>
            <a:ext cx="8208000" cy="1152000"/>
          </a:xfrm>
        </p:spPr>
        <p:txBody>
          <a:bodyPr>
            <a:normAutofit fontScale="90000"/>
          </a:bodyPr>
          <a:lstStyle/>
          <a:p>
            <a:r>
              <a:rPr lang="ru-RU" sz="3600" b="1" i="1" dirty="0" smtClean="0">
                <a:solidFill>
                  <a:schemeClr val="bg1"/>
                </a:solidFill>
              </a:rPr>
              <a:t>Гала — единственная моя муза, мой гений и моя жизнь, без Гала я никто</a:t>
            </a:r>
            <a:r>
              <a:rPr lang="ru-RU" b="1" dirty="0" smtClean="0">
                <a:solidFill>
                  <a:schemeClr val="bg1"/>
                </a:solidFill>
              </a:rPr>
              <a:t/>
            </a:r>
            <a:br>
              <a:rPr lang="ru-RU" b="1" dirty="0" smtClean="0">
                <a:solidFill>
                  <a:schemeClr val="bg1"/>
                </a:solidFill>
              </a:rPr>
            </a:br>
            <a:r>
              <a:rPr lang="ru-RU" b="1" dirty="0" smtClean="0">
                <a:solidFill>
                  <a:schemeClr val="bg1"/>
                </a:solidFill>
              </a:rPr>
              <a:t>                                                                          </a:t>
            </a:r>
            <a:r>
              <a:rPr lang="ru-RU" sz="2200" b="1" dirty="0" smtClean="0">
                <a:solidFill>
                  <a:schemeClr val="bg1"/>
                </a:solidFill>
              </a:rPr>
              <a:t>Сальвадор Дали</a:t>
            </a:r>
            <a:endParaRPr lang="ru-RU" sz="2200" b="1" dirty="0">
              <a:solidFill>
                <a:schemeClr val="bg1"/>
              </a:solidFill>
            </a:endParaRPr>
          </a:p>
        </p:txBody>
      </p:sp>
      <p:sp>
        <p:nvSpPr>
          <p:cNvPr id="3" name="Содержимое 2"/>
          <p:cNvSpPr>
            <a:spLocks noGrp="1"/>
          </p:cNvSpPr>
          <p:nvPr>
            <p:ph sz="half" idx="1"/>
          </p:nvPr>
        </p:nvSpPr>
        <p:spPr>
          <a:xfrm>
            <a:off x="434008" y="1995850"/>
            <a:ext cx="4026529" cy="4591661"/>
          </a:xfrm>
        </p:spPr>
        <p:txBody>
          <a:bodyPr>
            <a:normAutofit fontScale="85000" lnSpcReduction="20000"/>
          </a:bodyPr>
          <a:lstStyle/>
          <a:p>
            <a:pPr algn="just">
              <a:buNone/>
            </a:pPr>
            <a:r>
              <a:rPr lang="ru-RU" b="1" dirty="0" smtClean="0">
                <a:latin typeface="+mj-lt"/>
              </a:rPr>
              <a:t>	К 1929 году сюрреализм стал спорным, для многих неприемлемым течением в живописи. </a:t>
            </a:r>
          </a:p>
          <a:p>
            <a:pPr algn="just">
              <a:buNone/>
            </a:pPr>
            <a:r>
              <a:rPr lang="ru-RU" b="1" dirty="0" smtClean="0">
                <a:latin typeface="+mj-lt"/>
              </a:rPr>
              <a:t> 	Личная жизнь Сальвадора Дали до 1929 года не имела ярких моментов (если только не считать его многочисленные увлечения нереальными девочками, девушками и женщинами). Но именно в том 1929 году Дали влюбился в реальную женщину – Елену Дьяконову или </a:t>
            </a:r>
            <a:r>
              <a:rPr lang="ru-RU" b="1" dirty="0" err="1" smtClean="0">
                <a:latin typeface="+mj-lt"/>
              </a:rPr>
              <a:t>Галу</a:t>
            </a:r>
            <a:r>
              <a:rPr lang="ru-RU" b="1" dirty="0" smtClean="0">
                <a:latin typeface="+mj-lt"/>
              </a:rPr>
              <a:t>. В то время Гала была женой писателя Поля Элюара, но отношения её с мужем к тому времени уже были прохладными. Именно эта женщина станет на всю оставшуюся жизнь музой, вдохновением гения Дали.</a:t>
            </a:r>
            <a:endParaRPr lang="ru-RU" b="1" dirty="0">
              <a:latin typeface="+mj-lt"/>
            </a:endParaRPr>
          </a:p>
        </p:txBody>
      </p:sp>
      <p:pic>
        <p:nvPicPr>
          <p:cNvPr id="9218" name="Picture 2"/>
          <p:cNvPicPr>
            <a:picLocks noGrp="1" noChangeAspect="1" noChangeArrowheads="1"/>
          </p:cNvPicPr>
          <p:nvPr>
            <p:ph sz="half" idx="2"/>
          </p:nvPr>
        </p:nvPicPr>
        <p:blipFill>
          <a:blip r:embed="rId2" cstate="print"/>
          <a:srcRect/>
          <a:stretch>
            <a:fillRect/>
          </a:stretch>
        </p:blipFill>
        <p:spPr bwMode="auto">
          <a:xfrm>
            <a:off x="4698854" y="2052737"/>
            <a:ext cx="3912080" cy="409711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par>
                                <p:cTn id="15" presetID="10" presetClass="entr" presetSubtype="0" fill="hold" nodeType="with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fade">
                                      <p:cBhvr>
                                        <p:cTn id="1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3379" y="328559"/>
            <a:ext cx="8208000" cy="1152000"/>
          </a:xfrm>
        </p:spPr>
        <p:txBody>
          <a:bodyPr>
            <a:normAutofit/>
          </a:bodyPr>
          <a:lstStyle/>
          <a:p>
            <a:r>
              <a:rPr lang="ru-RU" sz="2000" b="1" i="1" dirty="0" smtClean="0">
                <a:solidFill>
                  <a:schemeClr val="bg1"/>
                </a:solidFill>
              </a:rPr>
              <a:t>Анархия при монархии — вот наилучшее государственное устройство. Монарх должен быть гарантом анархии</a:t>
            </a:r>
            <a:br>
              <a:rPr lang="ru-RU" sz="2000" b="1" i="1" dirty="0" smtClean="0">
                <a:solidFill>
                  <a:schemeClr val="bg1"/>
                </a:solidFill>
              </a:rPr>
            </a:br>
            <a:r>
              <a:rPr lang="ru-RU" sz="2000" b="1" i="1" dirty="0" smtClean="0">
                <a:solidFill>
                  <a:schemeClr val="bg1"/>
                </a:solidFill>
              </a:rPr>
              <a:t>Сальвадор Дали</a:t>
            </a:r>
            <a:endParaRPr lang="ru-RU" sz="2000" b="1" i="1" dirty="0">
              <a:solidFill>
                <a:schemeClr val="bg1"/>
              </a:solidFill>
            </a:endParaRPr>
          </a:p>
        </p:txBody>
      </p:sp>
      <p:sp>
        <p:nvSpPr>
          <p:cNvPr id="3" name="Содержимое 2"/>
          <p:cNvSpPr>
            <a:spLocks noGrp="1"/>
          </p:cNvSpPr>
          <p:nvPr>
            <p:ph sz="half" idx="1"/>
          </p:nvPr>
        </p:nvSpPr>
        <p:spPr>
          <a:xfrm>
            <a:off x="527314" y="1566641"/>
            <a:ext cx="5593568" cy="4591661"/>
          </a:xfrm>
        </p:spPr>
        <p:txBody>
          <a:bodyPr>
            <a:normAutofit lnSpcReduction="10000"/>
          </a:bodyPr>
          <a:lstStyle/>
          <a:p>
            <a:pPr>
              <a:buNone/>
            </a:pPr>
            <a:endParaRPr lang="ru-RU" sz="1800" b="1" dirty="0" smtClean="0">
              <a:latin typeface="+mj-lt"/>
            </a:endParaRPr>
          </a:p>
          <a:p>
            <a:pPr>
              <a:buNone/>
            </a:pPr>
            <a:r>
              <a:rPr lang="ru-RU" sz="1800" b="1" dirty="0" smtClean="0">
                <a:latin typeface="+mj-lt"/>
              </a:rPr>
              <a:t>		В 1930 году картины Сальвадора Дали стали приносить ему известность (“Расплывшееся время”;“Постоянство памяти”). Неизменными темами его творений были разрушение, тление, смерть, а так же мир сексуальных переживаний человека (влияние книг Зигмунда Фрейда). </a:t>
            </a:r>
          </a:p>
          <a:p>
            <a:pPr>
              <a:buNone/>
            </a:pPr>
            <a:endParaRPr lang="ru-RU" sz="1800" b="1" dirty="0" smtClean="0">
              <a:latin typeface="+mj-lt"/>
            </a:endParaRPr>
          </a:p>
          <a:p>
            <a:pPr>
              <a:buNone/>
            </a:pPr>
            <a:r>
              <a:rPr lang="ru-RU" sz="1800" b="1" dirty="0" smtClean="0">
                <a:latin typeface="+mj-lt"/>
              </a:rPr>
              <a:t> </a:t>
            </a:r>
          </a:p>
          <a:p>
            <a:pPr>
              <a:buNone/>
            </a:pPr>
            <a:r>
              <a:rPr lang="ru-RU" sz="1800" b="1" dirty="0" smtClean="0">
                <a:latin typeface="+mj-lt"/>
              </a:rPr>
              <a:t>		В начале 30 –</a:t>
            </a:r>
            <a:r>
              <a:rPr lang="ru-RU" sz="1800" b="1" dirty="0" err="1" smtClean="0">
                <a:latin typeface="+mj-lt"/>
              </a:rPr>
              <a:t>х</a:t>
            </a:r>
            <a:r>
              <a:rPr lang="ru-RU" sz="1800" b="1" dirty="0" smtClean="0">
                <a:latin typeface="+mj-lt"/>
              </a:rPr>
              <a:t> годов Сальвадор Дали вступил в некий конфликт на политической почве с </a:t>
            </a:r>
            <a:r>
              <a:rPr lang="ru-RU" sz="1800" b="1" dirty="0" err="1" smtClean="0">
                <a:latin typeface="+mj-lt"/>
              </a:rPr>
              <a:t>сюрриалистами</a:t>
            </a:r>
            <a:r>
              <a:rPr lang="ru-RU" sz="1800" b="1" dirty="0" smtClean="0">
                <a:latin typeface="+mj-lt"/>
              </a:rPr>
              <a:t>. Его восхищение Адольфом Гитлером и монархические наклонности шли в разрез с идеями </a:t>
            </a:r>
            <a:r>
              <a:rPr lang="ru-RU" sz="1800" b="1" dirty="0" err="1" smtClean="0">
                <a:latin typeface="+mj-lt"/>
              </a:rPr>
              <a:t>Бретона</a:t>
            </a:r>
            <a:r>
              <a:rPr lang="ru-RU" sz="1800" b="1" dirty="0" smtClean="0">
                <a:latin typeface="+mj-lt"/>
              </a:rPr>
              <a:t>. Дали порвал с </a:t>
            </a:r>
            <a:r>
              <a:rPr lang="ru-RU" sz="1800" b="1" dirty="0" err="1" smtClean="0">
                <a:latin typeface="+mj-lt"/>
              </a:rPr>
              <a:t>сюриалистами</a:t>
            </a:r>
            <a:r>
              <a:rPr lang="ru-RU" sz="1800" b="1" dirty="0" smtClean="0">
                <a:latin typeface="+mj-lt"/>
              </a:rPr>
              <a:t> после того, как те обвинили его в контрреволюционной деятельности.</a:t>
            </a:r>
            <a:endParaRPr lang="ru-RU" sz="1800" b="1" dirty="0">
              <a:latin typeface="+mj-lt"/>
            </a:endParaRPr>
          </a:p>
        </p:txBody>
      </p:sp>
      <p:pic>
        <p:nvPicPr>
          <p:cNvPr id="10243" name="Picture 3"/>
          <p:cNvPicPr>
            <a:picLocks noGrp="1" noChangeAspect="1" noChangeArrowheads="1"/>
          </p:cNvPicPr>
          <p:nvPr>
            <p:ph sz="half" idx="2"/>
          </p:nvPr>
        </p:nvPicPr>
        <p:blipFill>
          <a:blip r:embed="rId2" cstate="print"/>
          <a:srcRect/>
          <a:stretch>
            <a:fillRect/>
          </a:stretch>
        </p:blipFill>
        <p:spPr bwMode="auto">
          <a:xfrm>
            <a:off x="6379158" y="1590870"/>
            <a:ext cx="1936102" cy="1936102"/>
          </a:xfrm>
          <a:prstGeom prst="rect">
            <a:avLst/>
          </a:prstGeom>
          <a:ln w="228600" cap="sq" cmpd="thickThin">
            <a:solidFill>
              <a:srgbClr val="000000"/>
            </a:solidFill>
            <a:prstDash val="solid"/>
            <a:miter lim="800000"/>
          </a:ln>
          <a:effectLst>
            <a:innerShdw blurRad="76200">
              <a:srgbClr val="000000"/>
            </a:innerShdw>
          </a:effectLst>
        </p:spPr>
      </p:pic>
      <p:pic>
        <p:nvPicPr>
          <p:cNvPr id="10244" name="Picture 4"/>
          <p:cNvPicPr>
            <a:picLocks noChangeAspect="1" noChangeArrowheads="1"/>
          </p:cNvPicPr>
          <p:nvPr/>
        </p:nvPicPr>
        <p:blipFill>
          <a:blip r:embed="rId3" cstate="print"/>
          <a:srcRect/>
          <a:stretch>
            <a:fillRect/>
          </a:stretch>
        </p:blipFill>
        <p:spPr bwMode="auto">
          <a:xfrm>
            <a:off x="6388943" y="4145513"/>
            <a:ext cx="1879939" cy="2292609"/>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43"/>
                                        </p:tgtEl>
                                        <p:attrNameLst>
                                          <p:attrName>style.visibility</p:attrName>
                                        </p:attrNameLst>
                                      </p:cBhvr>
                                      <p:to>
                                        <p:strVal val="visible"/>
                                      </p:to>
                                    </p:set>
                                    <p:animEffect transition="in" filter="fade">
                                      <p:cBhvr>
                                        <p:cTn id="10" dur="2000"/>
                                        <p:tgtEl>
                                          <p:spTgt spid="1024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2000"/>
                                        <p:tgtEl>
                                          <p:spTgt spid="3">
                                            <p:txEl>
                                              <p:pRg st="4" end="4"/>
                                            </p:txEl>
                                          </p:spTgt>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10244"/>
                                        </p:tgtEl>
                                        <p:attrNameLst>
                                          <p:attrName>style.visibility</p:attrName>
                                        </p:attrNameLst>
                                      </p:cBhvr>
                                      <p:to>
                                        <p:strVal val="visible"/>
                                      </p:to>
                                    </p:set>
                                    <p:animEffect transition="in" filter="fade">
                                      <p:cBhvr>
                                        <p:cTn id="21" dur="20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5576" y="279918"/>
            <a:ext cx="7688424" cy="921743"/>
          </a:xfrm>
        </p:spPr>
        <p:txBody>
          <a:bodyPr>
            <a:normAutofit fontScale="90000"/>
          </a:bodyPr>
          <a:lstStyle/>
          <a:p>
            <a:r>
              <a:rPr lang="ru-RU" b="1" i="1" dirty="0" smtClean="0">
                <a:solidFill>
                  <a:schemeClr val="bg1"/>
                </a:solidFill>
              </a:rPr>
              <a:t>Я не сюрреалист, я — сюрреализм.</a:t>
            </a:r>
            <a:br>
              <a:rPr lang="ru-RU" b="1" i="1" dirty="0" smtClean="0">
                <a:solidFill>
                  <a:schemeClr val="bg1"/>
                </a:solidFill>
              </a:rPr>
            </a:br>
            <a:r>
              <a:rPr lang="ru-RU" b="1" i="1" dirty="0" smtClean="0">
                <a:solidFill>
                  <a:schemeClr val="bg1"/>
                </a:solidFill>
              </a:rPr>
              <a:t>                                            </a:t>
            </a:r>
            <a:r>
              <a:rPr lang="ru-RU" sz="2200" b="1" i="1" dirty="0" smtClean="0">
                <a:solidFill>
                  <a:schemeClr val="bg1"/>
                </a:solidFill>
              </a:rPr>
              <a:t>Сальвадор Дали</a:t>
            </a:r>
            <a:endParaRPr lang="ru-RU" sz="2200" b="1" i="1" dirty="0">
              <a:solidFill>
                <a:schemeClr val="bg1"/>
              </a:solidFill>
            </a:endParaRPr>
          </a:p>
        </p:txBody>
      </p:sp>
      <p:sp>
        <p:nvSpPr>
          <p:cNvPr id="4" name="Содержимое 3"/>
          <p:cNvSpPr>
            <a:spLocks noGrp="1"/>
          </p:cNvSpPr>
          <p:nvPr>
            <p:ph sz="half" idx="2"/>
          </p:nvPr>
        </p:nvSpPr>
        <p:spPr>
          <a:xfrm>
            <a:off x="4703795" y="1194319"/>
            <a:ext cx="4050180" cy="5299885"/>
          </a:xfrm>
        </p:spPr>
        <p:txBody>
          <a:bodyPr>
            <a:noAutofit/>
          </a:bodyPr>
          <a:lstStyle/>
          <a:p>
            <a:pPr algn="just">
              <a:buNone/>
            </a:pPr>
            <a:r>
              <a:rPr lang="ru-RU" sz="1800" b="1" dirty="0" smtClean="0"/>
              <a:t>		К 1934 году Гала уже развелась со своим мужем, и Дали мог жениться на ней. Удивительная особенность этой семейной пары была в том, что они чувствовали и понимали друг друга. Гала ,в прямом смысле, жила жизнью Далии, а он в свою очередь обожествлял ее, восхищался ей.</a:t>
            </a:r>
          </a:p>
          <a:p>
            <a:pPr algn="just">
              <a:buNone/>
            </a:pPr>
            <a:r>
              <a:rPr lang="ru-RU" sz="1800" b="1" dirty="0" smtClean="0"/>
              <a:t>		 Между 1936 и 1937 годом Сальвадор Дали пишет одну из самых известных картин “Метаморфоза Нарцисса”. Одновременно выходит его литературная работа под названием “Метаморфозы Нарцисса. Параноидная тема. “Кстати ранее (1935 г.) в работе “Покорение иррационального” Дали сформулировал теорию </a:t>
            </a:r>
            <a:r>
              <a:rPr lang="ru-RU" sz="1800" b="1" dirty="0" err="1" smtClean="0"/>
              <a:t>параноидально-критического</a:t>
            </a:r>
            <a:r>
              <a:rPr lang="ru-RU" sz="1800" b="1" dirty="0" smtClean="0"/>
              <a:t> метода.</a:t>
            </a:r>
            <a:endParaRPr lang="ru-RU" sz="1800" b="1" dirty="0"/>
          </a:p>
        </p:txBody>
      </p:sp>
      <p:pic>
        <p:nvPicPr>
          <p:cNvPr id="11266" name="Picture 2"/>
          <p:cNvPicPr>
            <a:picLocks noGrp="1" noChangeAspect="1" noChangeArrowheads="1"/>
          </p:cNvPicPr>
          <p:nvPr>
            <p:ph sz="half" idx="1"/>
          </p:nvPr>
        </p:nvPicPr>
        <p:blipFill>
          <a:blip r:embed="rId2" cstate="print"/>
          <a:srcRect/>
          <a:stretch>
            <a:fillRect/>
          </a:stretch>
        </p:blipFill>
        <p:spPr bwMode="auto">
          <a:xfrm>
            <a:off x="719786" y="3657601"/>
            <a:ext cx="3881494" cy="2510033"/>
          </a:xfrm>
          <a:prstGeom prst="rect">
            <a:avLst/>
          </a:prstGeom>
          <a:ln w="228600" cap="sq" cmpd="thickThin">
            <a:solidFill>
              <a:srgbClr val="000000"/>
            </a:solidFill>
            <a:prstDash val="solid"/>
            <a:miter lim="800000"/>
          </a:ln>
          <a:effectLst>
            <a:innerShdw blurRad="76200">
              <a:srgbClr val="000000"/>
            </a:innerShdw>
          </a:effectLst>
        </p:spPr>
      </p:pic>
      <p:pic>
        <p:nvPicPr>
          <p:cNvPr id="11267" name="Picture 3"/>
          <p:cNvPicPr>
            <a:picLocks noChangeAspect="1" noChangeArrowheads="1"/>
          </p:cNvPicPr>
          <p:nvPr/>
        </p:nvPicPr>
        <p:blipFill>
          <a:blip r:embed="rId3" cstate="print"/>
          <a:srcRect/>
          <a:stretch>
            <a:fillRect/>
          </a:stretch>
        </p:blipFill>
        <p:spPr bwMode="auto">
          <a:xfrm>
            <a:off x="1848631" y="1082351"/>
            <a:ext cx="1616290" cy="212464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267"/>
                                        </p:tgtEl>
                                        <p:attrNameLst>
                                          <p:attrName>style.visibility</p:attrName>
                                        </p:attrNameLst>
                                      </p:cBhvr>
                                      <p:to>
                                        <p:strVal val="visible"/>
                                      </p:to>
                                    </p:set>
                                    <p:animEffect transition="in" filter="fade">
                                      <p:cBhvr>
                                        <p:cTn id="11" dur="2000"/>
                                        <p:tgtEl>
                                          <p:spTgt spid="11267"/>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2000"/>
                                        <p:tgtEl>
                                          <p:spTgt spid="4">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266"/>
                                        </p:tgtEl>
                                        <p:attrNameLst>
                                          <p:attrName>style.visibility</p:attrName>
                                        </p:attrNameLst>
                                      </p:cBhvr>
                                      <p:to>
                                        <p:strVal val="visible"/>
                                      </p:to>
                                    </p:set>
                                    <p:animEffect transition="in" filter="fade">
                                      <p:cBhvr>
                                        <p:cTn id="22"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9991" y="384543"/>
            <a:ext cx="8208000" cy="1152000"/>
          </a:xfrm>
        </p:spPr>
        <p:txBody>
          <a:bodyPr>
            <a:normAutofit/>
          </a:bodyPr>
          <a:lstStyle/>
          <a:p>
            <a:r>
              <a:rPr lang="ru-RU" sz="2000" b="1" i="1" dirty="0" smtClean="0">
                <a:solidFill>
                  <a:schemeClr val="bg1"/>
                </a:solidFill>
              </a:rPr>
              <a:t>Думаю, что сейчас у нас средневековье, </a:t>
            </a:r>
            <a:br>
              <a:rPr lang="ru-RU" sz="2000" b="1" i="1" dirty="0" smtClean="0">
                <a:solidFill>
                  <a:schemeClr val="bg1"/>
                </a:solidFill>
              </a:rPr>
            </a:br>
            <a:r>
              <a:rPr lang="ru-RU" sz="2000" b="1" i="1" dirty="0" smtClean="0">
                <a:solidFill>
                  <a:schemeClr val="bg1"/>
                </a:solidFill>
              </a:rPr>
              <a:t>но когда-нибудь настанет Возрождение</a:t>
            </a:r>
            <a:br>
              <a:rPr lang="ru-RU" sz="2000" b="1" i="1" dirty="0" smtClean="0">
                <a:solidFill>
                  <a:schemeClr val="bg1"/>
                </a:solidFill>
              </a:rPr>
            </a:br>
            <a:r>
              <a:rPr lang="ru-RU" sz="2000" b="1" i="1" dirty="0" smtClean="0">
                <a:solidFill>
                  <a:schemeClr val="bg1"/>
                </a:solidFill>
              </a:rPr>
              <a:t>                                                               Сальвадор Дали</a:t>
            </a:r>
            <a:endParaRPr lang="ru-RU" sz="2000" b="1" i="1" dirty="0">
              <a:solidFill>
                <a:schemeClr val="bg1"/>
              </a:solidFill>
            </a:endParaRPr>
          </a:p>
        </p:txBody>
      </p:sp>
      <p:sp>
        <p:nvSpPr>
          <p:cNvPr id="3" name="Содержимое 2"/>
          <p:cNvSpPr>
            <a:spLocks noGrp="1"/>
          </p:cNvSpPr>
          <p:nvPr>
            <p:ph sz="half" idx="1"/>
          </p:nvPr>
        </p:nvSpPr>
        <p:spPr/>
        <p:txBody>
          <a:bodyPr>
            <a:normAutofit fontScale="85000" lnSpcReduction="10000"/>
          </a:bodyPr>
          <a:lstStyle/>
          <a:p>
            <a:pPr algn="ctr">
              <a:buNone/>
            </a:pPr>
            <a:r>
              <a:rPr lang="ru-RU" sz="1800" b="1" dirty="0" smtClean="0">
                <a:latin typeface="+mj-lt"/>
              </a:rPr>
              <a:t> В 1937 году Дали посещает Италию с целью ознакомления живописью Возрождения. </a:t>
            </a:r>
          </a:p>
          <a:p>
            <a:pPr>
              <a:buNone/>
            </a:pPr>
            <a:endParaRPr lang="ru-RU" sz="1800" b="1" dirty="0" smtClean="0">
              <a:latin typeface="+mj-lt"/>
            </a:endParaRPr>
          </a:p>
          <a:p>
            <a:pPr>
              <a:buNone/>
            </a:pPr>
            <a:r>
              <a:rPr lang="ru-RU" sz="1800" b="1" dirty="0" smtClean="0">
                <a:latin typeface="+mj-lt"/>
              </a:rPr>
              <a:t> 	После оккупации во Франции в 1940 году Дали уезжает в США (Калифорнию), где открывает новую мастерскую. Именно там великий гений пишет, наверно одну из самых лучших своих книг “Тайная жизнь Сальвадора Дали, написанная им самим. “Когда эта книга в 1942 году была издана, она немедленно навлекла на себя серьезную критику со стороны прессы и сторонников пуританского общества. Но ностальгия по родине берёт своё и в 1948 году он возвращается в Испанию. Находясь в </a:t>
            </a:r>
            <a:r>
              <a:rPr lang="ru-RU" sz="1800" b="1" dirty="0" err="1" smtClean="0">
                <a:latin typeface="+mj-lt"/>
              </a:rPr>
              <a:t>Порт-Льигате</a:t>
            </a:r>
            <a:r>
              <a:rPr lang="ru-RU" sz="1800" b="1" dirty="0" smtClean="0">
                <a:latin typeface="+mj-lt"/>
              </a:rPr>
              <a:t> Дали обращается в своих творениях к религиозно-фантастической тематике.</a:t>
            </a:r>
            <a:endParaRPr lang="ru-RU" sz="1800" b="1" dirty="0">
              <a:latin typeface="+mj-lt"/>
            </a:endParaRPr>
          </a:p>
        </p:txBody>
      </p:sp>
      <p:pic>
        <p:nvPicPr>
          <p:cNvPr id="12290" name="Picture 2"/>
          <p:cNvPicPr>
            <a:picLocks noGrp="1" noChangeAspect="1" noChangeArrowheads="1"/>
          </p:cNvPicPr>
          <p:nvPr>
            <p:ph sz="half" idx="2"/>
          </p:nvPr>
        </p:nvPicPr>
        <p:blipFill>
          <a:blip r:embed="rId2" cstate="print"/>
          <a:srcRect/>
          <a:stretch>
            <a:fillRect/>
          </a:stretch>
        </p:blipFill>
        <p:spPr bwMode="auto">
          <a:xfrm>
            <a:off x="5290818" y="1772526"/>
            <a:ext cx="2726377" cy="459105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sz="half" idx="2"/>
          </p:nvPr>
        </p:nvPicPr>
        <p:blipFill>
          <a:blip r:embed="rId2" cstate="print"/>
          <a:srcRect/>
          <a:stretch>
            <a:fillRect/>
          </a:stretch>
        </p:blipFill>
        <p:spPr bwMode="auto">
          <a:xfrm>
            <a:off x="4944170" y="1567543"/>
            <a:ext cx="1810139" cy="1810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p:txBody>
          <a:bodyPr>
            <a:normAutofit fontScale="90000"/>
          </a:bodyPr>
          <a:lstStyle/>
          <a:p>
            <a:r>
              <a:rPr lang="ru-RU" b="1" i="1" dirty="0" smtClean="0">
                <a:solidFill>
                  <a:schemeClr val="bg1"/>
                </a:solidFill>
              </a:rPr>
              <a:t>Художник думает рисунком</a:t>
            </a:r>
            <a:br>
              <a:rPr lang="ru-RU" b="1" i="1" dirty="0" smtClean="0">
                <a:solidFill>
                  <a:schemeClr val="bg1"/>
                </a:solidFill>
              </a:rPr>
            </a:br>
            <a:r>
              <a:rPr lang="ru-RU" b="1" i="1" dirty="0" smtClean="0">
                <a:solidFill>
                  <a:schemeClr val="bg1"/>
                </a:solidFill>
              </a:rPr>
              <a:t>                                                                </a:t>
            </a:r>
            <a:r>
              <a:rPr lang="ru-RU" sz="2000" b="1" i="1" dirty="0" smtClean="0">
                <a:solidFill>
                  <a:schemeClr val="bg1"/>
                </a:solidFill>
              </a:rPr>
              <a:t>Сальвадор Дали</a:t>
            </a:r>
            <a:endParaRPr lang="ru-RU" sz="2000" b="1" i="1" dirty="0">
              <a:solidFill>
                <a:schemeClr val="bg1"/>
              </a:solidFill>
            </a:endParaRPr>
          </a:p>
        </p:txBody>
      </p:sp>
      <p:sp>
        <p:nvSpPr>
          <p:cNvPr id="3" name="Содержимое 2"/>
          <p:cNvSpPr>
            <a:spLocks noGrp="1"/>
          </p:cNvSpPr>
          <p:nvPr>
            <p:ph sz="half" idx="1"/>
          </p:nvPr>
        </p:nvSpPr>
        <p:spPr>
          <a:xfrm>
            <a:off x="367635" y="1415619"/>
            <a:ext cx="4026529" cy="4591661"/>
          </a:xfrm>
        </p:spPr>
        <p:txBody>
          <a:bodyPr/>
          <a:lstStyle/>
          <a:p>
            <a:pPr algn="just">
              <a:buNone/>
            </a:pPr>
            <a:r>
              <a:rPr lang="ru-RU" dirty="0" smtClean="0"/>
              <a:t>	</a:t>
            </a:r>
            <a:r>
              <a:rPr lang="ru-RU" sz="1800" b="1" dirty="0" smtClean="0">
                <a:latin typeface="+mj-lt"/>
              </a:rPr>
              <a:t>В 1953 году проходит большая ретроспективная выставка Сальвадора Дали в Риме. На ней представлены 24 картины,27 рисунков,102 акварели !</a:t>
            </a:r>
            <a:endParaRPr lang="ru-RU" sz="1800" b="1" dirty="0">
              <a:latin typeface="+mj-lt"/>
            </a:endParaRPr>
          </a:p>
        </p:txBody>
      </p:sp>
      <p:pic>
        <p:nvPicPr>
          <p:cNvPr id="14339" name="Picture 3"/>
          <p:cNvPicPr>
            <a:picLocks noChangeAspect="1" noChangeArrowheads="1"/>
          </p:cNvPicPr>
          <p:nvPr/>
        </p:nvPicPr>
        <p:blipFill>
          <a:blip r:embed="rId3" cstate="print"/>
          <a:srcRect/>
          <a:stretch>
            <a:fillRect/>
          </a:stretch>
        </p:blipFill>
        <p:spPr bwMode="auto">
          <a:xfrm>
            <a:off x="3856141" y="2878086"/>
            <a:ext cx="1691173" cy="16911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0" name="Picture 4"/>
          <p:cNvPicPr>
            <a:picLocks noChangeAspect="1" noChangeArrowheads="1"/>
          </p:cNvPicPr>
          <p:nvPr/>
        </p:nvPicPr>
        <p:blipFill>
          <a:blip r:embed="rId4" cstate="print"/>
          <a:srcRect/>
          <a:stretch>
            <a:fillRect/>
          </a:stretch>
        </p:blipFill>
        <p:spPr bwMode="auto">
          <a:xfrm>
            <a:off x="2164702" y="3678594"/>
            <a:ext cx="1691174" cy="16911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1" name="Picture 5"/>
          <p:cNvPicPr>
            <a:picLocks noChangeAspect="1" noChangeArrowheads="1"/>
          </p:cNvPicPr>
          <p:nvPr/>
        </p:nvPicPr>
        <p:blipFill>
          <a:blip r:embed="rId5" cstate="print"/>
          <a:srcRect/>
          <a:stretch>
            <a:fillRect/>
          </a:stretch>
        </p:blipFill>
        <p:spPr bwMode="auto">
          <a:xfrm>
            <a:off x="660141" y="4847252"/>
            <a:ext cx="1784480" cy="1784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2" name="Picture 6"/>
          <p:cNvPicPr>
            <a:picLocks noChangeAspect="1" noChangeArrowheads="1"/>
          </p:cNvPicPr>
          <p:nvPr/>
        </p:nvPicPr>
        <p:blipFill>
          <a:blip r:embed="rId6" cstate="print"/>
          <a:srcRect/>
          <a:stretch>
            <a:fillRect/>
          </a:stretch>
        </p:blipFill>
        <p:spPr bwMode="auto">
          <a:xfrm>
            <a:off x="6016788" y="2687216"/>
            <a:ext cx="2449800" cy="388270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4338"/>
                                        </p:tgtEl>
                                        <p:attrNameLst>
                                          <p:attrName>style.visibility</p:attrName>
                                        </p:attrNameLst>
                                      </p:cBhvr>
                                      <p:to>
                                        <p:strVal val="visible"/>
                                      </p:to>
                                    </p:set>
                                    <p:animEffect transition="in" filter="fade">
                                      <p:cBhvr>
                                        <p:cTn id="14" dur="2000"/>
                                        <p:tgtEl>
                                          <p:spTgt spid="14338"/>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14339"/>
                                        </p:tgtEl>
                                        <p:attrNameLst>
                                          <p:attrName>style.visibility</p:attrName>
                                        </p:attrNameLst>
                                      </p:cBhvr>
                                      <p:to>
                                        <p:strVal val="visible"/>
                                      </p:to>
                                    </p:set>
                                    <p:animEffect transition="in" filter="fade">
                                      <p:cBhvr>
                                        <p:cTn id="18" dur="2000"/>
                                        <p:tgtEl>
                                          <p:spTgt spid="14339"/>
                                        </p:tgtEl>
                                      </p:cBhvr>
                                    </p:animEffect>
                                  </p:childTnLst>
                                </p:cTn>
                              </p:par>
                            </p:childTnLst>
                          </p:cTn>
                        </p:par>
                        <p:par>
                          <p:cTn id="19" fill="hold">
                            <p:stCondLst>
                              <p:cond delay="6000"/>
                            </p:stCondLst>
                            <p:childTnLst>
                              <p:par>
                                <p:cTn id="20" presetID="10" presetClass="entr" presetSubtype="0" fill="hold" nodeType="after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fade">
                                      <p:cBhvr>
                                        <p:cTn id="22" dur="2000"/>
                                        <p:tgtEl>
                                          <p:spTgt spid="14340"/>
                                        </p:tgtEl>
                                      </p:cBhvr>
                                    </p:animEffect>
                                  </p:childTnLst>
                                </p:cTn>
                              </p:par>
                            </p:childTnLst>
                          </p:cTn>
                        </p:par>
                        <p:par>
                          <p:cTn id="23" fill="hold">
                            <p:stCondLst>
                              <p:cond delay="8000"/>
                            </p:stCondLst>
                            <p:childTnLst>
                              <p:par>
                                <p:cTn id="24" presetID="10" presetClass="entr" presetSubtype="0" fill="hold" nodeType="afterEffect">
                                  <p:stCondLst>
                                    <p:cond delay="0"/>
                                  </p:stCondLst>
                                  <p:childTnLst>
                                    <p:set>
                                      <p:cBhvr>
                                        <p:cTn id="25" dur="1" fill="hold">
                                          <p:stCondLst>
                                            <p:cond delay="0"/>
                                          </p:stCondLst>
                                        </p:cTn>
                                        <p:tgtEl>
                                          <p:spTgt spid="14341"/>
                                        </p:tgtEl>
                                        <p:attrNameLst>
                                          <p:attrName>style.visibility</p:attrName>
                                        </p:attrNameLst>
                                      </p:cBhvr>
                                      <p:to>
                                        <p:strVal val="visible"/>
                                      </p:to>
                                    </p:set>
                                    <p:animEffect transition="in" filter="fade">
                                      <p:cBhvr>
                                        <p:cTn id="26" dur="2000"/>
                                        <p:tgtEl>
                                          <p:spTgt spid="14341"/>
                                        </p:tgtEl>
                                      </p:cBhvr>
                                    </p:animEffect>
                                  </p:childTnLst>
                                </p:cTn>
                              </p:par>
                            </p:childTnLst>
                          </p:cTn>
                        </p:par>
                        <p:par>
                          <p:cTn id="27" fill="hold">
                            <p:stCondLst>
                              <p:cond delay="10000"/>
                            </p:stCondLst>
                            <p:childTnLst>
                              <p:par>
                                <p:cTn id="28" presetID="10" presetClass="entr" presetSubtype="0" fill="hold" nodeType="afterEffect">
                                  <p:stCondLst>
                                    <p:cond delay="0"/>
                                  </p:stCondLst>
                                  <p:childTnLst>
                                    <p:set>
                                      <p:cBhvr>
                                        <p:cTn id="29" dur="1" fill="hold">
                                          <p:stCondLst>
                                            <p:cond delay="0"/>
                                          </p:stCondLst>
                                        </p:cTn>
                                        <p:tgtEl>
                                          <p:spTgt spid="14342"/>
                                        </p:tgtEl>
                                        <p:attrNameLst>
                                          <p:attrName>style.visibility</p:attrName>
                                        </p:attrNameLst>
                                      </p:cBhvr>
                                      <p:to>
                                        <p:strVal val="visible"/>
                                      </p:to>
                                    </p:set>
                                    <p:animEffect transition="in" filter="fade">
                                      <p:cBhvr>
                                        <p:cTn id="30" dur="20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652" y="627139"/>
            <a:ext cx="8208000" cy="1152000"/>
          </a:xfrm>
        </p:spPr>
        <p:txBody>
          <a:bodyPr>
            <a:normAutofit fontScale="90000"/>
          </a:bodyPr>
          <a:lstStyle/>
          <a:p>
            <a:r>
              <a:rPr lang="ru-RU" b="1" i="1" dirty="0" smtClean="0">
                <a:solidFill>
                  <a:schemeClr val="bg1"/>
                </a:solidFill>
              </a:rPr>
              <a:t>Художник не тот, кто вдохновляется, а тот, кто вдохновляет</a:t>
            </a:r>
            <a:br>
              <a:rPr lang="ru-RU" b="1" i="1" dirty="0" smtClean="0">
                <a:solidFill>
                  <a:schemeClr val="bg1"/>
                </a:solidFill>
              </a:rPr>
            </a:br>
            <a:r>
              <a:rPr lang="ru-RU" b="1" i="1" dirty="0" smtClean="0">
                <a:solidFill>
                  <a:schemeClr val="bg1"/>
                </a:solidFill>
              </a:rPr>
              <a:t>                                                                     </a:t>
            </a:r>
            <a:r>
              <a:rPr lang="ru-RU" sz="2200" b="1" i="1" dirty="0" smtClean="0">
                <a:solidFill>
                  <a:schemeClr val="bg1"/>
                </a:solidFill>
              </a:rPr>
              <a:t>Сальвадор Дали</a:t>
            </a:r>
            <a:endParaRPr lang="ru-RU" sz="2200" b="1" i="1" dirty="0">
              <a:solidFill>
                <a:schemeClr val="bg1"/>
              </a:solidFill>
            </a:endParaRPr>
          </a:p>
        </p:txBody>
      </p:sp>
      <p:sp>
        <p:nvSpPr>
          <p:cNvPr id="4" name="Содержимое 3"/>
          <p:cNvSpPr>
            <a:spLocks noGrp="1"/>
          </p:cNvSpPr>
          <p:nvPr>
            <p:ph sz="half" idx="2"/>
          </p:nvPr>
        </p:nvSpPr>
        <p:spPr>
          <a:xfrm>
            <a:off x="4741117" y="1603963"/>
            <a:ext cx="4050180" cy="4591661"/>
          </a:xfrm>
        </p:spPr>
        <p:txBody>
          <a:bodyPr>
            <a:normAutofit/>
          </a:bodyPr>
          <a:lstStyle/>
          <a:p>
            <a:pPr algn="ctr">
              <a:buNone/>
            </a:pPr>
            <a:endParaRPr lang="ru-RU" sz="1800" b="1" i="1" dirty="0" smtClean="0">
              <a:latin typeface="+mj-lt"/>
            </a:endParaRPr>
          </a:p>
          <a:p>
            <a:pPr algn="ctr">
              <a:buNone/>
            </a:pPr>
            <a:endParaRPr lang="ru-RU" sz="1800" b="1" i="1" dirty="0" smtClean="0">
              <a:latin typeface="+mj-lt"/>
            </a:endParaRPr>
          </a:p>
          <a:p>
            <a:pPr algn="ctr">
              <a:buNone/>
            </a:pPr>
            <a:r>
              <a:rPr lang="ru-RU" sz="1800" b="1" i="1" dirty="0" smtClean="0">
                <a:latin typeface="+mj-lt"/>
              </a:rPr>
              <a:t> Ранее в 1951 году, накануне холодной войны, Дали разрабатывает теорию “атомарного искусства” опубликованную в этом же году в “Мистическом манифесте”. Дали ставит перед собой цель, донести до зрителя идею о постоянстве духовного бытия даже после исчезновения материи (Взрывающаяся голова Рафаэля.1951).</a:t>
            </a:r>
            <a:endParaRPr lang="ru-RU" sz="1800" b="1" i="1" dirty="0">
              <a:latin typeface="+mj-lt"/>
            </a:endParaRPr>
          </a:p>
        </p:txBody>
      </p:sp>
      <p:pic>
        <p:nvPicPr>
          <p:cNvPr id="15362" name="Picture 2"/>
          <p:cNvPicPr>
            <a:picLocks noGrp="1" noChangeAspect="1" noChangeArrowheads="1"/>
          </p:cNvPicPr>
          <p:nvPr>
            <p:ph sz="half" idx="1"/>
          </p:nvPr>
        </p:nvPicPr>
        <p:blipFill>
          <a:blip r:embed="rId2" cstate="print"/>
          <a:srcRect/>
          <a:stretch>
            <a:fillRect/>
          </a:stretch>
        </p:blipFill>
        <p:spPr bwMode="auto">
          <a:xfrm>
            <a:off x="606652" y="1849860"/>
            <a:ext cx="3984010" cy="398401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fade">
                                      <p:cBhvr>
                                        <p:cTn id="11" dur="2000"/>
                                        <p:tgtEl>
                                          <p:spTgt spid="1536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330" y="645799"/>
            <a:ext cx="8208000" cy="1152000"/>
          </a:xfrm>
        </p:spPr>
        <p:txBody>
          <a:bodyPr>
            <a:normAutofit fontScale="90000"/>
          </a:bodyPr>
          <a:lstStyle/>
          <a:p>
            <a:r>
              <a:rPr lang="ru-RU" b="1" i="1" dirty="0" smtClean="0">
                <a:solidFill>
                  <a:schemeClr val="bg1"/>
                </a:solidFill>
              </a:rPr>
              <a:t>Живопись и Дали не одно и то же, я как художник не переоцениваю себя. Просто другие так плохи, что я оказался лучше</a:t>
            </a:r>
            <a:br>
              <a:rPr lang="ru-RU" b="1" i="1" dirty="0" smtClean="0">
                <a:solidFill>
                  <a:schemeClr val="bg1"/>
                </a:solidFill>
              </a:rPr>
            </a:br>
            <a:r>
              <a:rPr lang="ru-RU" b="1" i="1" dirty="0" smtClean="0">
                <a:solidFill>
                  <a:schemeClr val="bg1"/>
                </a:solidFill>
              </a:rPr>
              <a:t>                                                                      </a:t>
            </a:r>
            <a:r>
              <a:rPr lang="ru-RU" sz="2200" b="1" i="1" dirty="0" smtClean="0">
                <a:solidFill>
                  <a:schemeClr val="bg1"/>
                </a:solidFill>
              </a:rPr>
              <a:t>Сальвадор Дали</a:t>
            </a:r>
            <a:endParaRPr lang="ru-RU" sz="2200" b="1" i="1" dirty="0">
              <a:solidFill>
                <a:schemeClr val="bg1"/>
              </a:solidFill>
            </a:endParaRPr>
          </a:p>
        </p:txBody>
      </p:sp>
      <p:sp>
        <p:nvSpPr>
          <p:cNvPr id="3" name="Содержимое 2"/>
          <p:cNvSpPr>
            <a:spLocks noGrp="1"/>
          </p:cNvSpPr>
          <p:nvPr>
            <p:ph sz="half" idx="1"/>
          </p:nvPr>
        </p:nvSpPr>
        <p:spPr/>
        <p:txBody>
          <a:bodyPr>
            <a:normAutofit lnSpcReduction="10000"/>
          </a:bodyPr>
          <a:lstStyle/>
          <a:p>
            <a:pPr>
              <a:buNone/>
            </a:pPr>
            <a:endParaRPr lang="ru-RU" sz="1800" b="1" i="1" dirty="0" smtClean="0">
              <a:latin typeface="+mj-lt"/>
            </a:endParaRPr>
          </a:p>
          <a:p>
            <a:pPr>
              <a:buNone/>
            </a:pPr>
            <a:endParaRPr lang="ru-RU" sz="1800" b="1" i="1" dirty="0" smtClean="0">
              <a:latin typeface="+mj-lt"/>
            </a:endParaRPr>
          </a:p>
          <a:p>
            <a:pPr>
              <a:buNone/>
            </a:pPr>
            <a:r>
              <a:rPr lang="ru-RU" sz="1800" b="1" i="1" dirty="0" smtClean="0">
                <a:latin typeface="+mj-lt"/>
              </a:rPr>
              <a:t>	В 1959 году Дали и Гала обустроили по настоящему свой дом в </a:t>
            </a:r>
            <a:r>
              <a:rPr lang="ru-RU" sz="1800" b="1" i="1" dirty="0" err="1" smtClean="0">
                <a:latin typeface="+mj-lt"/>
              </a:rPr>
              <a:t>Порт-Льигате</a:t>
            </a:r>
            <a:r>
              <a:rPr lang="ru-RU" sz="1800" b="1" i="1" dirty="0" smtClean="0">
                <a:latin typeface="+mj-lt"/>
              </a:rPr>
              <a:t>. К тому времени уже никто не мог усомниться в гениальности великого художника. Его картины покупались за огромные деньги поклонниками и любителями роскоши. Громадные холсты написанные Дали в 60-е годы оценивались огромными суммами. У многих миллионеров считалось шиком иметь в коллекции картины Сальвадора Дали.</a:t>
            </a:r>
            <a:endParaRPr lang="ru-RU" sz="1800" b="1" i="1" dirty="0">
              <a:latin typeface="+mj-lt"/>
            </a:endParaRPr>
          </a:p>
        </p:txBody>
      </p:sp>
      <p:pic>
        <p:nvPicPr>
          <p:cNvPr id="16387" name="Picture 3"/>
          <p:cNvPicPr>
            <a:picLocks noChangeAspect="1" noChangeArrowheads="1"/>
          </p:cNvPicPr>
          <p:nvPr/>
        </p:nvPicPr>
        <p:blipFill>
          <a:blip r:embed="rId2" cstate="print"/>
          <a:srcRect/>
          <a:stretch>
            <a:fillRect/>
          </a:stretch>
        </p:blipFill>
        <p:spPr bwMode="auto">
          <a:xfrm>
            <a:off x="4670363" y="2146041"/>
            <a:ext cx="3633884" cy="27287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388" name="Picture 4"/>
          <p:cNvPicPr>
            <a:picLocks noGrp="1" noChangeAspect="1" noChangeArrowheads="1"/>
          </p:cNvPicPr>
          <p:nvPr>
            <p:ph sz="half" idx="2"/>
          </p:nvPr>
        </p:nvPicPr>
        <p:blipFill>
          <a:blip r:embed="rId3" cstate="print"/>
          <a:srcRect/>
          <a:stretch>
            <a:fillRect/>
          </a:stretch>
        </p:blipFill>
        <p:spPr bwMode="auto">
          <a:xfrm>
            <a:off x="4198776" y="5052889"/>
            <a:ext cx="2127379" cy="15946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389" name="Picture 5"/>
          <p:cNvPicPr>
            <a:picLocks noChangeAspect="1" noChangeArrowheads="1"/>
          </p:cNvPicPr>
          <p:nvPr/>
        </p:nvPicPr>
        <p:blipFill>
          <a:blip r:embed="rId4" cstate="print"/>
          <a:srcRect/>
          <a:stretch>
            <a:fillRect/>
          </a:stretch>
        </p:blipFill>
        <p:spPr bwMode="auto">
          <a:xfrm>
            <a:off x="6510436" y="5057192"/>
            <a:ext cx="2102498" cy="15768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2000"/>
                                        <p:tgtEl>
                                          <p:spTgt spid="3">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6387"/>
                                        </p:tgtEl>
                                        <p:attrNameLst>
                                          <p:attrName>style.visibility</p:attrName>
                                        </p:attrNameLst>
                                      </p:cBhvr>
                                      <p:to>
                                        <p:strVal val="visible"/>
                                      </p:to>
                                    </p:set>
                                    <p:animEffect transition="in" filter="fade">
                                      <p:cBhvr>
                                        <p:cTn id="15" dur="2000"/>
                                        <p:tgtEl>
                                          <p:spTgt spid="16387"/>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6388"/>
                                        </p:tgtEl>
                                        <p:attrNameLst>
                                          <p:attrName>style.visibility</p:attrName>
                                        </p:attrNameLst>
                                      </p:cBhvr>
                                      <p:to>
                                        <p:strVal val="visible"/>
                                      </p:to>
                                    </p:set>
                                    <p:animEffect transition="in" filter="fade">
                                      <p:cBhvr>
                                        <p:cTn id="19" dur="2000"/>
                                        <p:tgtEl>
                                          <p:spTgt spid="16388"/>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6389"/>
                                        </p:tgtEl>
                                        <p:attrNameLst>
                                          <p:attrName>style.visibility</p:attrName>
                                        </p:attrNameLst>
                                      </p:cBhvr>
                                      <p:to>
                                        <p:strVal val="visible"/>
                                      </p:to>
                                    </p:set>
                                    <p:animEffect transition="in" filter="fade">
                                      <p:cBhvr>
                                        <p:cTn id="23" dur="20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i="1" dirty="0" smtClean="0">
                <a:solidFill>
                  <a:schemeClr val="bg1"/>
                </a:solidFill>
              </a:rPr>
              <a:t>Я всегда видел то, чего другие не видели; а того, что видели другие, я не видел                                                                       Сальвадор Дали</a:t>
            </a:r>
            <a:endParaRPr lang="ru-RU" sz="2000" b="1" i="1" dirty="0">
              <a:solidFill>
                <a:schemeClr val="bg1"/>
              </a:solidFill>
            </a:endParaRPr>
          </a:p>
        </p:txBody>
      </p:sp>
      <p:sp>
        <p:nvSpPr>
          <p:cNvPr id="4" name="Содержимое 3"/>
          <p:cNvSpPr>
            <a:spLocks noGrp="1"/>
          </p:cNvSpPr>
          <p:nvPr>
            <p:ph sz="half" idx="2"/>
          </p:nvPr>
        </p:nvSpPr>
        <p:spPr/>
        <p:txBody>
          <a:bodyPr>
            <a:normAutofit fontScale="92500" lnSpcReduction="20000"/>
          </a:bodyPr>
          <a:lstStyle/>
          <a:p>
            <a:pPr algn="just">
              <a:buNone/>
            </a:pPr>
            <a:r>
              <a:rPr lang="ru-RU" dirty="0" smtClean="0"/>
              <a:t>	</a:t>
            </a:r>
            <a:r>
              <a:rPr lang="ru-RU" sz="1900" b="1" i="1" dirty="0" smtClean="0">
                <a:latin typeface="+mj-lt"/>
              </a:rPr>
              <a:t>В конце 60-х отношения между Дали и </a:t>
            </a:r>
            <a:r>
              <a:rPr lang="ru-RU" sz="1900" b="1" i="1" dirty="0" err="1" smtClean="0">
                <a:latin typeface="+mj-lt"/>
              </a:rPr>
              <a:t>Галой</a:t>
            </a:r>
            <a:r>
              <a:rPr lang="ru-RU" sz="1900" b="1" i="1" dirty="0" smtClean="0">
                <a:latin typeface="+mj-lt"/>
              </a:rPr>
              <a:t> стали сходить на нет. И по просьбе </a:t>
            </a:r>
            <a:r>
              <a:rPr lang="ru-RU" sz="1900" b="1" i="1" dirty="0" err="1" smtClean="0">
                <a:latin typeface="+mj-lt"/>
              </a:rPr>
              <a:t>Галы</a:t>
            </a:r>
            <a:r>
              <a:rPr lang="ru-RU" sz="1900" b="1" i="1" dirty="0" smtClean="0">
                <a:latin typeface="+mj-lt"/>
              </a:rPr>
              <a:t>, Дали был вынужден купить ей свой замок, где она много времени проводила в обществе молодых людей. Остаток их совместной жизни представлял собой тлеющие головешки бывшие когда-то ярким костром страсти.</a:t>
            </a:r>
          </a:p>
          <a:p>
            <a:pPr algn="just">
              <a:buNone/>
            </a:pPr>
            <a:endParaRPr lang="ru-RU" sz="1900" b="1" i="1" dirty="0" smtClean="0">
              <a:latin typeface="+mj-lt"/>
            </a:endParaRPr>
          </a:p>
          <a:p>
            <a:pPr algn="just">
              <a:buNone/>
            </a:pPr>
            <a:r>
              <a:rPr lang="ru-RU" sz="1900" b="1" i="1" dirty="0" smtClean="0">
                <a:latin typeface="+mj-lt"/>
              </a:rPr>
              <a:t>	 В 1973 году в </a:t>
            </a:r>
            <a:r>
              <a:rPr lang="ru-RU" sz="1900" b="1" i="1" dirty="0" err="1" smtClean="0">
                <a:latin typeface="+mj-lt"/>
              </a:rPr>
              <a:t>Фигуэрасе</a:t>
            </a:r>
            <a:r>
              <a:rPr lang="ru-RU" sz="1900" b="1" i="1" dirty="0" smtClean="0">
                <a:latin typeface="+mj-lt"/>
              </a:rPr>
              <a:t> был открыт “Музей Дали”. Это бесподобное сюрреалистическое творение и по сей день приводит в восторг посетителей. Музей представляет собой ретроспективу жизни великого художника</a:t>
            </a:r>
            <a:endParaRPr lang="ru-RU" sz="1900" b="1" i="1" dirty="0">
              <a:latin typeface="+mj-lt"/>
            </a:endParaRPr>
          </a:p>
        </p:txBody>
      </p:sp>
      <p:pic>
        <p:nvPicPr>
          <p:cNvPr id="17410" name="Picture 2"/>
          <p:cNvPicPr>
            <a:picLocks noGrp="1" noChangeAspect="1" noChangeArrowheads="1"/>
          </p:cNvPicPr>
          <p:nvPr>
            <p:ph sz="half" idx="1"/>
          </p:nvPr>
        </p:nvPicPr>
        <p:blipFill>
          <a:blip r:embed="rId2" cstate="print"/>
          <a:srcRect/>
          <a:stretch>
            <a:fillRect/>
          </a:stretch>
        </p:blipFill>
        <p:spPr bwMode="auto">
          <a:xfrm>
            <a:off x="1479195" y="3446944"/>
            <a:ext cx="2234390" cy="2501183"/>
          </a:xfrm>
          <a:prstGeom prst="rect">
            <a:avLst/>
          </a:prstGeom>
          <a:noFill/>
          <a:ln w="9525">
            <a:noFill/>
            <a:miter lim="800000"/>
            <a:headEnd/>
            <a:tailEnd/>
          </a:ln>
          <a:effectLst/>
        </p:spPr>
      </p:pic>
      <p:sp>
        <p:nvSpPr>
          <p:cNvPr id="6" name="Прямоугольник 5"/>
          <p:cNvSpPr/>
          <p:nvPr/>
        </p:nvSpPr>
        <p:spPr>
          <a:xfrm>
            <a:off x="242596" y="1237680"/>
            <a:ext cx="4572000" cy="2031325"/>
          </a:xfrm>
          <a:prstGeom prst="rect">
            <a:avLst/>
          </a:prstGeom>
        </p:spPr>
        <p:txBody>
          <a:bodyPr>
            <a:spAutoFit/>
          </a:bodyPr>
          <a:lstStyle/>
          <a:p>
            <a:pPr algn="ctr"/>
            <a:r>
              <a:rPr lang="ru-RU" b="1" i="1" dirty="0" smtClean="0">
                <a:solidFill>
                  <a:schemeClr val="bg1"/>
                </a:solidFill>
                <a:latin typeface="+mj-lt"/>
              </a:rPr>
              <a:t>Я хочу, чтобы мой музей был монолитом, лабиринтом, огромным сюрреалистическим объектом. Это будет абсолютно театральный музей. Приходящие сюда будут уходить с ощущением, будто им привиделся театральный сон.</a:t>
            </a:r>
          </a:p>
          <a:p>
            <a:pPr algn="ctr"/>
            <a:r>
              <a:rPr lang="ru-RU" b="1" i="1" dirty="0" smtClean="0">
                <a:solidFill>
                  <a:schemeClr val="bg1"/>
                </a:solidFill>
                <a:latin typeface="+mj-lt"/>
              </a:rPr>
              <a:t>Сальвадор Дали</a:t>
            </a:r>
            <a:endParaRPr lang="ru-RU" b="1" i="1" dirty="0">
              <a:solidFill>
                <a:schemeClr val="bg1"/>
              </a:solidFill>
              <a:latin typeface="+mj-lt"/>
            </a:endParaRPr>
          </a:p>
        </p:txBody>
      </p:sp>
      <p:pic>
        <p:nvPicPr>
          <p:cNvPr id="17411" name="Picture 3"/>
          <p:cNvPicPr>
            <a:picLocks noChangeAspect="1" noChangeArrowheads="1"/>
          </p:cNvPicPr>
          <p:nvPr/>
        </p:nvPicPr>
        <p:blipFill>
          <a:blip r:embed="rId3" cstate="print"/>
          <a:srcRect/>
          <a:stretch>
            <a:fillRect/>
          </a:stretch>
        </p:blipFill>
        <p:spPr bwMode="auto">
          <a:xfrm>
            <a:off x="1428557" y="3360915"/>
            <a:ext cx="2341010" cy="2769298"/>
          </a:xfrm>
          <a:prstGeom prst="rect">
            <a:avLst/>
          </a:prstGeom>
          <a:noFill/>
          <a:ln w="9525">
            <a:noFill/>
            <a:miter lim="800000"/>
            <a:headEnd/>
            <a:tailEnd/>
          </a:ln>
          <a:effectLst/>
        </p:spPr>
      </p:pic>
      <p:pic>
        <p:nvPicPr>
          <p:cNvPr id="17412" name="Picture 4"/>
          <p:cNvPicPr>
            <a:picLocks noChangeAspect="1" noChangeArrowheads="1"/>
          </p:cNvPicPr>
          <p:nvPr/>
        </p:nvPicPr>
        <p:blipFill>
          <a:blip r:embed="rId4" cstate="print"/>
          <a:srcRect/>
          <a:stretch>
            <a:fillRect/>
          </a:stretch>
        </p:blipFill>
        <p:spPr bwMode="auto">
          <a:xfrm>
            <a:off x="1446829" y="3359020"/>
            <a:ext cx="2304077" cy="3072102"/>
          </a:xfrm>
          <a:prstGeom prst="rect">
            <a:avLst/>
          </a:prstGeom>
          <a:noFill/>
          <a:ln w="9525">
            <a:noFill/>
            <a:miter lim="800000"/>
            <a:headEnd/>
            <a:tailEnd/>
          </a:ln>
          <a:effectLst/>
        </p:spPr>
      </p:pic>
      <p:pic>
        <p:nvPicPr>
          <p:cNvPr id="17413" name="Picture 5"/>
          <p:cNvPicPr>
            <a:picLocks noChangeAspect="1" noChangeArrowheads="1"/>
          </p:cNvPicPr>
          <p:nvPr/>
        </p:nvPicPr>
        <p:blipFill>
          <a:blip r:embed="rId5" cstate="print"/>
          <a:srcRect/>
          <a:stretch>
            <a:fillRect/>
          </a:stretch>
        </p:blipFill>
        <p:spPr bwMode="auto">
          <a:xfrm>
            <a:off x="1446828" y="3285930"/>
            <a:ext cx="2341401" cy="3121868"/>
          </a:xfrm>
          <a:prstGeom prst="rect">
            <a:avLst/>
          </a:prstGeom>
          <a:noFill/>
          <a:ln w="9525">
            <a:noFill/>
            <a:miter lim="800000"/>
            <a:headEnd/>
            <a:tailEnd/>
          </a:ln>
          <a:effectLst/>
        </p:spPr>
      </p:pic>
      <p:pic>
        <p:nvPicPr>
          <p:cNvPr id="17414" name="Picture 6"/>
          <p:cNvPicPr>
            <a:picLocks noChangeAspect="1" noChangeArrowheads="1"/>
          </p:cNvPicPr>
          <p:nvPr/>
        </p:nvPicPr>
        <p:blipFill>
          <a:blip r:embed="rId6" cstate="print"/>
          <a:srcRect/>
          <a:stretch>
            <a:fillRect/>
          </a:stretch>
        </p:blipFill>
        <p:spPr bwMode="auto">
          <a:xfrm>
            <a:off x="1036474" y="3284375"/>
            <a:ext cx="3197723" cy="311642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2000"/>
                                        <p:tgtEl>
                                          <p:spTgt spid="4">
                                            <p:txEl>
                                              <p:pRg st="0" end="0"/>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7410"/>
                                        </p:tgtEl>
                                        <p:attrNameLst>
                                          <p:attrName>style.visibility</p:attrName>
                                        </p:attrNameLst>
                                      </p:cBhvr>
                                      <p:to>
                                        <p:strVal val="visible"/>
                                      </p:to>
                                    </p:set>
                                    <p:animEffect transition="in" filter="fade">
                                      <p:cBhvr>
                                        <p:cTn id="19" dur="2000"/>
                                        <p:tgtEl>
                                          <p:spTgt spid="17410"/>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2000"/>
                                        <p:tgtEl>
                                          <p:spTgt spid="6">
                                            <p:txEl>
                                              <p:pRg st="0" end="0"/>
                                            </p:txEl>
                                          </p:spTgt>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2000"/>
                                        <p:tgtEl>
                                          <p:spTgt spid="6">
                                            <p:txEl>
                                              <p:pRg st="1" end="1"/>
                                            </p:txEl>
                                          </p:spTgt>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7411"/>
                                        </p:tgtEl>
                                        <p:attrNameLst>
                                          <p:attrName>style.visibility</p:attrName>
                                        </p:attrNameLst>
                                      </p:cBhvr>
                                      <p:to>
                                        <p:strVal val="visible"/>
                                      </p:to>
                                    </p:set>
                                    <p:animEffect transition="in" filter="fade">
                                      <p:cBhvr>
                                        <p:cTn id="31" dur="2000"/>
                                        <p:tgtEl>
                                          <p:spTgt spid="174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412"/>
                                        </p:tgtEl>
                                        <p:attrNameLst>
                                          <p:attrName>style.visibility</p:attrName>
                                        </p:attrNameLst>
                                      </p:cBhvr>
                                      <p:to>
                                        <p:strVal val="visible"/>
                                      </p:to>
                                    </p:set>
                                    <p:animEffect transition="in" filter="fade">
                                      <p:cBhvr>
                                        <p:cTn id="36" dur="2000"/>
                                        <p:tgtEl>
                                          <p:spTgt spid="17412"/>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17413"/>
                                        </p:tgtEl>
                                        <p:attrNameLst>
                                          <p:attrName>style.visibility</p:attrName>
                                        </p:attrNameLst>
                                      </p:cBhvr>
                                      <p:to>
                                        <p:strVal val="visible"/>
                                      </p:to>
                                    </p:set>
                                    <p:animEffect transition="in" filter="fade">
                                      <p:cBhvr>
                                        <p:cTn id="40" dur="2000"/>
                                        <p:tgtEl>
                                          <p:spTgt spid="17413"/>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7414"/>
                                        </p:tgtEl>
                                        <p:attrNameLst>
                                          <p:attrName>style.visibility</p:attrName>
                                        </p:attrNameLst>
                                      </p:cBhvr>
                                      <p:to>
                                        <p:strVal val="visible"/>
                                      </p:to>
                                    </p:set>
                                    <p:animEffect transition="in" filter="fade">
                                      <p:cBhvr>
                                        <p:cTn id="44" dur="20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i="1" dirty="0" smtClean="0">
                <a:solidFill>
                  <a:schemeClr val="bg1"/>
                </a:solidFill>
              </a:rPr>
              <a:t>Дали — наркотик, без которого уже нельзя обходиться</a:t>
            </a:r>
            <a:br>
              <a:rPr lang="ru-RU" sz="2000" b="1" i="1" dirty="0" smtClean="0">
                <a:solidFill>
                  <a:schemeClr val="bg1"/>
                </a:solidFill>
              </a:rPr>
            </a:br>
            <a:r>
              <a:rPr lang="ru-RU" sz="2000" b="1" i="1" dirty="0" smtClean="0">
                <a:solidFill>
                  <a:srgbClr val="FFFF00"/>
                </a:solidFill>
              </a:rPr>
              <a:t>Реклама Сальвадора Дали</a:t>
            </a:r>
            <a:endParaRPr lang="ru-RU" sz="2000" b="1" i="1" dirty="0">
              <a:solidFill>
                <a:srgbClr val="FFFF00"/>
              </a:solidFill>
            </a:endParaRPr>
          </a:p>
        </p:txBody>
      </p:sp>
      <p:sp>
        <p:nvSpPr>
          <p:cNvPr id="3" name="Содержимое 2"/>
          <p:cNvSpPr>
            <a:spLocks noGrp="1"/>
          </p:cNvSpPr>
          <p:nvPr>
            <p:ph sz="half" idx="1"/>
          </p:nvPr>
        </p:nvSpPr>
        <p:spPr/>
        <p:txBody>
          <a:bodyPr>
            <a:normAutofit fontScale="85000" lnSpcReduction="10000"/>
          </a:bodyPr>
          <a:lstStyle/>
          <a:p>
            <a:pPr algn="just">
              <a:buNone/>
            </a:pPr>
            <a:r>
              <a:rPr lang="ru-RU" sz="1800" b="1" dirty="0" smtClean="0">
                <a:latin typeface="+mj-lt"/>
              </a:rPr>
              <a:t>	Испанскому бренду </a:t>
            </a:r>
            <a:r>
              <a:rPr lang="ru-RU" sz="1800" b="1" dirty="0" err="1" smtClean="0">
                <a:latin typeface="+mj-lt"/>
              </a:rPr>
              <a:t>Chupa</a:t>
            </a:r>
            <a:r>
              <a:rPr lang="ru-RU" sz="1800" b="1" dirty="0" smtClean="0">
                <a:latin typeface="+mj-lt"/>
              </a:rPr>
              <a:t> </a:t>
            </a:r>
            <a:r>
              <a:rPr lang="ru-RU" sz="1800" b="1" dirty="0" err="1" smtClean="0">
                <a:latin typeface="+mj-lt"/>
              </a:rPr>
              <a:t>Chups</a:t>
            </a:r>
            <a:r>
              <a:rPr lang="ru-RU" sz="1800" b="1" dirty="0" smtClean="0">
                <a:latin typeface="+mj-lt"/>
              </a:rPr>
              <a:t> в прошлом 2008 году исполнилось 50 лет, одна из наиболее узнаваемых рекламных работ Дали из за своей живучести. Это первый в истории леденец на палочке, название бренда которого стало нарицательным во всём мире. Культовый логотип </a:t>
            </a:r>
            <a:r>
              <a:rPr lang="ru-RU" sz="1800" b="1" dirty="0" err="1" smtClean="0">
                <a:latin typeface="+mj-lt"/>
              </a:rPr>
              <a:t>Chupa</a:t>
            </a:r>
            <a:r>
              <a:rPr lang="ru-RU" sz="1800" b="1" dirty="0" smtClean="0">
                <a:latin typeface="+mj-lt"/>
              </a:rPr>
              <a:t> </a:t>
            </a:r>
            <a:r>
              <a:rPr lang="ru-RU" sz="1800" b="1" dirty="0" err="1" smtClean="0">
                <a:latin typeface="+mj-lt"/>
              </a:rPr>
              <a:t>Chups</a:t>
            </a:r>
            <a:r>
              <a:rPr lang="ru-RU" sz="1800" b="1" dirty="0" smtClean="0">
                <a:latin typeface="+mj-lt"/>
              </a:rPr>
              <a:t> нам знаком многие годы, но мало кто знает, что придумал его лично Сальвадор Дали. Дизайн логотипа бренда владельцу компании </a:t>
            </a:r>
            <a:r>
              <a:rPr lang="ru-RU" sz="1800" b="1" dirty="0" err="1" smtClean="0">
                <a:latin typeface="+mj-lt"/>
              </a:rPr>
              <a:t>Энрике</a:t>
            </a:r>
            <a:r>
              <a:rPr lang="ru-RU" sz="1800" b="1" dirty="0" smtClean="0">
                <a:latin typeface="+mj-lt"/>
              </a:rPr>
              <a:t> </a:t>
            </a:r>
            <a:r>
              <a:rPr lang="ru-RU" sz="1800" b="1" dirty="0" err="1" smtClean="0">
                <a:latin typeface="+mj-lt"/>
              </a:rPr>
              <a:t>Бернату</a:t>
            </a:r>
            <a:r>
              <a:rPr lang="ru-RU" sz="1800" b="1" dirty="0" smtClean="0">
                <a:latin typeface="+mj-lt"/>
              </a:rPr>
              <a:t> «по знакомству» нарисовал его знаменитый земляк Сальвадор Дали. Именно он в 1969 году придумал форму цветка для логотипа Чупа </a:t>
            </a:r>
            <a:r>
              <a:rPr lang="ru-RU" sz="1800" b="1" dirty="0" err="1" smtClean="0">
                <a:latin typeface="+mj-lt"/>
              </a:rPr>
              <a:t>Чупс</a:t>
            </a:r>
            <a:r>
              <a:rPr lang="ru-RU" sz="1800" b="1" dirty="0" smtClean="0">
                <a:latin typeface="+mj-lt"/>
              </a:rPr>
              <a:t>, которая с небольшими видоизменениями благополучно дожила до сегодняшнего дня. В это же время появился первый </a:t>
            </a:r>
            <a:r>
              <a:rPr lang="ru-RU" sz="1800" b="1" dirty="0" err="1" smtClean="0">
                <a:latin typeface="+mj-lt"/>
              </a:rPr>
              <a:t>слоган</a:t>
            </a:r>
            <a:r>
              <a:rPr lang="ru-RU" sz="1800" b="1" dirty="0" smtClean="0">
                <a:latin typeface="+mj-lt"/>
              </a:rPr>
              <a:t> </a:t>
            </a:r>
            <a:r>
              <a:rPr lang="ru-RU" sz="1800" b="1" dirty="0" err="1" smtClean="0">
                <a:latin typeface="+mj-lt"/>
              </a:rPr>
              <a:t>Chupa</a:t>
            </a:r>
            <a:r>
              <a:rPr lang="ru-RU" sz="1800" b="1" dirty="0" smtClean="0">
                <a:latin typeface="+mj-lt"/>
              </a:rPr>
              <a:t> </a:t>
            </a:r>
            <a:r>
              <a:rPr lang="ru-RU" sz="1800" b="1" dirty="0" err="1" smtClean="0">
                <a:latin typeface="+mj-lt"/>
              </a:rPr>
              <a:t>Chups</a:t>
            </a:r>
            <a:r>
              <a:rPr lang="ru-RU" sz="1800" b="1" dirty="0" smtClean="0">
                <a:latin typeface="+mj-lt"/>
              </a:rPr>
              <a:t> - "</a:t>
            </a:r>
            <a:r>
              <a:rPr lang="ru-RU" sz="1800" b="1" dirty="0" err="1" smtClean="0">
                <a:latin typeface="+mj-lt"/>
              </a:rPr>
              <a:t>It's</a:t>
            </a:r>
            <a:r>
              <a:rPr lang="ru-RU" sz="1800" b="1" dirty="0" smtClean="0">
                <a:latin typeface="+mj-lt"/>
              </a:rPr>
              <a:t> </a:t>
            </a:r>
            <a:r>
              <a:rPr lang="ru-RU" sz="1800" b="1" dirty="0" err="1" smtClean="0">
                <a:latin typeface="+mj-lt"/>
              </a:rPr>
              <a:t>round</a:t>
            </a:r>
            <a:r>
              <a:rPr lang="ru-RU" sz="1800" b="1" dirty="0" smtClean="0">
                <a:latin typeface="+mj-lt"/>
              </a:rPr>
              <a:t> </a:t>
            </a:r>
            <a:r>
              <a:rPr lang="ru-RU" sz="1800" b="1" dirty="0" err="1" smtClean="0">
                <a:latin typeface="+mj-lt"/>
              </a:rPr>
              <a:t>and</a:t>
            </a:r>
            <a:r>
              <a:rPr lang="ru-RU" sz="1800" b="1" dirty="0" smtClean="0">
                <a:latin typeface="+mj-lt"/>
              </a:rPr>
              <a:t> </a:t>
            </a:r>
            <a:r>
              <a:rPr lang="ru-RU" sz="1800" b="1" dirty="0" err="1" smtClean="0">
                <a:latin typeface="+mj-lt"/>
              </a:rPr>
              <a:t>long-lasting</a:t>
            </a:r>
            <a:r>
              <a:rPr lang="ru-RU" sz="1800" b="1" dirty="0" smtClean="0">
                <a:latin typeface="+mj-lt"/>
              </a:rPr>
              <a:t>" что переводится примерно как "Он круглый и долгий"</a:t>
            </a:r>
            <a:endParaRPr lang="ru-RU" sz="1800" b="1" dirty="0">
              <a:latin typeface="+mj-lt"/>
            </a:endParaRPr>
          </a:p>
        </p:txBody>
      </p:sp>
      <p:sp>
        <p:nvSpPr>
          <p:cNvPr id="4" name="Содержимое 3"/>
          <p:cNvSpPr>
            <a:spLocks noGrp="1"/>
          </p:cNvSpPr>
          <p:nvPr>
            <p:ph sz="half" idx="2"/>
          </p:nvPr>
        </p:nvSpPr>
        <p:spPr>
          <a:xfrm>
            <a:off x="4610489" y="1585302"/>
            <a:ext cx="4050180" cy="4591661"/>
          </a:xfrm>
        </p:spPr>
        <p:txBody>
          <a:bodyPr>
            <a:normAutofit fontScale="85000" lnSpcReduction="10000"/>
          </a:bodyPr>
          <a:lstStyle/>
          <a:p>
            <a:pPr algn="just">
              <a:buNone/>
            </a:pPr>
            <a:r>
              <a:rPr lang="ru-RU" dirty="0" smtClean="0"/>
              <a:t>	</a:t>
            </a:r>
            <a:r>
              <a:rPr lang="ru-RU" sz="1900" b="1" dirty="0" smtClean="0">
                <a:latin typeface="+mj-lt"/>
              </a:rPr>
              <a:t>Вклад в рекламу Сальвадора Дали заключается не только в создании логотипа леденцов </a:t>
            </a:r>
            <a:r>
              <a:rPr lang="ru-RU" sz="1900" b="1" dirty="0" err="1" smtClean="0">
                <a:latin typeface="+mj-lt"/>
              </a:rPr>
              <a:t>Chupa-Chups</a:t>
            </a:r>
            <a:r>
              <a:rPr lang="ru-RU" sz="1900" b="1" dirty="0" smtClean="0">
                <a:latin typeface="+mj-lt"/>
              </a:rPr>
              <a:t> - великий художник успел сняться в нескольких рекламных роликах. В ролике </a:t>
            </a:r>
            <a:r>
              <a:rPr lang="ru-RU" sz="1900" b="1" dirty="0" err="1" smtClean="0">
                <a:latin typeface="+mj-lt"/>
              </a:rPr>
              <a:t>Lanving</a:t>
            </a:r>
            <a:r>
              <a:rPr lang="ru-RU" sz="1900" b="1" dirty="0" smtClean="0">
                <a:latin typeface="+mj-lt"/>
              </a:rPr>
              <a:t> Дали говорит, что "помешан на шоколаде </a:t>
            </a:r>
            <a:r>
              <a:rPr lang="ru-RU" sz="1900" b="1" dirty="0" err="1" smtClean="0">
                <a:latin typeface="+mj-lt"/>
              </a:rPr>
              <a:t>Lanving</a:t>
            </a:r>
            <a:r>
              <a:rPr lang="ru-RU" sz="1900" b="1" dirty="0" smtClean="0">
                <a:latin typeface="+mj-lt"/>
              </a:rPr>
              <a:t>". Наиболее интересен ролик средства против похмелья </a:t>
            </a:r>
            <a:r>
              <a:rPr lang="ru-RU" sz="1900" b="1" dirty="0" err="1" smtClean="0">
                <a:latin typeface="+mj-lt"/>
              </a:rPr>
              <a:t>Alka-Seltzer</a:t>
            </a:r>
            <a:r>
              <a:rPr lang="ru-RU" sz="1900" b="1" dirty="0" smtClean="0">
                <a:latin typeface="+mj-lt"/>
              </a:rPr>
              <a:t>, где Дали в свойственной ему сюрреалистичной манере показывает, как действует препарат.</a:t>
            </a:r>
            <a:endParaRPr lang="ru-RU" sz="1900" b="1" dirty="0">
              <a:latin typeface="+mj-lt"/>
            </a:endParaRPr>
          </a:p>
        </p:txBody>
      </p:sp>
      <p:pic>
        <p:nvPicPr>
          <p:cNvPr id="1027" name="Picture 3"/>
          <p:cNvPicPr>
            <a:picLocks noChangeAspect="1" noChangeArrowheads="1"/>
          </p:cNvPicPr>
          <p:nvPr/>
        </p:nvPicPr>
        <p:blipFill>
          <a:blip r:embed="rId2" cstate="print"/>
          <a:srcRect/>
          <a:stretch>
            <a:fillRect/>
          </a:stretch>
        </p:blipFill>
        <p:spPr bwMode="auto">
          <a:xfrm>
            <a:off x="5370308" y="4526084"/>
            <a:ext cx="2670758" cy="17852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i="1" dirty="0" smtClean="0">
                <a:solidFill>
                  <a:schemeClr val="bg1"/>
                </a:solidFill>
              </a:rPr>
              <a:t>Подчинись тому, чему не обязан подчиниться</a:t>
            </a:r>
            <a:br>
              <a:rPr lang="ru-RU" sz="2000" b="1" i="1" dirty="0" smtClean="0">
                <a:solidFill>
                  <a:schemeClr val="bg1"/>
                </a:solidFill>
              </a:rPr>
            </a:br>
            <a:r>
              <a:rPr lang="ru-RU" sz="2000" b="1" i="1" dirty="0" smtClean="0">
                <a:solidFill>
                  <a:schemeClr val="bg1"/>
                </a:solidFill>
              </a:rPr>
              <a:t>                                                                    Сальвадор Дали</a:t>
            </a:r>
            <a:endParaRPr lang="ru-RU" sz="2000" b="1" i="1" dirty="0">
              <a:solidFill>
                <a:schemeClr val="bg1"/>
              </a:solidFill>
            </a:endParaRPr>
          </a:p>
        </p:txBody>
      </p:sp>
      <p:sp>
        <p:nvSpPr>
          <p:cNvPr id="3" name="Содержимое 2"/>
          <p:cNvSpPr>
            <a:spLocks noGrp="1"/>
          </p:cNvSpPr>
          <p:nvPr>
            <p:ph sz="half" idx="1"/>
          </p:nvPr>
        </p:nvSpPr>
        <p:spPr>
          <a:xfrm>
            <a:off x="471330" y="1585302"/>
            <a:ext cx="5854825" cy="4591661"/>
          </a:xfrm>
        </p:spPr>
        <p:txBody>
          <a:bodyPr>
            <a:normAutofit fontScale="92500" lnSpcReduction="10000"/>
          </a:bodyPr>
          <a:lstStyle/>
          <a:p>
            <a:pPr>
              <a:buNone/>
            </a:pPr>
            <a:r>
              <a:rPr lang="ru-RU" sz="1800" b="1" dirty="0" smtClean="0">
                <a:latin typeface="+mj-lt"/>
              </a:rPr>
              <a:t>	Ближе к 80-м годам у Дали начались проблемы со здоровьем. Смерть Франко потрясла и испугала Дали. Являясь патриотом он не мог спокойно переживать перемены в судьбе Испании. Врачи подозревали у Дали болезнь Паркинсона. Эта болезнь когда- то стала смертельной для его отца.</a:t>
            </a:r>
          </a:p>
          <a:p>
            <a:pPr>
              <a:buNone/>
            </a:pPr>
            <a:endParaRPr lang="ru-RU" sz="1800" b="1" dirty="0" smtClean="0">
              <a:latin typeface="+mj-lt"/>
            </a:endParaRPr>
          </a:p>
          <a:p>
            <a:pPr>
              <a:buNone/>
            </a:pPr>
            <a:r>
              <a:rPr lang="ru-RU" sz="1800" b="1" dirty="0" smtClean="0">
                <a:latin typeface="+mj-lt"/>
              </a:rPr>
              <a:t>	 1982 года 10 июня умерла Гала. Хоть их отношения нельзя было назвать близкими, Дали воспринял ее смерть как страшный удар.</a:t>
            </a:r>
          </a:p>
          <a:p>
            <a:pPr>
              <a:buNone/>
            </a:pPr>
            <a:endParaRPr lang="ru-RU" sz="1800" b="1" dirty="0" smtClean="0">
              <a:latin typeface="+mj-lt"/>
            </a:endParaRPr>
          </a:p>
          <a:p>
            <a:pPr>
              <a:buNone/>
            </a:pPr>
            <a:r>
              <a:rPr lang="ru-RU" sz="1800" b="1" dirty="0" smtClean="0">
                <a:latin typeface="+mj-lt"/>
              </a:rPr>
              <a:t>	 К концу 1983 года его настроение, как казалось, несколько поднялось. Он стал иногда гулять по саду, начал писать картины. Но это продолжалось, увы, не долго. Старость брала верх над гениальным разумом.30 августа 1984 года в доме Дали произошел пожар. Ожоги на теле художника охватывали 18 % кожи.</a:t>
            </a:r>
            <a:endParaRPr lang="ru-RU" sz="1800" b="1" dirty="0">
              <a:latin typeface="+mj-lt"/>
            </a:endParaRPr>
          </a:p>
        </p:txBody>
      </p:sp>
      <p:pic>
        <p:nvPicPr>
          <p:cNvPr id="18434" name="Picture 2"/>
          <p:cNvPicPr>
            <a:picLocks noGrp="1" noChangeAspect="1" noChangeArrowheads="1"/>
          </p:cNvPicPr>
          <p:nvPr>
            <p:ph sz="half" idx="2"/>
          </p:nvPr>
        </p:nvPicPr>
        <p:blipFill>
          <a:blip r:embed="rId2" cstate="print"/>
          <a:srcRect/>
          <a:stretch>
            <a:fillRect/>
          </a:stretch>
        </p:blipFill>
        <p:spPr bwMode="auto">
          <a:xfrm>
            <a:off x="6345594" y="1595345"/>
            <a:ext cx="2239963" cy="151174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8435" name="Picture 3"/>
          <p:cNvPicPr>
            <a:picLocks noChangeAspect="1" noChangeArrowheads="1"/>
          </p:cNvPicPr>
          <p:nvPr/>
        </p:nvPicPr>
        <p:blipFill>
          <a:blip r:embed="rId3" cstate="print"/>
          <a:srcRect/>
          <a:stretch>
            <a:fillRect/>
          </a:stretch>
        </p:blipFill>
        <p:spPr bwMode="auto">
          <a:xfrm>
            <a:off x="6538425" y="3566626"/>
            <a:ext cx="1807805" cy="180780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8434"/>
                                        </p:tgtEl>
                                        <p:attrNameLst>
                                          <p:attrName>style.visibility</p:attrName>
                                        </p:attrNameLst>
                                      </p:cBhvr>
                                      <p:to>
                                        <p:strVal val="visible"/>
                                      </p:to>
                                    </p:set>
                                    <p:animEffect transition="in" filter="fade">
                                      <p:cBhvr>
                                        <p:cTn id="14" dur="2000"/>
                                        <p:tgtEl>
                                          <p:spTgt spid="18434"/>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2000"/>
                                        <p:tgtEl>
                                          <p:spTgt spid="3">
                                            <p:txEl>
                                              <p:pRg st="2" end="2"/>
                                            </p:txEl>
                                          </p:spTgt>
                                        </p:tgtEl>
                                      </p:cBhvr>
                                    </p:animEffect>
                                  </p:childTnLst>
                                </p:cTn>
                              </p:par>
                            </p:childTnLst>
                          </p:cTn>
                        </p:par>
                        <p:par>
                          <p:cTn id="19" fill="hold">
                            <p:stCondLst>
                              <p:cond delay="6000"/>
                            </p:stCondLst>
                            <p:childTnLst>
                              <p:par>
                                <p:cTn id="20" presetID="10" presetClass="entr" presetSubtype="0" fill="hold"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8435"/>
                                        </p:tgtEl>
                                        <p:attrNameLst>
                                          <p:attrName>style.visibility</p:attrName>
                                        </p:attrNameLst>
                                      </p:cBhvr>
                                      <p:to>
                                        <p:strVal val="visible"/>
                                      </p:to>
                                    </p:set>
                                    <p:animEffect transition="in" filter="fade">
                                      <p:cBhvr>
                                        <p:cTn id="25" dur="2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i="1" dirty="0" smtClean="0">
                <a:solidFill>
                  <a:schemeClr val="bg1"/>
                </a:solidFill>
              </a:rPr>
              <a:t>Смерть завораживает меня вечностью</a:t>
            </a:r>
            <a:br>
              <a:rPr lang="ru-RU" sz="2000" b="1" i="1" dirty="0" smtClean="0">
                <a:solidFill>
                  <a:schemeClr val="bg1"/>
                </a:solidFill>
              </a:rPr>
            </a:br>
            <a:r>
              <a:rPr lang="ru-RU" sz="2000" b="1" i="1" dirty="0" smtClean="0">
                <a:solidFill>
                  <a:schemeClr val="bg1"/>
                </a:solidFill>
              </a:rPr>
              <a:t>                                                            Сальвадор Дали</a:t>
            </a:r>
            <a:endParaRPr lang="ru-RU" sz="2000" b="1" i="1" dirty="0">
              <a:solidFill>
                <a:schemeClr val="bg1"/>
              </a:solidFill>
            </a:endParaRPr>
          </a:p>
        </p:txBody>
      </p:sp>
      <p:sp>
        <p:nvSpPr>
          <p:cNvPr id="4" name="Содержимое 3"/>
          <p:cNvSpPr>
            <a:spLocks noGrp="1"/>
          </p:cNvSpPr>
          <p:nvPr>
            <p:ph sz="half" idx="2"/>
          </p:nvPr>
        </p:nvSpPr>
        <p:spPr>
          <a:xfrm>
            <a:off x="4610489" y="1547979"/>
            <a:ext cx="4050180" cy="4591661"/>
          </a:xfrm>
        </p:spPr>
        <p:txBody>
          <a:bodyPr>
            <a:normAutofit fontScale="92500" lnSpcReduction="10000"/>
          </a:bodyPr>
          <a:lstStyle/>
          <a:p>
            <a:pPr>
              <a:buNone/>
            </a:pPr>
            <a:r>
              <a:rPr lang="ru-RU" sz="1800" b="1" dirty="0" smtClean="0">
                <a:latin typeface="+mj-lt"/>
              </a:rPr>
              <a:t>	К февралю 1985 года самочувствие Дали несколько наладилось и он смог дать интервью крупнейшей испанской газете “</a:t>
            </a:r>
            <a:r>
              <a:rPr lang="ru-RU" sz="1800" b="1" dirty="0" err="1" smtClean="0">
                <a:latin typeface="+mj-lt"/>
              </a:rPr>
              <a:t>Паис</a:t>
            </a:r>
            <a:r>
              <a:rPr lang="ru-RU" sz="1800" b="1" dirty="0" smtClean="0">
                <a:latin typeface="+mj-lt"/>
              </a:rPr>
              <a:t>”.</a:t>
            </a:r>
          </a:p>
          <a:p>
            <a:pPr>
              <a:buNone/>
            </a:pPr>
            <a:endParaRPr lang="ru-RU" sz="1800" b="1" dirty="0" smtClean="0">
              <a:latin typeface="+mj-lt"/>
            </a:endParaRPr>
          </a:p>
          <a:p>
            <a:pPr>
              <a:buNone/>
            </a:pPr>
            <a:r>
              <a:rPr lang="ru-RU" sz="1800" b="1" dirty="0" smtClean="0">
                <a:latin typeface="+mj-lt"/>
              </a:rPr>
              <a:t> 	Но в ноябре 1988 года Дали положили в клинику с диагнозом “сердечная недостаточность”.</a:t>
            </a:r>
          </a:p>
          <a:p>
            <a:pPr>
              <a:buNone/>
            </a:pPr>
            <a:endParaRPr lang="ru-RU" sz="1800" b="1" dirty="0" smtClean="0">
              <a:latin typeface="+mj-lt"/>
            </a:endParaRPr>
          </a:p>
          <a:p>
            <a:pPr>
              <a:buNone/>
            </a:pPr>
            <a:r>
              <a:rPr lang="ru-RU" sz="1800" b="1" dirty="0" smtClean="0">
                <a:latin typeface="+mj-lt"/>
              </a:rPr>
              <a:t> 	Сердце Сальвадора Дали остановилось 23 января 1989 года. Его тело </a:t>
            </a:r>
            <a:r>
              <a:rPr lang="ru-RU" sz="1800" b="1" dirty="0" err="1" smtClean="0">
                <a:latin typeface="+mj-lt"/>
              </a:rPr>
              <a:t>забользамировали</a:t>
            </a:r>
            <a:r>
              <a:rPr lang="ru-RU" sz="1800" b="1" dirty="0" smtClean="0">
                <a:latin typeface="+mj-lt"/>
              </a:rPr>
              <a:t>, как он просил, и на протяжении недели он лежал в своем музее в </a:t>
            </a:r>
            <a:r>
              <a:rPr lang="ru-RU" sz="1800" b="1" dirty="0" err="1" smtClean="0">
                <a:latin typeface="+mj-lt"/>
              </a:rPr>
              <a:t>Фигерасе</a:t>
            </a:r>
            <a:r>
              <a:rPr lang="ru-RU" sz="1800" b="1" dirty="0" smtClean="0">
                <a:latin typeface="+mj-lt"/>
              </a:rPr>
              <a:t>. Тысячи людей приезжали, что бы простится с великим гением.</a:t>
            </a:r>
            <a:endParaRPr lang="ru-RU" sz="1800" b="1" dirty="0">
              <a:latin typeface="+mj-lt"/>
            </a:endParaRPr>
          </a:p>
        </p:txBody>
      </p:sp>
      <p:pic>
        <p:nvPicPr>
          <p:cNvPr id="19458" name="Picture 2"/>
          <p:cNvPicPr>
            <a:picLocks noGrp="1" noChangeAspect="1" noChangeArrowheads="1"/>
          </p:cNvPicPr>
          <p:nvPr>
            <p:ph sz="half" idx="1"/>
          </p:nvPr>
        </p:nvPicPr>
        <p:blipFill>
          <a:blip r:embed="rId2" cstate="print"/>
          <a:srcRect/>
          <a:stretch>
            <a:fillRect/>
          </a:stretch>
        </p:blipFill>
        <p:spPr bwMode="auto">
          <a:xfrm>
            <a:off x="1061374" y="2015121"/>
            <a:ext cx="3149301" cy="4199067"/>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i="1" dirty="0" smtClean="0">
                <a:solidFill>
                  <a:schemeClr val="bg1"/>
                </a:solidFill>
              </a:rPr>
              <a:t>У меня был девиз: главное — пусть о Дали говорят. На худой конец пусть говорят хорошо.</a:t>
            </a:r>
            <a:endParaRPr lang="ru-RU" sz="2000" b="1" i="1" dirty="0">
              <a:solidFill>
                <a:schemeClr val="bg1"/>
              </a:solidFill>
            </a:endParaRPr>
          </a:p>
        </p:txBody>
      </p:sp>
      <p:sp>
        <p:nvSpPr>
          <p:cNvPr id="3" name="Содержимое 2"/>
          <p:cNvSpPr>
            <a:spLocks noGrp="1"/>
          </p:cNvSpPr>
          <p:nvPr>
            <p:ph sz="half" idx="1"/>
          </p:nvPr>
        </p:nvSpPr>
        <p:spPr/>
        <p:txBody>
          <a:bodyPr>
            <a:noAutofit/>
          </a:bodyPr>
          <a:lstStyle/>
          <a:p>
            <a:pPr algn="ctr">
              <a:buNone/>
            </a:pPr>
            <a:r>
              <a:rPr lang="ru-RU" sz="1800" b="1" dirty="0" smtClean="0">
                <a:latin typeface="+mj-lt"/>
              </a:rPr>
              <a:t>Сальвадора Дали похоронили в центре его музея под не чем не обозначенной плитой. Жизнь этого человека была по настоящему яркой и гениальной. Сальвадора Дали можно смело назвать неповторимым величайшим гением </a:t>
            </a:r>
            <a:r>
              <a:rPr lang="ru-RU" sz="1800" b="1" dirty="0" err="1" smtClean="0">
                <a:latin typeface="+mj-lt"/>
              </a:rPr>
              <a:t>сюриализма</a:t>
            </a:r>
            <a:r>
              <a:rPr lang="ru-RU" sz="1800" b="1" dirty="0" smtClean="0">
                <a:latin typeface="+mj-lt"/>
              </a:rPr>
              <a:t> 20-го века!</a:t>
            </a:r>
            <a:endParaRPr lang="ru-RU" sz="1800" b="1" dirty="0">
              <a:latin typeface="+mj-lt"/>
            </a:endParaRPr>
          </a:p>
        </p:txBody>
      </p:sp>
      <p:pic>
        <p:nvPicPr>
          <p:cNvPr id="20485" name="Picture 5"/>
          <p:cNvPicPr>
            <a:picLocks noGrp="1" noChangeAspect="1" noChangeArrowheads="1"/>
          </p:cNvPicPr>
          <p:nvPr>
            <p:ph sz="half" idx="2"/>
          </p:nvPr>
        </p:nvPicPr>
        <p:blipFill>
          <a:blip r:embed="rId2" cstate="print"/>
          <a:srcRect/>
          <a:stretch>
            <a:fillRect/>
          </a:stretch>
        </p:blipFill>
        <p:spPr bwMode="auto">
          <a:xfrm>
            <a:off x="4839756" y="1724926"/>
            <a:ext cx="3359607" cy="4303712"/>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endParaRPr lang="ru-RU" dirty="0"/>
          </a:p>
        </p:txBody>
      </p:sp>
      <p:sp>
        <p:nvSpPr>
          <p:cNvPr id="4" name="Содержимое 3"/>
          <p:cNvSpPr>
            <a:spLocks noGrp="1"/>
          </p:cNvSpPr>
          <p:nvPr>
            <p:ph sz="half" idx="2"/>
          </p:nvPr>
        </p:nvSpPr>
        <p:spPr/>
        <p:txBody>
          <a:bodyPr>
            <a:normAutofit/>
          </a:bodyPr>
          <a:lstStyle/>
          <a:p>
            <a:pPr>
              <a:buFont typeface="Wingdings" pitchFamily="2" charset="2"/>
              <a:buChar char="v"/>
            </a:pPr>
            <a:r>
              <a:rPr lang="ru-RU" sz="2000" b="1" i="1" dirty="0" smtClean="0"/>
              <a:t>Цитаты и афоризмы Сальвадора Дали </a:t>
            </a:r>
          </a:p>
          <a:p>
            <a:pPr>
              <a:buFont typeface="Wingdings" pitchFamily="2" charset="2"/>
              <a:buChar char="v"/>
            </a:pPr>
            <a:r>
              <a:rPr lang="ru-RU" sz="2000" b="1" i="1" dirty="0" smtClean="0"/>
              <a:t>Картины Сальвадора Дали</a:t>
            </a:r>
          </a:p>
          <a:p>
            <a:pPr>
              <a:buFont typeface="Wingdings" pitchFamily="2" charset="2"/>
              <a:buChar char="v"/>
            </a:pPr>
            <a:endParaRPr lang="ru-RU" sz="2000" b="1" i="1" dirty="0" smtClean="0"/>
          </a:p>
          <a:p>
            <a:pPr>
              <a:buFont typeface="Wingdings" pitchFamily="2" charset="2"/>
              <a:buChar char="v"/>
            </a:pPr>
            <a:endParaRPr lang="ru-RU" sz="2000" b="1" i="1" dirty="0" smtClean="0"/>
          </a:p>
          <a:p>
            <a:pPr>
              <a:buFont typeface="Wingdings" pitchFamily="2" charset="2"/>
              <a:buChar char="v"/>
            </a:pPr>
            <a:r>
              <a:rPr lang="ru-RU" sz="2000" b="1" i="1" dirty="0" smtClean="0"/>
              <a:t>Лабиринт иллюзий Сальвадора Дали в </a:t>
            </a:r>
            <a:r>
              <a:rPr lang="ru-RU" sz="2000" b="1" i="1" dirty="0" err="1" smtClean="0"/>
              <a:t>Фигерасе</a:t>
            </a:r>
            <a:endParaRPr lang="ru-RU" sz="2000" b="1" i="1" dirty="0" smtClean="0"/>
          </a:p>
          <a:p>
            <a:pPr>
              <a:buFont typeface="Wingdings" pitchFamily="2" charset="2"/>
              <a:buChar char="v"/>
            </a:pPr>
            <a:endParaRPr lang="ru-RU" sz="2000" b="1" i="1" dirty="0" smtClean="0"/>
          </a:p>
          <a:p>
            <a:pPr>
              <a:buFont typeface="Wingdings" pitchFamily="2" charset="2"/>
              <a:buChar char="v"/>
            </a:pPr>
            <a:r>
              <a:rPr lang="ru-RU" sz="2000" b="1" i="1" dirty="0" smtClean="0"/>
              <a:t>Реклама Сальвадора Дали</a:t>
            </a:r>
            <a:endParaRPr lang="ru-RU" sz="2000" b="1" i="1" dirty="0"/>
          </a:p>
        </p:txBody>
      </p:sp>
      <p:sp>
        <p:nvSpPr>
          <p:cNvPr id="5" name="Текст 4"/>
          <p:cNvSpPr>
            <a:spLocks noGrp="1"/>
          </p:cNvSpPr>
          <p:nvPr>
            <p:ph type="body" sz="quarter" idx="3"/>
          </p:nvPr>
        </p:nvSpPr>
        <p:spPr/>
        <p:txBody>
          <a:bodyPr/>
          <a:lstStyle/>
          <a:p>
            <a:r>
              <a:rPr lang="en-US" dirty="0" smtClean="0">
                <a:hlinkClick r:id="rId2"/>
              </a:rPr>
              <a:t>http://daliworld.narod.ru/biograf.htm</a:t>
            </a:r>
            <a:endParaRPr lang="ru-RU" dirty="0" smtClean="0"/>
          </a:p>
          <a:p>
            <a:endParaRPr lang="ru-RU" dirty="0"/>
          </a:p>
        </p:txBody>
      </p:sp>
      <p:sp>
        <p:nvSpPr>
          <p:cNvPr id="6" name="Содержимое 5"/>
          <p:cNvSpPr>
            <a:spLocks noGrp="1"/>
          </p:cNvSpPr>
          <p:nvPr>
            <p:ph sz="quarter" idx="4"/>
          </p:nvPr>
        </p:nvSpPr>
        <p:spPr/>
        <p:txBody>
          <a:bodyPr>
            <a:normAutofit lnSpcReduction="10000"/>
          </a:bodyPr>
          <a:lstStyle/>
          <a:p>
            <a:pPr>
              <a:buFont typeface="Wingdings" pitchFamily="2" charset="2"/>
              <a:buChar char="v"/>
            </a:pPr>
            <a:r>
              <a:rPr lang="en-US" dirty="0" smtClean="0">
                <a:hlinkClick r:id="rId3"/>
              </a:rPr>
              <a:t>http://mir-dali.ru/aforizm.html</a:t>
            </a:r>
            <a:endParaRPr lang="ru-RU" dirty="0" smtClean="0"/>
          </a:p>
          <a:p>
            <a:pPr>
              <a:buFont typeface="Wingdings" pitchFamily="2" charset="2"/>
              <a:buChar char="v"/>
            </a:pPr>
            <a:endParaRPr lang="ru-RU" dirty="0" smtClean="0">
              <a:solidFill>
                <a:schemeClr val="tx1"/>
              </a:solidFill>
              <a:effectLst>
                <a:glow rad="139700">
                  <a:schemeClr val="accent4">
                    <a:satMod val="175000"/>
                    <a:alpha val="40000"/>
                  </a:schemeClr>
                </a:glow>
              </a:effectLst>
            </a:endParaRPr>
          </a:p>
          <a:p>
            <a:pPr>
              <a:buFont typeface="Wingdings" pitchFamily="2" charset="2"/>
              <a:buChar char="v"/>
            </a:pPr>
            <a:r>
              <a:rPr lang="en-US" dirty="0" smtClean="0">
                <a:hlinkClick r:id="rId4"/>
              </a:rPr>
              <a:t>http://dali-genius.ru/painting/Pejjzazh-bliz-Figerasa.html</a:t>
            </a:r>
            <a:endParaRPr lang="ru-RU" dirty="0" smtClean="0"/>
          </a:p>
          <a:p>
            <a:pPr>
              <a:buFont typeface="Wingdings" pitchFamily="2" charset="2"/>
              <a:buChar char="v"/>
            </a:pPr>
            <a:endParaRPr lang="ru-RU" dirty="0" smtClean="0"/>
          </a:p>
          <a:p>
            <a:pPr>
              <a:buFont typeface="Wingdings" pitchFamily="2" charset="2"/>
              <a:buChar char="v"/>
            </a:pPr>
            <a:r>
              <a:rPr lang="en-US" dirty="0" smtClean="0">
                <a:hlinkClick r:id="rId5"/>
              </a:rPr>
              <a:t>http://dali-genius.ru/images/img/img_4315.jpg</a:t>
            </a:r>
            <a:endParaRPr lang="ru-RU" dirty="0" smtClean="0"/>
          </a:p>
          <a:p>
            <a:pPr>
              <a:buFont typeface="Wingdings" pitchFamily="2" charset="2"/>
              <a:buChar char="v"/>
            </a:pPr>
            <a:r>
              <a:rPr lang="en-US" dirty="0" smtClean="0">
                <a:hlinkClick r:id="rId6"/>
              </a:rPr>
              <a:t>http://www.artyou.ru/content/view/170/706/</a:t>
            </a:r>
            <a:endParaRPr lang="ru-RU" dirty="0" smtClean="0"/>
          </a:p>
          <a:p>
            <a:pPr>
              <a:buNone/>
            </a:pPr>
            <a:endParaRPr lang="ru-RU" dirty="0"/>
          </a:p>
        </p:txBody>
      </p:sp>
      <p:pic>
        <p:nvPicPr>
          <p:cNvPr id="21506" name="Picture 2"/>
          <p:cNvPicPr>
            <a:picLocks noChangeAspect="1" noChangeArrowheads="1"/>
          </p:cNvPicPr>
          <p:nvPr/>
        </p:nvPicPr>
        <p:blipFill>
          <a:blip r:embed="rId7" cstate="print"/>
          <a:srcRect/>
          <a:stretch>
            <a:fillRect/>
          </a:stretch>
        </p:blipFill>
        <p:spPr bwMode="auto">
          <a:xfrm>
            <a:off x="481986" y="1772008"/>
            <a:ext cx="3922064" cy="573279"/>
          </a:xfrm>
          <a:prstGeom prst="rect">
            <a:avLst/>
          </a:prstGeom>
          <a:noFill/>
          <a:ln w="9525">
            <a:noFill/>
            <a:miter lim="800000"/>
            <a:headEnd/>
            <a:tailEnd/>
          </a:ln>
          <a:effectLst/>
        </p:spPr>
      </p:pic>
      <p:sp>
        <p:nvSpPr>
          <p:cNvPr id="8" name="Прямоугольник 7"/>
          <p:cNvSpPr/>
          <p:nvPr/>
        </p:nvSpPr>
        <p:spPr>
          <a:xfrm>
            <a:off x="1548882" y="373425"/>
            <a:ext cx="5766318" cy="923330"/>
          </a:xfrm>
          <a:prstGeom prst="rect">
            <a:avLst/>
          </a:prstGeom>
          <a:noFill/>
        </p:spPr>
        <p:txBody>
          <a:bodyPr wrap="square" lIns="91440" tIns="45720" rIns="91440" bIns="45720">
            <a:spAutoFit/>
          </a:bodyPr>
          <a:lstStyle/>
          <a:p>
            <a:pPr algn="ctr"/>
            <a:r>
              <a:rPr lang="ru-RU" sz="5400" b="1" cap="none" spc="0" dirty="0" smtClean="0">
                <a:ln w="17780" cmpd="sng">
                  <a:solidFill>
                    <a:srgbClr val="FFFF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228600">
                    <a:schemeClr val="accent4">
                      <a:satMod val="175000"/>
                      <a:alpha val="40000"/>
                    </a:schemeClr>
                  </a:glow>
                  <a:outerShdw blurRad="50800" algn="tl" rotWithShape="0">
                    <a:srgbClr val="000000"/>
                  </a:outerShdw>
                </a:effectLst>
              </a:rPr>
              <a:t>ИСТОЧНИКИ:</a:t>
            </a:r>
            <a:endParaRPr lang="ru-RU" sz="5400" b="1" cap="none" spc="0" dirty="0">
              <a:ln w="17780" cmpd="sng">
                <a:solidFill>
                  <a:srgbClr val="FFFF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228600">
                  <a:schemeClr val="accent4">
                    <a:satMod val="175000"/>
                    <a:alpha val="40000"/>
                  </a:schemeClr>
                </a:glow>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e7b15d628fa59107c74515d773345ae75b93b"/>
</p:tagLst>
</file>

<file path=ppt/theme/theme1.xml><?xml version="1.0" encoding="utf-8"?>
<a:theme xmlns:a="http://schemas.openxmlformats.org/drawingml/2006/main" name="Шаблон fon.presen.ru 1">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Презентация2" id="{A060CA3E-2F0B-4D42-8CDD-1F2E9EB12046}" vid="{30F8E240-81B2-46CA-B08D-270D28795C5B}"/>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Шаблон с правовой информацией</Template>
  <TotalTime>399</TotalTime>
  <Words>806</Words>
  <Application>Microsoft Office PowerPoint</Application>
  <PresentationFormat>Экран (4:3)</PresentationFormat>
  <Paragraphs>89</Paragraphs>
  <Slides>21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Шаблон fon.presen.ru 1</vt:lpstr>
      <vt:lpstr>Презентация PowerPoint</vt:lpstr>
      <vt:lpstr>Презентация PowerPoint</vt:lpstr>
      <vt:lpstr>В шесть лет я хотел стать поваром,  в семь — Наполеоном,  а потом мои притязания  постоянно росли                                                                                     Сальвадор Дали</vt:lpstr>
      <vt:lpstr>Пейзаж — это состояние души                                     Сальвадор  Дали</vt:lpstr>
      <vt:lpstr>Думаю, мне ничем не легче было родиться, чем Творцу — создать Вселенную. По крайней мере, он потом отдыхал, а на меня обрушились все краски мира                                                                         Сальвадор Дали </vt:lpstr>
      <vt:lpstr>Еще в раннем детстве я приобрел порочную привычку считать себя не таким, как все, и вести себя иначе, чем прочие смертные. Как оказалось, это золотая жила!  Сальвадор Дали</vt:lpstr>
      <vt:lpstr>Моя живопись — это жизнь и пища, плоть и кровь. Не ищите в ней ни ума, ни чувства.                                                         Сальвадор  Дали </vt:lpstr>
      <vt:lpstr>Я — живое воплощение поднадзорного бреда. Это я сам держу его под надзором. Я брежу, следовательно, я существую. И более того: я существую, потому что брежу                                                                    Сальвадор Дали </vt:lpstr>
      <vt:lpstr>Гала — единственная моя муза, мой гений и моя жизнь, без Гала я никто                                                                           Сальвадор Дали</vt:lpstr>
      <vt:lpstr>Анархия при монархии — вот наилучшее государственное устройство. Монарх должен быть гарантом анархии Сальвадор Дали</vt:lpstr>
      <vt:lpstr>Я не сюрреалист, я — сюрреализм.                                             Сальвадор Дали</vt:lpstr>
      <vt:lpstr>Думаю, что сейчас у нас средневековье,  но когда-нибудь настанет Возрождение                                                                Сальвадор Дали</vt:lpstr>
      <vt:lpstr>Художник думает рисунком                                                                 Сальвадор Дали</vt:lpstr>
      <vt:lpstr>Художник не тот, кто вдохновляется, а тот, кто вдохновляет                                                                      Сальвадор Дали</vt:lpstr>
      <vt:lpstr>Живопись и Дали не одно и то же, я как художник не переоцениваю себя. Просто другие так плохи, что я оказался лучше                                                                       Сальвадор Дали</vt:lpstr>
      <vt:lpstr>Я всегда видел то, чего другие не видели; а того, что видели другие, я не видел                                                                       Сальвадор Дали</vt:lpstr>
      <vt:lpstr>Дали — наркотик, без которого уже нельзя обходиться Реклама Сальвадора Дали</vt:lpstr>
      <vt:lpstr>Подчинись тому, чему не обязан подчиниться                                                                     Сальвадор Дали</vt:lpstr>
      <vt:lpstr>Смерть завораживает меня вечностью                                                             Сальвадор Дали</vt:lpstr>
      <vt:lpstr>У меня был девиз: главное — пусть о Дали говорят. На худой конец пусть говорят хорошо.</vt:lpstr>
      <vt:lpstr>Презентация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Текстура Зеленый фон 1304212209</dc:title>
  <dc:creator>Олег Л.</dc:creator>
  <cp:lastModifiedBy>Ксенія</cp:lastModifiedBy>
  <cp:revision>47</cp:revision>
  <dcterms:created xsi:type="dcterms:W3CDTF">2013-04-21T19:11:02Z</dcterms:created>
  <dcterms:modified xsi:type="dcterms:W3CDTF">2016-08-16T15:36:22Z</dcterms:modified>
</cp:coreProperties>
</file>