
<file path=[Content_Types].xml><?xml version="1.0" encoding="utf-8"?>
<Types xmlns="http://schemas.openxmlformats.org/package/2006/content-types">
  <Default Extension="bin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8" r:id="rId4"/>
    <p:sldId id="270" r:id="rId5"/>
    <p:sldId id="269" r:id="rId6"/>
    <p:sldId id="262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63" r:id="rId16"/>
    <p:sldId id="279" r:id="rId17"/>
    <p:sldId id="280" r:id="rId18"/>
    <p:sldId id="281" r:id="rId19"/>
    <p:sldId id="264" r:id="rId20"/>
    <p:sldId id="265" r:id="rId21"/>
    <p:sldId id="266" r:id="rId22"/>
  </p:sldIdLst>
  <p:sldSz cx="9144000" cy="6858000" type="screen4x3"/>
  <p:notesSz cx="6858000" cy="9144000"/>
  <p:defaultTextStyle>
    <a:defPPr>
      <a:defRPr lang="ru-RU"/>
    </a:defPPr>
    <a:lvl1pPr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56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28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00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72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88" autoAdjust="0"/>
    <p:restoredTop sz="86391" autoAdjust="0"/>
  </p:normalViewPr>
  <p:slideViewPr>
    <p:cSldViewPr>
      <p:cViewPr varScale="1">
        <p:scale>
          <a:sx n="81" d="100"/>
          <a:sy n="81" d="100"/>
        </p:scale>
        <p:origin x="90" y="8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34" y="1380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96C23-9B8B-4B71-A160-11A91C8589F6}" type="datetimeFigureOut">
              <a:rPr lang="ru-RU"/>
              <a:pPr>
                <a:defRPr/>
              </a:pPr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01FB3-5722-4735-A5E2-F1F7118143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ndAc>
      <p:stSnd>
        <p:snd r:embed="rId1" name="camera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CF681-1E9B-49DD-A88B-BD185A59390C}" type="datetimeFigureOut">
              <a:rPr lang="ru-RU"/>
              <a:pPr>
                <a:defRPr/>
              </a:pPr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F23D8-7489-457C-8CAC-BDF8490036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ndAc>
      <p:stSnd>
        <p:snd r:embed="rId1" name="camera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E8447-F41C-411B-9865-E9311A4D5C8F}" type="datetimeFigureOut">
              <a:rPr lang="ru-RU"/>
              <a:pPr>
                <a:defRPr/>
              </a:pPr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30C87-8B06-47C4-87DC-8D7BAB5C95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ndAc>
      <p:stSnd>
        <p:snd r:embed="rId1" name="camera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C271B-8F1D-4D45-A0CE-310325795CFD}" type="datetimeFigureOut">
              <a:rPr lang="ru-RU"/>
              <a:pPr>
                <a:defRPr/>
              </a:pPr>
              <a:t>08.09.2016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A9FEE-7962-4686-B787-95D594EEC9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ndAc>
      <p:stSnd>
        <p:snd r:embed="rId1" name="camera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ED7C9-0D33-4E0D-946F-9573EC9F279B}" type="datetimeFigureOut">
              <a:rPr lang="ru-RU"/>
              <a:pPr>
                <a:defRPr/>
              </a:pPr>
              <a:t>08.09.2016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1A9B4-2D73-43DA-9650-372EDEEEEC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ndAc>
      <p:stSnd>
        <p:snd r:embed="rId1" name="camera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6CD3E-F79C-4923-B901-028328E26992}" type="datetimeFigureOut">
              <a:rPr lang="ru-RU"/>
              <a:pPr>
                <a:defRPr/>
              </a:pPr>
              <a:t>08.09.2016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E585E-3595-4577-A5E5-DF0767F9B7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ndAc>
      <p:stSnd>
        <p:snd r:embed="rId1" name="camera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EF637-FE82-4363-AA2E-4784645A33C0}" type="datetimeFigureOut">
              <a:rPr lang="ru-RU"/>
              <a:pPr>
                <a:defRPr/>
              </a:pPr>
              <a:t>08.09.2016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F5BE4-D513-49D9-8F7C-EE68FC9BA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ndAc>
      <p:stSnd>
        <p:snd r:embed="rId1" name="camera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D4E5B-AA05-4025-9B6D-97C34B80E1AD}" type="datetimeFigureOut">
              <a:rPr lang="ru-RU"/>
              <a:pPr>
                <a:defRPr/>
              </a:pPr>
              <a:t>08.09.2016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8B308-0CD9-4025-928F-4E03A8F979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ndAc>
      <p:stSnd>
        <p:snd r:embed="rId1" name="camera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078DA-68F6-409A-8555-5D85418E02C2}" type="datetimeFigureOut">
              <a:rPr lang="ru-RU"/>
              <a:pPr>
                <a:defRPr/>
              </a:pPr>
              <a:t>08.09.2016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B042E-B728-4FB9-B23F-F11A187970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ndAc>
      <p:stSnd>
        <p:snd r:embed="rId1" name="camera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A35F4-7384-432A-8044-0E1C62825B7A}" type="datetimeFigureOut">
              <a:rPr lang="ru-RU"/>
              <a:pPr>
                <a:defRPr/>
              </a:pPr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D3129-36A1-404A-B609-434D57F138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ndAc>
      <p:stSnd>
        <p:snd r:embed="rId1" name="camera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B7154-F56D-4B86-8398-1F3E3D6ECC37}" type="datetimeFigureOut">
              <a:rPr lang="ru-RU"/>
              <a:pPr>
                <a:defRPr/>
              </a:pPr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A7A5C-047E-417F-8B0C-425EE715BC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ndAc>
      <p:stSnd>
        <p:snd r:embed="rId1" name="camera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5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367FE6BB-6477-4EF7-B842-946132093E76}" type="datetimeFigureOut">
              <a:rPr lang="ru-RU"/>
              <a:pPr>
                <a:defRPr/>
              </a:pPr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4939A6C2-DDEC-4095-9084-CA4B13E928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sndAc>
      <p:stSnd>
        <p:snd r:embed="rId13" name="camera.wav"/>
      </p:stSnd>
    </p:sndAc>
  </p:transition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42938" y="1428750"/>
            <a:ext cx="7772400" cy="1470025"/>
          </a:xfrm>
        </p:spPr>
        <p:txBody>
          <a:bodyPr/>
          <a:lstStyle/>
          <a:p>
            <a:pPr eaLnBrk="1" hangingPunct="1"/>
            <a:r>
              <a:rPr lang="ru-RU" smtClean="0"/>
              <a:t>Презентация по экономике</a:t>
            </a:r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75" y="3000375"/>
            <a:ext cx="6400800" cy="2214563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rgbClr val="FF0000"/>
                </a:solidFill>
              </a:rPr>
              <a:t>Тема:</a:t>
            </a:r>
          </a:p>
          <a:p>
            <a:pPr eaLnBrk="1" hangingPunct="1"/>
            <a:r>
              <a:rPr lang="ru-RU" dirty="0" smtClean="0">
                <a:solidFill>
                  <a:srgbClr val="FF0000"/>
                </a:solidFill>
              </a:rPr>
              <a:t>НАЦИОНАЛЬНАЯ ЭКОНОМИКА</a:t>
            </a:r>
          </a:p>
          <a:p>
            <a:pPr eaLnBrk="1" hangingPunct="1"/>
            <a:endParaRPr lang="ru-RU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ru-RU" dirty="0" smtClean="0">
                <a:solidFill>
                  <a:srgbClr val="FF0000"/>
                </a:solidFill>
              </a:rPr>
              <a:t>					</a:t>
            </a:r>
            <a:endParaRPr lang="ru-RU" sz="1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38" y="500063"/>
            <a:ext cx="7772400" cy="714375"/>
          </a:xfrm>
        </p:spPr>
        <p:txBody>
          <a:bodyPr rtlCol="0">
            <a:normAutofit/>
          </a:bodyPr>
          <a:lstStyle/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Понятие национальной экономики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4375" y="1428750"/>
            <a:ext cx="7772400" cy="4572000"/>
          </a:xfrm>
        </p:spPr>
        <p:txBody>
          <a:bodyPr rtlCol="0">
            <a:normAutofit fontScale="70000" lnSpcReduction="20000"/>
          </a:bodyPr>
          <a:lstStyle/>
          <a:p>
            <a:pPr algn="just" defTabSz="914400"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	</a:t>
            </a:r>
            <a:r>
              <a:rPr lang="ru-RU" dirty="0" smtClean="0">
                <a:solidFill>
                  <a:schemeClr val="tx1"/>
                </a:solidFill>
              </a:rPr>
              <a:t>Национальная экономика является исторически сложившейся системой общественного воспроизводства страны, взаимосвязанной системой отраслей и видов производств, охватывающей существующие в народном хозяйстве формы общественного труда. 	Национальная экономика состоит из ряда крупных сфер: материальное и нематериальное производство, непроизводственная сфера.</a:t>
            </a:r>
          </a:p>
          <a:p>
            <a:pPr algn="just" defTabSz="914400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</a:rPr>
              <a:t>	Важнейшей составной частью национальной экономики является материальное производство</a:t>
            </a:r>
            <a:r>
              <a:rPr lang="ru-RU" i="1" dirty="0" smtClean="0">
                <a:solidFill>
                  <a:schemeClr val="tx1"/>
                </a:solidFill>
              </a:rPr>
              <a:t>, </a:t>
            </a:r>
            <a:r>
              <a:rPr lang="ru-RU" dirty="0" smtClean="0">
                <a:solidFill>
                  <a:schemeClr val="tx1"/>
                </a:solidFill>
              </a:rPr>
              <a:t>в котором создаются необходимые для жизни и развития общества средства производства и предметы потребления. В материальное производство входят такие отрасли, как промышленность, сельское хозяйство, строительство, транспорт, торговля, связь. Крупнейшей отраслью материального производства является промышленность, состоящая из двух групп отраслей — добывающей и обрабатывающей.</a:t>
            </a:r>
          </a:p>
          <a:p>
            <a:pPr algn="just" defTabSz="914400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</a:rPr>
              <a:t>	В экономической теории среди предприятий материальной сферы выделяют предприятия по производству средств производства и производству предметов потребления. </a:t>
            </a:r>
          </a:p>
          <a:p>
            <a:pPr algn="just" defTabSz="914400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</a:rPr>
              <a:t>	Нематериальное производство</a:t>
            </a:r>
            <a:r>
              <a:rPr lang="ru-RU" i="1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отличается от материального своим продуктом, имеющим нематериальную форму: научные знания и информация; произведения искусства (кинофильмы, книги, театральные постановки); услуги, оказываемые населению. Нематериальное производство включает науку и научное обслуживание, искусство и культуру, образование, здравоохранение и др.</a:t>
            </a:r>
          </a:p>
          <a:p>
            <a:pPr algn="just" defTabSz="914400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</a:rPr>
              <a:t>	Непроизводственная сфера</a:t>
            </a:r>
            <a:r>
              <a:rPr lang="ru-RU" i="1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необходима обществу, т.к. в нее входят содержание армии, судебные и юридические органы, религиозные учреждения, другие общественные организации.</a:t>
            </a:r>
          </a:p>
          <a:p>
            <a:pPr defTabSz="914400"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algn="r" defTabSz="914400" eaLnBrk="1" fontAlgn="auto" hangingPunct="1">
              <a:spcAft>
                <a:spcPts val="0"/>
              </a:spcAft>
              <a:defRPr/>
            </a:pPr>
            <a:r>
              <a:rPr lang="ru-RU" dirty="0" smtClean="0"/>
              <a:t>						</a:t>
            </a:r>
          </a:p>
        </p:txBody>
      </p:sp>
    </p:spTree>
  </p:cSld>
  <p:clrMapOvr>
    <a:masterClrMapping/>
  </p:clrMapOvr>
  <p:transition spd="slow"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latin typeface="Arial" pitchFamily="34" charset="0"/>
              </a:rPr>
              <a:t>Предмет национальной экономики</a:t>
            </a:r>
            <a:r>
              <a:rPr lang="ru-RU" sz="4000" smtClean="0"/>
              <a:t> </a:t>
            </a:r>
          </a:p>
        </p:txBody>
      </p:sp>
      <p:sp>
        <p:nvSpPr>
          <p:cNvPr id="409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ru-RU" sz="2400" smtClean="0">
                <a:latin typeface="Arial" pitchFamily="34" charset="0"/>
              </a:rPr>
              <a:t>    Национальная экономика как целостный организм характеризуется следующими признаками: 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ru-RU" sz="2400" smtClean="0">
                <a:latin typeface="Arial" pitchFamily="34" charset="0"/>
              </a:rPr>
              <a:t>    1. Общее экономическое пространство с единым законодательством, единой денежной единицей, общей кредитно-денежной и финансовой системой. 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ru-RU" sz="2400" smtClean="0">
                <a:latin typeface="Arial" pitchFamily="34" charset="0"/>
              </a:rPr>
              <a:t>    2. Наличие тесных экономических связей между хозяйственными субъектами с общим воспроизводственным контуром. 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ru-RU" sz="2400" smtClean="0">
                <a:latin typeface="Arial" pitchFamily="34" charset="0"/>
              </a:rPr>
              <a:t>    3. Территориальная определенность с общим экономическим центром, который выполняет регулирующую и координационную роль.</a:t>
            </a:r>
            <a:r>
              <a:rPr lang="ru-RU" sz="2400" smtClean="0"/>
              <a:t> 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ru-RU" sz="2400" smtClean="0"/>
          </a:p>
          <a:p>
            <a:pPr algn="r" eaLnBrk="1" hangingPunct="1">
              <a:lnSpc>
                <a:spcPct val="90000"/>
              </a:lnSpc>
              <a:buFont typeface="Arial" pitchFamily="34" charset="0"/>
              <a:buNone/>
            </a:pPr>
            <a:endParaRPr lang="ru-RU" sz="1400" smtClean="0"/>
          </a:p>
        </p:txBody>
      </p:sp>
    </p:spTree>
  </p:cSld>
  <p:clrMapOvr>
    <a:masterClrMapping/>
  </p:clrMapOvr>
  <p:transition spd="slow"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latin typeface="Arial" pitchFamily="34" charset="0"/>
              </a:rPr>
              <a:t>Задачи национальной экономики</a:t>
            </a:r>
          </a:p>
        </p:txBody>
      </p:sp>
      <p:sp>
        <p:nvSpPr>
          <p:cNvPr id="512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ru-RU" sz="1800" smtClean="0">
                <a:latin typeface="Arial" pitchFamily="34" charset="0"/>
              </a:rPr>
              <a:t>     1. Стабильные высокие темпы роста национального объема про­изводства. 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ru-RU" sz="1800" smtClean="0">
                <a:latin typeface="Arial" pitchFamily="34" charset="0"/>
              </a:rPr>
              <a:t>     2. Стабильность цен. 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ru-RU" sz="1800" smtClean="0">
                <a:latin typeface="Arial" pitchFamily="34" charset="0"/>
              </a:rPr>
              <a:t>     3. Поддержание внешнеторгового баланса.. Если в страну ввозится больше товаров, чем продается за границу, то возникает отрицательное сальдо торгового баланса. Если вывозится больше товаров, чем поступает в страну, то говорят о положительном сальдо. Повышение или понижение курса валют может изменить достигнутый баланс и вызвать положительное или отрицательное сальдо.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ru-RU" sz="1800" smtClean="0">
                <a:latin typeface="Arial" pitchFamily="34" charset="0"/>
              </a:rPr>
              <a:t>     4. Высокий уровень занятости. Он достигается в случае, если каждый желающий получить работу находит ее. В любой стране в каждый данный момент времени есть определенное количество людей, временно не работающих в связи со сменой места работы или места жительства. Кроме того, всегда есть структурная безработица, обусловленная несоответствием структуры новых рабочих мест, свя­занных с внедрением новых технологий, имеющейся структуре рабочей силы и отставанием последней по квалификационным требованиям и новым профессиям от спроса на эти профессии.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endParaRPr lang="ru-RU" sz="1800" smtClean="0">
              <a:latin typeface="Arial" pitchFamily="34" charset="0"/>
            </a:endParaRP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endParaRPr lang="ru-RU" sz="1800" smtClean="0">
              <a:latin typeface="Arial" pitchFamily="34" charset="0"/>
            </a:endParaRPr>
          </a:p>
        </p:txBody>
      </p:sp>
    </p:spTree>
  </p:cSld>
  <p:clrMapOvr>
    <a:masterClrMapping/>
  </p:clrMapOvr>
  <p:transition spd="slow"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smtClean="0">
                <a:latin typeface="Arial" pitchFamily="34" charset="0"/>
              </a:rPr>
              <a:t>Инструменты макроэкономического регулирования.</a:t>
            </a:r>
            <a:r>
              <a:rPr lang="ru-RU" sz="4000" smtClean="0"/>
              <a:t> </a:t>
            </a:r>
          </a:p>
        </p:txBody>
      </p:sp>
      <p:sp>
        <p:nvSpPr>
          <p:cNvPr id="614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smtClean="0">
                <a:latin typeface="Arial" pitchFamily="34" charset="0"/>
              </a:rPr>
              <a:t>фискальная политика (оперирование государственным бюджетом через налоговую систему и расходы государства);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latin typeface="Arial" pitchFamily="34" charset="0"/>
              </a:rPr>
              <a:t>денежно-кредитная политика (контроль за денежным предложением через ставку процента, резервную норму и другие инструменты);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latin typeface="Arial" pitchFamily="34" charset="0"/>
              </a:rPr>
              <a:t>политика регулирования доходов (от свободного установления заработной платы и цен до декретного контроля);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latin typeface="Arial" pitchFamily="34" charset="0"/>
              </a:rPr>
              <a:t>внешнеэкономическая политика (торговая политика, регулирование обменного курса). </a:t>
            </a:r>
            <a:br>
              <a:rPr lang="ru-RU" sz="2000" smtClean="0">
                <a:latin typeface="Arial" pitchFamily="34" charset="0"/>
              </a:rPr>
            </a:br>
            <a:r>
              <a:rPr lang="ru-RU" sz="2000" smtClean="0">
                <a:latin typeface="Arial" pitchFamily="34" charset="0"/>
              </a:rPr>
              <a:t>Общим и конечным результатами функционирования национальной экономики являются приращение национального богатства, объемов прибыльных и нужных обществу товаров и услуг, наиболее эффективное использование ограниченных людских и материальных ресурсов. Показатели приращения национального богатства - ВОП, НД (национальный доход), ВНП (валовый национальный продукт)</a:t>
            </a:r>
          </a:p>
          <a:p>
            <a:pPr eaLnBrk="1" hangingPunct="1">
              <a:lnSpc>
                <a:spcPct val="80000"/>
              </a:lnSpc>
            </a:pPr>
            <a:endParaRPr lang="ru-RU" sz="2000" smtClean="0">
              <a:latin typeface="Arial" pitchFamily="34" charset="0"/>
              <a:hlinkClick r:id="rId3" action="ppaction://hlinksldjump"/>
            </a:endParaRPr>
          </a:p>
          <a:p>
            <a:pPr eaLnBrk="1" hangingPunct="1">
              <a:lnSpc>
                <a:spcPct val="80000"/>
              </a:lnSpc>
            </a:pPr>
            <a:endParaRPr lang="ru-RU" sz="2000" smtClean="0">
              <a:latin typeface="Arial" pitchFamily="34" charset="0"/>
            </a:endParaRPr>
          </a:p>
        </p:txBody>
      </p:sp>
    </p:spTree>
  </p:cSld>
  <p:clrMapOvr>
    <a:masterClrMapping/>
  </p:clrMapOvr>
  <p:transition spd="slow"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813" y="357188"/>
            <a:ext cx="7772400" cy="642937"/>
          </a:xfrm>
        </p:spPr>
        <p:txBody>
          <a:bodyPr rtlCol="0">
            <a:normAutofit/>
          </a:bodyPr>
          <a:lstStyle/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Структура национальной экономики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4375" y="1285875"/>
            <a:ext cx="7772400" cy="4714875"/>
          </a:xfrm>
        </p:spPr>
        <p:txBody>
          <a:bodyPr rtlCol="0">
            <a:normAutofit/>
          </a:bodyPr>
          <a:lstStyle/>
          <a:p>
            <a:pPr algn="just" defTabSz="914400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</a:rPr>
              <a:t>Структура национальной экономики</a:t>
            </a:r>
            <a:r>
              <a:rPr lang="ru-RU" i="1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представляет собой устойчивые количественные соотношения между ее составными частями. Различают воспроизводственную, социальную, территориальную структуры и инфраструктуру национальной экономики. Вос­производственная структура</a:t>
            </a:r>
            <a:r>
              <a:rPr lang="ru-RU" i="1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отражает ее деление на наиболее массовые виды экономических субъектов, которые воспроизводятся сами и в результате своей деятельности воспроизводят потоки товаров и услуг между ними. В экономике каждой страны можно выделить три крупные взаимосвязанные группы воспроизводственной структуры: </a:t>
            </a:r>
          </a:p>
          <a:p>
            <a:pPr marL="457200" indent="-457200" defTabSz="9144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</a:rPr>
              <a:t>Домашние хозяйства</a:t>
            </a:r>
          </a:p>
          <a:p>
            <a:pPr marL="457200" indent="-457200" defTabSz="9144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</a:rPr>
              <a:t>Предприятия (предпринимательский бизнес)</a:t>
            </a:r>
          </a:p>
          <a:p>
            <a:pPr marL="457200" indent="-457200" defTabSz="9144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</a:rPr>
              <a:t>Государство.</a:t>
            </a:r>
          </a:p>
          <a:p>
            <a:pPr marL="1371600" lvl="2" indent="-457200" algn="r" defTabSz="91440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dirty="0" smtClean="0"/>
          </a:p>
          <a:p>
            <a:pPr marL="1371600" lvl="2" indent="-457200" algn="r" defTabSz="91440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sz="1400" dirty="0" smtClean="0"/>
          </a:p>
          <a:p>
            <a:pPr marL="457200" indent="-457200" defTabSz="9144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endParaRPr lang="ru-RU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latin typeface="Arial" pitchFamily="34" charset="0"/>
              </a:rPr>
              <a:t>Типы национальных хозяйственных систем</a:t>
            </a:r>
            <a:r>
              <a:rPr lang="ru-RU" sz="4000" smtClean="0"/>
              <a:t> </a:t>
            </a:r>
          </a:p>
        </p:txBody>
      </p:sp>
      <p:sp>
        <p:nvSpPr>
          <p:cNvPr id="819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ru-RU" sz="2000" b="1" smtClean="0">
                <a:latin typeface="Arial" pitchFamily="34" charset="0"/>
              </a:rPr>
              <a:t>1 тип -</a:t>
            </a:r>
            <a:r>
              <a:rPr lang="ru-RU" sz="2000" smtClean="0">
                <a:latin typeface="Arial" pitchFamily="34" charset="0"/>
              </a:rPr>
              <a:t> </a:t>
            </a:r>
            <a:r>
              <a:rPr lang="ru-RU" sz="2000" b="1" smtClean="0">
                <a:latin typeface="Arial" pitchFamily="34" charset="0"/>
              </a:rPr>
              <a:t>рыночная экономика</a:t>
            </a:r>
            <a:r>
              <a:rPr lang="ru-RU" sz="2000" smtClean="0">
                <a:latin typeface="Arial" pitchFamily="34" charset="0"/>
              </a:rPr>
              <a:t>, в которой доминирующей формой взаимодействия между участниками хозяйственного процесса является обмен. Под обменом, в соответствии с классическим пониманием, подразумевает "двустороннее движение товаров между субъектами, ориентированными на прибыль, получающуюся в результате для каждого от итогов соглашения".</a:t>
            </a:r>
            <a:endParaRPr lang="ru-RU" sz="2000" b="1" smtClean="0">
              <a:latin typeface="Arial" pitchFamily="34" charset="0"/>
            </a:endParaRPr>
          </a:p>
          <a:p>
            <a:pPr algn="just"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ru-RU" sz="2000" b="1" smtClean="0">
                <a:latin typeface="Arial" pitchFamily="34" charset="0"/>
              </a:rPr>
              <a:t>2 тип</a:t>
            </a:r>
            <a:r>
              <a:rPr lang="ru-RU" sz="2000" smtClean="0">
                <a:latin typeface="Arial" pitchFamily="34" charset="0"/>
              </a:rPr>
              <a:t> - </a:t>
            </a:r>
            <a:r>
              <a:rPr lang="ru-RU" sz="2000" b="1" smtClean="0">
                <a:latin typeface="Arial" pitchFamily="34" charset="0"/>
              </a:rPr>
              <a:t>редистрибутивные или командно-административная</a:t>
            </a:r>
            <a:r>
              <a:rPr lang="ru-RU" sz="2000" smtClean="0">
                <a:latin typeface="Arial" pitchFamily="34" charset="0"/>
              </a:rPr>
              <a:t>. В редистрибутивных экономиках преобладает движение благ и услуг к Центру и из него, независимо от того, осуществляется ли передвижение объектов физически или меняется только порядок права их присвоения без каких-либо изменений в действительном размещении ресурса или продукта. Редистрибуция представляет собой аккумуляцию, собирание, совмещенные с новым, вторичным распределением и раздачей. Именно через редистрибуцию в этих обществах достигается воссоединение распределенного, разделенного труда.</a:t>
            </a:r>
          </a:p>
          <a:p>
            <a:pPr algn="just" eaLnBrk="1" hangingPunct="1">
              <a:lnSpc>
                <a:spcPct val="80000"/>
              </a:lnSpc>
              <a:buFont typeface="Arial" pitchFamily="34" charset="0"/>
              <a:buNone/>
            </a:pPr>
            <a:endParaRPr lang="ru-RU" sz="2000" smtClean="0">
              <a:latin typeface="Arial" pitchFamily="34" charset="0"/>
            </a:endParaRPr>
          </a:p>
          <a:p>
            <a:pPr algn="just" eaLnBrk="1" hangingPunct="1">
              <a:lnSpc>
                <a:spcPct val="80000"/>
              </a:lnSpc>
              <a:buFont typeface="Arial" pitchFamily="34" charset="0"/>
              <a:buNone/>
            </a:pPr>
            <a:endParaRPr lang="ru-RU" sz="2000" smtClean="0">
              <a:latin typeface="Arial" pitchFamily="34" charset="0"/>
            </a:endParaRPr>
          </a:p>
        </p:txBody>
      </p:sp>
    </p:spTree>
  </p:cSld>
  <p:clrMapOvr>
    <a:masterClrMapping/>
  </p:clrMapOvr>
  <p:transition spd="slow"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latin typeface="Arial" pitchFamily="34" charset="0"/>
              </a:rPr>
              <a:t>Главные пропорции национальной экономики</a:t>
            </a:r>
            <a:endParaRPr lang="ru-RU" sz="4000" smtClean="0"/>
          </a:p>
        </p:txBody>
      </p:sp>
      <p:sp>
        <p:nvSpPr>
          <p:cNvPr id="921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smtClean="0">
                <a:latin typeface="Arial" pitchFamily="34" charset="0"/>
              </a:rPr>
              <a:t>пропорции между I и II подразделениями материального производства. Они характеризуются соотношением объемов производства средств производ­ства и предметов потребления в ВНП, численностью работающих в каждом из этих подразделений, стоимостью их основных производственных фондов.</a:t>
            </a:r>
            <a:r>
              <a:rPr lang="ru-RU" sz="2000" smtClean="0"/>
              <a:t> </a:t>
            </a:r>
            <a:endParaRPr lang="ru-RU" sz="2000" smtClean="0">
              <a:latin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latin typeface="Arial" pitchFamily="34" charset="0"/>
              </a:rPr>
              <a:t>пропорции между фондами накопления и потребления в национальном доходе. От этих пропорций зависят темпы расширенного воспроизводства, решение социальных и производственных задач. Каждая национальная экономика стремится к установлению оптимальных пропорций, обеспечивающих наиболее полное удовлетворение общественных потребностей при наименьших затратах живого и овеществленного труда. С точки зрения воспроизводства оптимальные пропорции означают качественное и количественное соответствие между структурой общественного производства и структурой общественных потребностей.</a:t>
            </a:r>
          </a:p>
          <a:p>
            <a:pPr eaLnBrk="1" hangingPunct="1">
              <a:lnSpc>
                <a:spcPct val="80000"/>
              </a:lnSpc>
            </a:pPr>
            <a:endParaRPr lang="ru-RU" sz="2000" smtClean="0">
              <a:latin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ru-RU" sz="2000" smtClean="0">
              <a:latin typeface="Arial" pitchFamily="34" charset="0"/>
            </a:endParaRPr>
          </a:p>
        </p:txBody>
      </p:sp>
    </p:spTree>
  </p:cSld>
  <p:clrMapOvr>
    <a:masterClrMapping/>
  </p:clrMapOvr>
  <p:transition spd="slow"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smtClean="0">
                <a:latin typeface="Arial" pitchFamily="34" charset="0"/>
              </a:rPr>
              <a:t>Устойчивые тенденции изменения пропорций</a:t>
            </a:r>
            <a:endParaRPr lang="ru-RU" sz="4000" smtClean="0"/>
          </a:p>
        </p:txBody>
      </p:sp>
      <p:sp>
        <p:nvSpPr>
          <p:cNvPr id="10243" name="Rectangle 3"/>
          <p:cNvSpPr>
            <a:spLocks noGrp="1"/>
          </p:cNvSpPr>
          <p:nvPr>
            <p:ph type="body" idx="1"/>
          </p:nvPr>
        </p:nvSpPr>
        <p:spPr>
          <a:xfrm>
            <a:off x="457200" y="1571625"/>
            <a:ext cx="8229600" cy="4525963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sz="2000" smtClean="0">
                <a:latin typeface="Arial" pitchFamily="34" charset="0"/>
              </a:rPr>
              <a:t>повышение технического уровня производства, проявляющееся в росте фондовооруженности труда, количестве сырья и материалов, перерабатываемых работниками, что ведет к опережению объемов производственных фондов по отношению к численности работающих;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2000" smtClean="0">
                <a:latin typeface="Arial" pitchFamily="34" charset="0"/>
              </a:rPr>
              <a:t>опережающее развитие электроэнергетики, машино- и приборостроения, химической промышленности и других наукоемких отраслей;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2000" smtClean="0">
                <a:latin typeface="Arial" pitchFamily="34" charset="0"/>
              </a:rPr>
              <a:t>увеличение доли непроизводственной сферы по сравнению с отраслями материального производства;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2000" smtClean="0">
                <a:latin typeface="Arial" pitchFamily="34" charset="0"/>
              </a:rPr>
              <a:t>опережающее развитие обрабатывающей промышленности по отношению к добывающей;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2000" smtClean="0">
                <a:latin typeface="Arial" pitchFamily="34" charset="0"/>
              </a:rPr>
              <a:t>расширение участия в международном разделении труда, которое выражается в более быстром увеличении внешне­торгового оборота по сравнению с ростом производства в стране.</a:t>
            </a:r>
          </a:p>
          <a:p>
            <a:pPr algn="just" eaLnBrk="1" hangingPunct="1">
              <a:lnSpc>
                <a:spcPct val="80000"/>
              </a:lnSpc>
            </a:pPr>
            <a:endParaRPr lang="ru-RU" sz="2000" smtClean="0">
              <a:latin typeface="Arial" pitchFamily="34" charset="0"/>
            </a:endParaRPr>
          </a:p>
          <a:p>
            <a:pPr algn="just" eaLnBrk="1" hangingPunct="1">
              <a:lnSpc>
                <a:spcPct val="80000"/>
              </a:lnSpc>
            </a:pPr>
            <a:endParaRPr lang="ru-RU" sz="2000" smtClean="0">
              <a:latin typeface="Arial" pitchFamily="34" charset="0"/>
            </a:endParaRPr>
          </a:p>
        </p:txBody>
      </p:sp>
    </p:spTree>
  </p:cSld>
  <p:clrMapOvr>
    <a:masterClrMapping/>
  </p:clrMapOvr>
  <p:transition spd="slow"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pPr eaLnBrk="1" hangingPunct="1"/>
            <a:r>
              <a:rPr lang="ru-RU" sz="3200" smtClean="0">
                <a:latin typeface="Arial" pitchFamily="34" charset="0"/>
              </a:rPr>
              <a:t>Четыре подхода к пониманию сущности экономического потенциала</a:t>
            </a:r>
          </a:p>
        </p:txBody>
      </p:sp>
      <p:sp>
        <p:nvSpPr>
          <p:cNvPr id="11267" name="Rectangle 3"/>
          <p:cNvSpPr>
            <a:spLocks noGrp="1"/>
          </p:cNvSpPr>
          <p:nvPr>
            <p:ph type="body" idx="1"/>
          </p:nvPr>
        </p:nvSpPr>
        <p:spPr>
          <a:xfrm>
            <a:off x="428625" y="2143125"/>
            <a:ext cx="8229600" cy="3786188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ru-RU" sz="2400" smtClean="0">
                <a:latin typeface="Arial" pitchFamily="34" charset="0"/>
              </a:rPr>
              <a:t>1. Экономический потенциал как совокупная способность отраслей народного хозяйства</a:t>
            </a:r>
            <a:r>
              <a:rPr lang="ru-RU" sz="2400" smtClean="0"/>
              <a:t> </a:t>
            </a:r>
            <a:endParaRPr lang="ru-RU" sz="2400" smtClean="0">
              <a:latin typeface="Arial" pitchFamily="34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ru-RU" sz="2400" smtClean="0">
                <a:latin typeface="Arial" pitchFamily="34" charset="0"/>
              </a:rPr>
              <a:t>2. Экономический потенциал как совокупность имеющихся в наличии ресурсов. 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sz="2400" smtClean="0">
                <a:latin typeface="Arial" pitchFamily="34" charset="0"/>
              </a:rPr>
              <a:t>3. Отождествление терминов &lt;экономический потенциал&gt;, &lt;экономическая мощь&gt; и &lt;народно-хозяйственный потенциал&gt;.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sz="2400" smtClean="0">
                <a:latin typeface="Arial" pitchFamily="34" charset="0"/>
              </a:rPr>
              <a:t> 4. Экономический потенциал как результат экономических и производственных отношений между субъектами хозяйственной деятельности.</a:t>
            </a:r>
          </a:p>
          <a:p>
            <a:pPr algn="just" eaLnBrk="1" hangingPunct="1">
              <a:lnSpc>
                <a:spcPct val="90000"/>
              </a:lnSpc>
            </a:pPr>
            <a:endParaRPr lang="ru-RU" sz="2400" smtClean="0">
              <a:latin typeface="Arial" pitchFamily="34" charset="0"/>
            </a:endParaRPr>
          </a:p>
          <a:p>
            <a:pPr algn="r" eaLnBrk="1" hangingPunct="1">
              <a:lnSpc>
                <a:spcPct val="90000"/>
              </a:lnSpc>
              <a:buFont typeface="Arial" pitchFamily="34" charset="0"/>
              <a:buNone/>
            </a:pPr>
            <a:endParaRPr lang="ru-RU" sz="1400" smtClean="0"/>
          </a:p>
          <a:p>
            <a:pPr algn="just" eaLnBrk="1" hangingPunct="1">
              <a:lnSpc>
                <a:spcPct val="90000"/>
              </a:lnSpc>
            </a:pPr>
            <a:endParaRPr lang="ru-RU" sz="2400" smtClean="0">
              <a:latin typeface="Arial" pitchFamily="34" charset="0"/>
            </a:endParaRPr>
          </a:p>
        </p:txBody>
      </p:sp>
    </p:spTree>
  </p:cSld>
  <p:clrMapOvr>
    <a:masterClrMapping/>
  </p:clrMapOvr>
  <p:transition spd="slow"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latin typeface="Arial" pitchFamily="34" charset="0"/>
              </a:rPr>
              <a:t>Трудовой потенциал</a:t>
            </a:r>
            <a:r>
              <a:rPr lang="ru-RU" smtClean="0"/>
              <a:t> </a:t>
            </a:r>
          </a:p>
        </p:txBody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b="1" smtClean="0">
                <a:latin typeface="Arial" pitchFamily="34" charset="0"/>
              </a:rPr>
              <a:t>Трудовой потенциал</a:t>
            </a:r>
            <a:r>
              <a:rPr lang="ru-RU" sz="2400" smtClean="0"/>
              <a:t> </a:t>
            </a:r>
            <a:r>
              <a:rPr lang="ru-RU" sz="2400" smtClean="0">
                <a:latin typeface="Arial" pitchFamily="34" charset="0"/>
              </a:rPr>
              <a:t>страны, региона, предприятия - располагаемые в настоящее время и предвидимые в будущей трудовые возможности, характеризуемые количеством трудоспособного населения, его профессионально-образовательным уровнем, другими качественными xapaктеристиками. Всеобщая отличительная черта международной рабочей силы - это функциональные особенности труда международных работников, обусловленные их включенностью в международные, политические, экономические и общественные структуры, их тесная связь с мировой экономикой, общечеловеческими социальными задачами развития человечества в целом.</a:t>
            </a:r>
          </a:p>
          <a:p>
            <a:pPr eaLnBrk="1" hangingPunct="1">
              <a:lnSpc>
                <a:spcPct val="80000"/>
              </a:lnSpc>
            </a:pPr>
            <a:endParaRPr lang="ru-RU" sz="2400" smtClean="0">
              <a:latin typeface="Arial" pitchFamily="34" charset="0"/>
            </a:endParaRPr>
          </a:p>
          <a:p>
            <a:pPr algn="r" eaLnBrk="1" hangingPunct="1">
              <a:lnSpc>
                <a:spcPct val="80000"/>
              </a:lnSpc>
              <a:buFont typeface="Arial" pitchFamily="34" charset="0"/>
              <a:buNone/>
            </a:pPr>
            <a:endParaRPr lang="ru-RU" sz="1400" smtClean="0"/>
          </a:p>
          <a:p>
            <a:pPr eaLnBrk="1" hangingPunct="1">
              <a:lnSpc>
                <a:spcPct val="80000"/>
              </a:lnSpc>
            </a:pPr>
            <a:endParaRPr lang="ru-RU" sz="2400" smtClean="0">
              <a:latin typeface="Arial" pitchFamily="34" charset="0"/>
            </a:endParaRPr>
          </a:p>
        </p:txBody>
      </p:sp>
    </p:spTree>
  </p:cSld>
  <p:clrMapOvr>
    <a:masterClrMapping/>
  </p:clrMapOvr>
  <p:transition spd="slow"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latin typeface="Arial" pitchFamily="34" charset="0"/>
              </a:rPr>
              <a:t>Потребительский потенциал</a:t>
            </a:r>
            <a:r>
              <a:rPr lang="ru-RU" smtClean="0"/>
              <a:t> </a:t>
            </a:r>
          </a:p>
        </p:txBody>
      </p:sp>
      <p:sp>
        <p:nvSpPr>
          <p:cNvPr id="133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smtClean="0">
                <a:latin typeface="Arial" pitchFamily="34" charset="0"/>
              </a:rPr>
              <a:t>Предпринимательский потенциал предприятия - совокупные возможности предприятия определять, формировать и максимально удовлетворять потребности потребителей в товарах и услугах в процессе оптимального взаимодействия с окружающей средой и рационального использования ресурсов. 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>
                <a:latin typeface="Arial" pitchFamily="34" charset="0"/>
              </a:rPr>
              <a:t>Потенциальный спрос - спрос, определяемый покупательной способностью, числом потенциальных потребителей и уровнем их потребности.</a:t>
            </a:r>
          </a:p>
          <a:p>
            <a:pPr eaLnBrk="1" hangingPunct="1">
              <a:lnSpc>
                <a:spcPct val="80000"/>
              </a:lnSpc>
            </a:pPr>
            <a:endParaRPr lang="ru-RU" sz="2800" smtClean="0">
              <a:latin typeface="Arial" pitchFamily="34" charset="0"/>
            </a:endParaRPr>
          </a:p>
          <a:p>
            <a:pPr algn="r" eaLnBrk="1" hangingPunct="1">
              <a:lnSpc>
                <a:spcPct val="80000"/>
              </a:lnSpc>
              <a:buFont typeface="Arial" pitchFamily="34" charset="0"/>
              <a:buNone/>
            </a:pPr>
            <a:endParaRPr lang="ru-RU" sz="2800" smtClean="0">
              <a:latin typeface="Arial" pitchFamily="34" charset="0"/>
            </a:endParaRPr>
          </a:p>
        </p:txBody>
      </p:sp>
    </p:spTree>
  </p:cSld>
  <p:clrMapOvr>
    <a:masterClrMapping/>
  </p:clrMapOvr>
  <p:transition spd="slow"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latin typeface="Arial" pitchFamily="34" charset="0"/>
              </a:rPr>
              <a:t>Научный потенциал</a:t>
            </a:r>
            <a:r>
              <a:rPr lang="ru-RU" smtClean="0"/>
              <a:t> </a:t>
            </a:r>
          </a:p>
        </p:txBody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ru-RU" sz="1600" smtClean="0">
                <a:latin typeface="Arial" pitchFamily="34" charset="0"/>
              </a:rPr>
              <a:t>      Инновационный (научный) потенциал представляет из себя комплекс характеристик, выражающих возможности по подготовке и осуществлению в широких масштабах эффективных научно-технических нововведений, с тем чтобы устойчиво поддерживать современные ритмы обновления экономики, социальной сферы, культуры в интересах всего населения. Инновационный потенциал есть характеристика ресурсной базы инновационного развития страны. При этом оцениваются материальные, людские и финансовые ресурсы, сосредоточенные в сфере науки и научно-технических разработок, а также масштаб и структура инвестиций, обеспечивающих превращение разработок в реальные нововведения, их экономическое освоение и широкое распространение.</a:t>
            </a:r>
          </a:p>
          <a:p>
            <a:pPr algn="just"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ru-RU" sz="1600" smtClean="0">
                <a:latin typeface="Arial" pitchFamily="34" charset="0"/>
              </a:rPr>
              <a:t>      Общий инновационный потенциал страны можно представить как сумму единичных инновационных потенциалов предприятий, отраслей, некоммерческих организаций, региональных и иных структур.</a:t>
            </a:r>
          </a:p>
          <a:p>
            <a:pPr algn="just"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ru-RU" sz="1600" smtClean="0">
                <a:latin typeface="Arial" pitchFamily="34" charset="0"/>
              </a:rPr>
              <a:t>      Степень зрелости всей экономики в этом плане является отражением инновационной зрелости бизнеса в стране. Россия, несмотря на огромные понесенные потери исследовательского, инновационного и производственного потенциалов, по прежнему имеет значительные возможности с уверенностью входить в группу продвинутых стран с точки зрения научно-инновационного развития. Этому способствует имеющийся исторический опыт, традиции творчества, свойственные народу, накопленный конверсионный потенциал.</a:t>
            </a:r>
            <a:r>
              <a:rPr lang="ru-RU" sz="1600" smtClean="0"/>
              <a:t> </a:t>
            </a:r>
          </a:p>
          <a:p>
            <a:pPr algn="just" eaLnBrk="1" hangingPunct="1">
              <a:lnSpc>
                <a:spcPct val="80000"/>
              </a:lnSpc>
              <a:buFont typeface="Arial" pitchFamily="34" charset="0"/>
              <a:buNone/>
            </a:pPr>
            <a:endParaRPr lang="ru-RU" sz="1600" smtClean="0"/>
          </a:p>
          <a:p>
            <a:pPr algn="just" eaLnBrk="1" hangingPunct="1">
              <a:lnSpc>
                <a:spcPct val="80000"/>
              </a:lnSpc>
              <a:buFont typeface="Arial" pitchFamily="34" charset="0"/>
              <a:buNone/>
            </a:pPr>
            <a:endParaRPr lang="ru-RU" sz="1600" smtClean="0"/>
          </a:p>
        </p:txBody>
      </p:sp>
    </p:spTree>
  </p:cSld>
  <p:clrMapOvr>
    <a:masterClrMapping/>
  </p:clrMapOvr>
  <p:transition spd="slow"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latin typeface="Arial" pitchFamily="34" charset="0"/>
              </a:rPr>
              <a:t>Рекреационный комплекс</a:t>
            </a:r>
            <a:r>
              <a:rPr lang="ru-RU" sz="4000" smtClean="0"/>
              <a:t> </a:t>
            </a:r>
            <a:r>
              <a:rPr lang="ru-RU" sz="4000" smtClean="0">
                <a:latin typeface="Arial" pitchFamily="34" charset="0"/>
              </a:rPr>
              <a:t>(природный потенциал)</a:t>
            </a:r>
          </a:p>
        </p:txBody>
      </p:sp>
      <p:sp>
        <p:nvSpPr>
          <p:cNvPr id="1536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ru-RU" sz="1600" smtClean="0">
                <a:latin typeface="Arial" pitchFamily="34" charset="0"/>
              </a:rPr>
              <a:t>    Рекреационные ресурсы составляют важнейшую часть природного потенциала региона. Кроме этого, их роль в формировании и развитии современного туризма в регионе постоянно повышается, особенно с эколого-географической точки зрения. </a:t>
            </a:r>
          </a:p>
          <a:p>
            <a:pPr algn="just"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ru-RU" sz="1600" smtClean="0">
                <a:latin typeface="Arial" pitchFamily="34" charset="0"/>
              </a:rPr>
              <a:t>    Оценка рекреационных ресурсов производится на основе пофакторной оценки каждой из составляющих: рельефа, водных объектов и почвенно-растительного покрова, биоклимат, гидроминеральных и уникальных природных лечебных ресурсов, историко-культурного потенциала и др.), рассматриваемой с точки зрения использования её конкретным видом туризма.</a:t>
            </a:r>
          </a:p>
          <a:p>
            <a:pPr algn="just"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ru-RU" sz="1600" smtClean="0">
                <a:latin typeface="Arial" pitchFamily="34" charset="0"/>
              </a:rPr>
              <a:t>      Особо охраняемые природные территории относятся к объектам общенационального достояния.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1600" smtClean="0">
                <a:latin typeface="Arial" pitchFamily="34" charset="0"/>
              </a:rPr>
              <a:t>Различают следующие основные категории указанных территорий: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1600" smtClean="0">
                <a:latin typeface="Arial" pitchFamily="34" charset="0"/>
              </a:rPr>
              <a:t>– государственные природные заповедники, в том числе биосферные;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1600" smtClean="0">
                <a:latin typeface="Arial" pitchFamily="34" charset="0"/>
              </a:rPr>
              <a:t>– национальные парки;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1600" smtClean="0">
                <a:latin typeface="Arial" pitchFamily="34" charset="0"/>
              </a:rPr>
              <a:t>– природные парки;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1600" smtClean="0">
                <a:latin typeface="Arial" pitchFamily="34" charset="0"/>
              </a:rPr>
              <a:t>– государственные природные заказники;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1600" smtClean="0">
                <a:latin typeface="Arial" pitchFamily="34" charset="0"/>
              </a:rPr>
              <a:t>– памятники природы;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1600" smtClean="0">
                <a:latin typeface="Arial" pitchFamily="34" charset="0"/>
              </a:rPr>
              <a:t>– дендрологические парки и ботанические сады;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1600" smtClean="0">
                <a:latin typeface="Arial" pitchFamily="34" charset="0"/>
              </a:rPr>
              <a:t>– лечебно-оздоровительные местности и курорты.</a:t>
            </a:r>
            <a:r>
              <a:rPr lang="ru-RU" sz="1600" smtClean="0"/>
              <a:t> </a:t>
            </a:r>
          </a:p>
          <a:p>
            <a:pPr algn="just" eaLnBrk="1" hangingPunct="1">
              <a:lnSpc>
                <a:spcPct val="80000"/>
              </a:lnSpc>
            </a:pPr>
            <a:endParaRPr lang="ru-RU" sz="1600" smtClean="0"/>
          </a:p>
          <a:p>
            <a:pPr algn="just" eaLnBrk="1" hangingPunct="1">
              <a:lnSpc>
                <a:spcPct val="80000"/>
              </a:lnSpc>
            </a:pPr>
            <a:endParaRPr lang="ru-RU" sz="1600" smtClean="0"/>
          </a:p>
        </p:txBody>
      </p:sp>
    </p:spTree>
  </p:cSld>
  <p:clrMapOvr>
    <a:masterClrMapping/>
  </p:clrMapOvr>
  <p:transition spd="slow"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714375" y="357188"/>
            <a:ext cx="7772400" cy="1143000"/>
          </a:xfrm>
        </p:spPr>
        <p:txBody>
          <a:bodyPr/>
          <a:lstStyle/>
          <a:p>
            <a:pPr algn="ctr" eaLnBrk="1" hangingPunct="1"/>
            <a:r>
              <a:rPr lang="ru-RU" sz="3000" cap="none" smtClean="0"/>
              <a:t>ПРОБЛЕМЫ СБАЛАНСИРОВАННОСТИ НАЦИОНАЛЬНОЙ ЭКОНОМИКИ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2938" y="2071688"/>
            <a:ext cx="7772400" cy="3714750"/>
          </a:xfrm>
        </p:spPr>
        <p:txBody>
          <a:bodyPr rtlCol="0">
            <a:normAutofit fontScale="85000" lnSpcReduction="20000"/>
          </a:bodyPr>
          <a:lstStyle/>
          <a:p>
            <a:pPr algn="just" defTabSz="914400" eaLnBrk="1" fontAlgn="auto" hangingPunct="1">
              <a:spcAft>
                <a:spcPts val="0"/>
              </a:spcAft>
              <a:defRPr/>
            </a:pPr>
            <a:endParaRPr lang="ru-RU" sz="1900" dirty="0" smtClean="0"/>
          </a:p>
          <a:p>
            <a:pPr algn="just" defTabSz="914400" eaLnBrk="1" fontAlgn="auto" hangingPunct="1">
              <a:spcAft>
                <a:spcPts val="0"/>
              </a:spcAft>
              <a:defRPr/>
            </a:pPr>
            <a:r>
              <a:rPr lang="ru-RU" sz="1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Сбалансированность национальной экономики</a:t>
            </a:r>
            <a:r>
              <a:rPr lang="ru-RU" sz="19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означает соответствие между взаимосвязанными отраслями, между объемами производимых продуктов и потребностями в них. Основу сбалансированности составляет пропорциональность. Сбалансированность и пропорциональность в реальной действительности обычно неустойчивы и постоянно нарушаются. Например, экономический рост ведет к установлению новых пропорций и новой сбалансированности. Поскольку полного соответствия между отраслями в реальной жизни не бывает, существует постоянная необходимость в поддержании сбалансированности путем корректировки пропорций между отдельными сферами экономики, а также внутри них. В материальном производстве для этого нужно, прежде всего, обеспечить соответствие между первым и вторым подразделениями, т.е. между производством средств производства и предметов потребления. Если такое соответствие будет нарушено, то </a:t>
            </a:r>
            <a:r>
              <a:rPr lang="en-US" sz="1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1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подразделение не сможет обеспечить средствами производства оба подразделения, а </a:t>
            </a:r>
            <a:r>
              <a:rPr lang="en-US" sz="1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II</a:t>
            </a:r>
            <a:r>
              <a:rPr lang="ru-RU" sz="1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подразделение — предметами потребления занятых и дополнительно привлекаемых работников обоих подразделений.</a:t>
            </a:r>
          </a:p>
          <a:p>
            <a:pPr algn="r" defTabSz="91440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sz="1800" dirty="0" smtClean="0"/>
          </a:p>
          <a:p>
            <a:pPr defTabSz="914400"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</p:spTree>
  </p:cSld>
  <p:clrMapOvr>
    <a:masterClrMapping/>
  </p:clrMapOvr>
  <p:transition spd="slow"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latin typeface="Arial" pitchFamily="34" charset="0"/>
              </a:rPr>
              <a:t>Прогнозирование и планирование национальной экономики</a:t>
            </a:r>
            <a:r>
              <a:rPr lang="ru-RU" sz="4000" smtClean="0"/>
              <a:t> </a:t>
            </a:r>
          </a:p>
        </p:txBody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>
          <a:xfrm>
            <a:off x="428625" y="1928813"/>
            <a:ext cx="8229600" cy="3929062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ru-RU" sz="2400" smtClean="0">
                <a:latin typeface="Arial" pitchFamily="34" charset="0"/>
              </a:rPr>
              <a:t>На протяжении многих десятилетий макроэкономическое планирование зарубежными исследователями противопоставлялось центра­лизованному планированию, а рынок — плану</a:t>
            </a:r>
            <a:r>
              <a:rPr lang="ru-RU" sz="2400" smtClean="0"/>
              <a:t> </a:t>
            </a:r>
            <a:endParaRPr lang="ru-RU" sz="2400" smtClean="0">
              <a:latin typeface="Arial" pitchFamily="34" charset="0"/>
            </a:endParaRPr>
          </a:p>
          <a:p>
            <a:pPr algn="just"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ru-RU" sz="2400" smtClean="0">
                <a:latin typeface="Arial" pitchFamily="34" charset="0"/>
              </a:rPr>
              <a:t>Ключевые факторы, определяющие вид планирования, зависят от соотношения государственного и частного влияния на общественно-политические и социально-экономические  процессы. В современной зарубежной литературе выделяются следующие типы макроэкономического планирования: директивное (административно-командное), индирективное,  регулятивное, индикативное и стратегическое.</a:t>
            </a:r>
          </a:p>
          <a:p>
            <a:pPr algn="just" eaLnBrk="1" hangingPunct="1">
              <a:lnSpc>
                <a:spcPct val="80000"/>
              </a:lnSpc>
              <a:buFont typeface="Arial" pitchFamily="34" charset="0"/>
              <a:buNone/>
            </a:pPr>
            <a:endParaRPr lang="ru-RU" sz="2400" smtClean="0">
              <a:latin typeface="Arial" pitchFamily="34" charset="0"/>
            </a:endParaRPr>
          </a:p>
          <a:p>
            <a:pPr algn="just" eaLnBrk="1" hangingPunct="1">
              <a:lnSpc>
                <a:spcPct val="80000"/>
              </a:lnSpc>
              <a:buFont typeface="Arial" pitchFamily="34" charset="0"/>
              <a:buNone/>
            </a:pPr>
            <a:endParaRPr lang="ru-RU" sz="2400" smtClean="0">
              <a:latin typeface="Arial" pitchFamily="34" charset="0"/>
            </a:endParaRPr>
          </a:p>
        </p:txBody>
      </p:sp>
    </p:spTree>
  </p:cSld>
  <p:clrMapOvr>
    <a:masterClrMapping/>
  </p:clrMapOvr>
  <p:transition spd="slow"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smtClean="0">
                <a:latin typeface="Arial" pitchFamily="34" charset="0"/>
              </a:rPr>
              <a:t>Фискальная политика государства и ее влияние на объем национального производства</a:t>
            </a:r>
          </a:p>
        </p:txBody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sz="2000" smtClean="0">
                <a:latin typeface="Arial" pitchFamily="34" charset="0"/>
              </a:rPr>
              <a:t>Под фискальной (налоговой) политикой государства понимается постоянное вмешательство государства в экономические процессы и явления с целью регулирования их протекания. Это совокупность мероприятий в сфере налогообложения, направленных на формирование доходной части государственного бюджета, повышение эффективности функционирования всей национальной экономики, обеспечение экономического роста, занятости населения и стабильности денежного обращения.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2000" smtClean="0">
                <a:latin typeface="Arial" pitchFamily="34" charset="0"/>
              </a:rPr>
              <a:t>В развитых государствах через бюджеты распределяется примерно 1/5 валового национального продукта или 40-50 процентов годового национального дохода. Такие средства позволяют проводить структурную перестройку производства, осваивать новейшие технологии и разрабатывать крупномасштабные научно-технические программы.</a:t>
            </a:r>
            <a:r>
              <a:rPr lang="ru-RU" sz="2000" smtClean="0"/>
              <a:t> </a:t>
            </a:r>
          </a:p>
          <a:p>
            <a:pPr algn="just" eaLnBrk="1" hangingPunct="1">
              <a:lnSpc>
                <a:spcPct val="80000"/>
              </a:lnSpc>
            </a:pPr>
            <a:endParaRPr lang="ru-RU" sz="2000" smtClean="0"/>
          </a:p>
          <a:p>
            <a:pPr algn="just" eaLnBrk="1" hangingPunct="1">
              <a:lnSpc>
                <a:spcPct val="80000"/>
              </a:lnSpc>
            </a:pPr>
            <a:endParaRPr lang="ru-RU" sz="2000" smtClean="0"/>
          </a:p>
        </p:txBody>
      </p:sp>
    </p:spTree>
  </p:cSld>
  <p:clrMapOvr>
    <a:masterClrMapping/>
  </p:clrMapOvr>
  <p:transition spd="slow"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latin typeface="Arial" pitchFamily="34" charset="0"/>
              </a:rPr>
              <a:t>Экономический рост национальной хозяйственной системы</a:t>
            </a:r>
            <a:r>
              <a:rPr lang="ru-RU" sz="4000" smtClean="0"/>
              <a:t> </a:t>
            </a:r>
          </a:p>
        </p:txBody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>
          <a:xfrm>
            <a:off x="428625" y="1785938"/>
            <a:ext cx="8229600" cy="45259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200" b="1" u="sng" smtClean="0">
                <a:latin typeface="Arial" pitchFamily="34" charset="0"/>
              </a:rPr>
              <a:t>Экономический рост</a:t>
            </a:r>
            <a:r>
              <a:rPr lang="ru-RU" sz="1200" smtClean="0">
                <a:latin typeface="Arial" pitchFamily="34" charset="0"/>
              </a:rPr>
              <a:t> – это количественное и качественное совершенствование общественного продукта за определенный период времени.</a:t>
            </a:r>
            <a:endParaRPr lang="ru-RU" sz="1200" b="1" u="sng" smtClean="0">
              <a:latin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1200" b="1" u="sng" smtClean="0">
                <a:latin typeface="Arial" pitchFamily="34" charset="0"/>
              </a:rPr>
              <a:t>Цели эффективного экономического роста</a:t>
            </a:r>
            <a:r>
              <a:rPr lang="ru-RU" sz="1200" b="1" smtClean="0">
                <a:latin typeface="Arial" pitchFamily="34" charset="0"/>
              </a:rPr>
              <a:t>:</a:t>
            </a:r>
            <a:endParaRPr lang="ru-RU" sz="1200" smtClean="0">
              <a:latin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1200" smtClean="0">
                <a:latin typeface="Arial" pitchFamily="34" charset="0"/>
              </a:rPr>
              <a:t>- увеличения продолжительности жизни;</a:t>
            </a:r>
          </a:p>
          <a:p>
            <a:pPr eaLnBrk="1" hangingPunct="1">
              <a:lnSpc>
                <a:spcPct val="80000"/>
              </a:lnSpc>
            </a:pPr>
            <a:r>
              <a:rPr lang="ru-RU" sz="1200" smtClean="0">
                <a:latin typeface="Arial" pitchFamily="34" charset="0"/>
              </a:rPr>
              <a:t>- снижения заболеваемости и травматизма;</a:t>
            </a:r>
          </a:p>
          <a:p>
            <a:pPr eaLnBrk="1" hangingPunct="1">
              <a:lnSpc>
                <a:spcPct val="80000"/>
              </a:lnSpc>
            </a:pPr>
            <a:r>
              <a:rPr lang="ru-RU" sz="1200" smtClean="0">
                <a:latin typeface="Arial" pitchFamily="34" charset="0"/>
              </a:rPr>
              <a:t>- повышения уровня образования и культуры;</a:t>
            </a:r>
          </a:p>
          <a:p>
            <a:pPr eaLnBrk="1" hangingPunct="1">
              <a:lnSpc>
                <a:spcPct val="80000"/>
              </a:lnSpc>
            </a:pPr>
            <a:r>
              <a:rPr lang="ru-RU" sz="1200" smtClean="0">
                <a:latin typeface="Arial" pitchFamily="34" charset="0"/>
              </a:rPr>
              <a:t>- более полного удовлетворения потребностей и рационализации потребления;</a:t>
            </a:r>
          </a:p>
          <a:p>
            <a:pPr eaLnBrk="1" hangingPunct="1">
              <a:lnSpc>
                <a:spcPct val="80000"/>
              </a:lnSpc>
            </a:pPr>
            <a:r>
              <a:rPr lang="ru-RU" sz="1200" smtClean="0">
                <a:latin typeface="Arial" pitchFamily="34" charset="0"/>
              </a:rPr>
              <a:t>- социальной стабильности и уверенности в своем будущем;</a:t>
            </a:r>
          </a:p>
          <a:p>
            <a:pPr eaLnBrk="1" hangingPunct="1">
              <a:lnSpc>
                <a:spcPct val="80000"/>
              </a:lnSpc>
            </a:pPr>
            <a:r>
              <a:rPr lang="ru-RU" sz="1200" smtClean="0">
                <a:latin typeface="Arial" pitchFamily="34" charset="0"/>
              </a:rPr>
              <a:t>- преодоления нищеты и кричащих различий в уровне жизни,</a:t>
            </a:r>
          </a:p>
          <a:p>
            <a:pPr eaLnBrk="1" hangingPunct="1">
              <a:lnSpc>
                <a:spcPct val="80000"/>
              </a:lnSpc>
            </a:pPr>
            <a:r>
              <a:rPr lang="ru-RU" sz="1200" smtClean="0">
                <a:latin typeface="Arial" pitchFamily="34" charset="0"/>
              </a:rPr>
              <a:t>- достижения максимальной занятости;</a:t>
            </a:r>
          </a:p>
          <a:p>
            <a:pPr eaLnBrk="1" hangingPunct="1">
              <a:lnSpc>
                <a:spcPct val="80000"/>
              </a:lnSpc>
            </a:pPr>
            <a:r>
              <a:rPr lang="ru-RU" sz="1200" smtClean="0">
                <a:latin typeface="Arial" pitchFamily="34" charset="0"/>
              </a:rPr>
              <a:t>- защиты окружающей среды и повышения экологической безопасности;</a:t>
            </a:r>
          </a:p>
          <a:p>
            <a:pPr eaLnBrk="1" hangingPunct="1">
              <a:lnSpc>
                <a:spcPct val="80000"/>
              </a:lnSpc>
            </a:pPr>
            <a:r>
              <a:rPr lang="ru-RU" sz="1200" smtClean="0">
                <a:latin typeface="Arial" pitchFamily="34" charset="0"/>
              </a:rPr>
              <a:t>- снижения преступности.</a:t>
            </a:r>
          </a:p>
          <a:p>
            <a:pPr eaLnBrk="1" hangingPunct="1">
              <a:lnSpc>
                <a:spcPct val="80000"/>
              </a:lnSpc>
            </a:pPr>
            <a:r>
              <a:rPr lang="ru-RU" sz="1200" smtClean="0">
                <a:latin typeface="Arial" pitchFamily="34" charset="0"/>
              </a:rPr>
              <a:t>Показатели экономического роста</a:t>
            </a:r>
          </a:p>
          <a:p>
            <a:pPr eaLnBrk="1" hangingPunct="1">
              <a:lnSpc>
                <a:spcPct val="80000"/>
              </a:lnSpc>
            </a:pPr>
            <a:r>
              <a:rPr lang="ru-RU" sz="1200" smtClean="0">
                <a:latin typeface="Arial" pitchFamily="34" charset="0"/>
              </a:rPr>
              <a:t>Свое выражение экономический рост находит в увеличении потенциального и реального валового национального продукта (ВНП) или валового внутреннего продукта (ВВП), в возрастании экономической мощи нации, страны, региона.</a:t>
            </a:r>
          </a:p>
          <a:p>
            <a:pPr eaLnBrk="1" hangingPunct="1">
              <a:lnSpc>
                <a:spcPct val="80000"/>
              </a:lnSpc>
            </a:pPr>
            <a:r>
              <a:rPr lang="ru-RU" sz="1200" smtClean="0">
                <a:latin typeface="Arial" pitchFamily="34" charset="0"/>
              </a:rPr>
              <a:t>Данное выражение можно измерить двумя взаимосвязанными показателями</a:t>
            </a:r>
            <a:r>
              <a:rPr lang="ru-RU" sz="1200" u="sng" smtClean="0">
                <a:latin typeface="Arial" pitchFamily="34" charset="0"/>
              </a:rPr>
              <a:t>:</a:t>
            </a:r>
            <a:endParaRPr lang="ru-RU" sz="1200" smtClean="0">
              <a:latin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1200" smtClean="0">
                <a:latin typeface="Arial" pitchFamily="34" charset="0"/>
              </a:rPr>
              <a:t>- рост за определенный период реального ВВП (ВНП);</a:t>
            </a:r>
          </a:p>
          <a:p>
            <a:pPr eaLnBrk="1" hangingPunct="1">
              <a:lnSpc>
                <a:spcPct val="80000"/>
              </a:lnSpc>
            </a:pPr>
            <a:r>
              <a:rPr lang="ru-RU" sz="1200" smtClean="0">
                <a:latin typeface="Arial" pitchFamily="34" charset="0"/>
              </a:rPr>
              <a:t>- рост ВВП (ВНП) на душу населения.</a:t>
            </a:r>
            <a:endParaRPr lang="ru-RU" sz="1200" b="1" u="sng" smtClean="0">
              <a:latin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1200" b="1" u="sng" smtClean="0">
                <a:latin typeface="Arial" pitchFamily="34" charset="0"/>
              </a:rPr>
              <a:t>ВВП</a:t>
            </a:r>
            <a:r>
              <a:rPr lang="ru-RU" sz="1200" smtClean="0">
                <a:latin typeface="Arial" pitchFamily="34" charset="0"/>
              </a:rPr>
              <a:t> – обобщающий экономический показатель, который выражает в рыночных ценах совокупную стоимость товара, работ и услуг, созданных внутри страны, и только с использованием факторов производства данной страны.</a:t>
            </a:r>
            <a:endParaRPr lang="ru-RU" sz="1200" b="1" u="sng" smtClean="0">
              <a:latin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1200" b="1" u="sng" smtClean="0">
                <a:latin typeface="Arial" pitchFamily="34" charset="0"/>
              </a:rPr>
              <a:t>ВНП</a:t>
            </a:r>
            <a:r>
              <a:rPr lang="ru-RU" sz="1200" b="1" smtClean="0">
                <a:latin typeface="Arial" pitchFamily="34" charset="0"/>
              </a:rPr>
              <a:t> </a:t>
            </a:r>
            <a:r>
              <a:rPr lang="ru-RU" sz="1200" smtClean="0">
                <a:latin typeface="Arial" pitchFamily="34" charset="0"/>
              </a:rPr>
              <a:t>– совокупная стоимость конечных товаров, услуг, созданных не только внутри страны, но и за ее пределами.</a:t>
            </a:r>
          </a:p>
          <a:p>
            <a:pPr eaLnBrk="1" hangingPunct="1">
              <a:lnSpc>
                <a:spcPct val="80000"/>
              </a:lnSpc>
            </a:pPr>
            <a:endParaRPr lang="ru-RU" sz="1200" smtClean="0">
              <a:latin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ru-RU" sz="1200" smtClean="0">
              <a:latin typeface="Arial" pitchFamily="34" charset="0"/>
            </a:endParaRPr>
          </a:p>
        </p:txBody>
      </p:sp>
    </p:spTree>
  </p:cSld>
  <p:clrMapOvr>
    <a:masterClrMapping/>
  </p:clrMapOvr>
  <p:transition spd="slow"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ru-RU" dirty="0" smtClean="0"/>
              <a:t>Схема кругооборота национальной экономики</a:t>
            </a:r>
          </a:p>
        </p:txBody>
      </p:sp>
      <p:pic>
        <p:nvPicPr>
          <p:cNvPr id="6" name="Содержимое 5" descr="Баланс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19262" y="1762919"/>
            <a:ext cx="5705475" cy="4200525"/>
          </a:xfrm>
        </p:spPr>
      </p:pic>
      <p:sp>
        <p:nvSpPr>
          <p:cNvPr id="7" name="Заголовок 3"/>
          <p:cNvSpPr txBox="1">
            <a:spLocks/>
          </p:cNvSpPr>
          <p:nvPr/>
        </p:nvSpPr>
        <p:spPr bwMode="auto">
          <a:xfrm>
            <a:off x="571500" y="5715000"/>
            <a:ext cx="8215313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97500"/>
          </a:bodyPr>
          <a:lstStyle/>
          <a:p>
            <a:pPr algn="r" defTabSz="914400" fontAlgn="auto">
              <a:spcAft>
                <a:spcPts val="0"/>
              </a:spcAft>
              <a:defRPr/>
            </a:pPr>
            <a:endParaRPr lang="ru-RU" sz="14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ru-RU" dirty="0" smtClean="0"/>
              <a:t>Схема макроэкономических связей</a:t>
            </a:r>
          </a:p>
        </p:txBody>
      </p:sp>
      <p:pic>
        <p:nvPicPr>
          <p:cNvPr id="4" name="Содержимое 3" descr="Баланс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52575" y="1873969"/>
            <a:ext cx="6057900" cy="3990975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500063" y="5929313"/>
            <a:ext cx="8229600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97500"/>
          </a:bodyPr>
          <a:lstStyle/>
          <a:p>
            <a:pPr algn="r" defTabSz="914400" fontAlgn="auto">
              <a:spcAft>
                <a:spcPts val="0"/>
              </a:spcAft>
              <a:defRPr/>
            </a:pPr>
            <a:endParaRPr lang="ru-RU" sz="14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ru-RU" dirty="0" smtClean="0"/>
              <a:t>ВВП как показатель уровня национальной экономики (РФ)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785938"/>
          <a:ext cx="8229600" cy="3784600"/>
        </p:xfrm>
        <a:graphic>
          <a:graphicData uri="http://schemas.openxmlformats.org/drawingml/2006/table">
            <a:tbl>
              <a:tblPr/>
              <a:tblGrid>
                <a:gridCol w="1646238"/>
                <a:gridCol w="1646237"/>
                <a:gridCol w="1644650"/>
                <a:gridCol w="1646238"/>
                <a:gridCol w="1646237"/>
              </a:tblGrid>
              <a:tr h="473075"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Период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Индекс-дефлятор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2003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2004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2005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 квартал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115,9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2850,7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3598,9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4364,9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 квартал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118,1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3107,8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3946,6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4074,2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 полугодие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117,0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5958,5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7545,5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7716,9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 квартал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120,3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3629,8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4615,4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4853,4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Январь – сентябрь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118,3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9588,3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12160,9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12575,4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IV квартал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3655,0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4710,0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6069,5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114,4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13243,3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16870,9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16870,9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1788</Words>
  <Application>Microsoft Office PowerPoint</Application>
  <PresentationFormat>Экран (4:3)</PresentationFormat>
  <Paragraphs>144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Calibri</vt:lpstr>
      <vt:lpstr>Times New Roman</vt:lpstr>
      <vt:lpstr>Тема Office</vt:lpstr>
      <vt:lpstr>Презентация по экономике</vt:lpstr>
      <vt:lpstr>Понятие национальной экономики</vt:lpstr>
      <vt:lpstr>Предмет национальной экономики </vt:lpstr>
      <vt:lpstr>Задачи национальной экономики</vt:lpstr>
      <vt:lpstr>Инструменты макроэкономического регулирования. </vt:lpstr>
      <vt:lpstr>Структура национальной экономики</vt:lpstr>
      <vt:lpstr>Типы национальных хозяйственных систем </vt:lpstr>
      <vt:lpstr>Главные пропорции национальной экономики</vt:lpstr>
      <vt:lpstr>Устойчивые тенденции изменения пропорций</vt:lpstr>
      <vt:lpstr>Четыре подхода к пониманию сущности экономического потенциала</vt:lpstr>
      <vt:lpstr>Трудовой потенциал </vt:lpstr>
      <vt:lpstr>Потребительский потенциал </vt:lpstr>
      <vt:lpstr>Научный потенциал </vt:lpstr>
      <vt:lpstr>Рекреационный комплекс (природный потенциал)</vt:lpstr>
      <vt:lpstr>ПРОБЛЕМЫ СБАЛАНСИРОВАННОСТИ НАЦИОНАЛЬНОЙ ЭКОНОМИКИ</vt:lpstr>
      <vt:lpstr>Прогнозирование и планирование национальной экономики </vt:lpstr>
      <vt:lpstr>Фискальная политика государства и ее влияние на объем национального производства</vt:lpstr>
      <vt:lpstr>Экономический рост национальной хозяйственной системы </vt:lpstr>
      <vt:lpstr>Схема кругооборота национальной экономики</vt:lpstr>
      <vt:lpstr>Схема макроэкономических связей</vt:lpstr>
      <vt:lpstr>ВВП как показатель уровня национальной экономики (РФ)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Калинин Иван</dc:creator>
  <cp:lastModifiedBy>RUSLAN</cp:lastModifiedBy>
  <cp:revision>18</cp:revision>
  <dcterms:created xsi:type="dcterms:W3CDTF">2007-05-22T09:53:24Z</dcterms:created>
  <dcterms:modified xsi:type="dcterms:W3CDTF">2016-09-08T17:06:07Z</dcterms:modified>
</cp:coreProperties>
</file>