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26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E2ADCD-F0CD-4247-B664-E75C2ED51A05}" type="doc">
      <dgm:prSet loTypeId="urn:microsoft.com/office/officeart/2005/8/layout/cycle7" loCatId="cycle" qsTypeId="urn:microsoft.com/office/officeart/2005/8/quickstyle/simple3" qsCatId="simple" csTypeId="urn:microsoft.com/office/officeart/2005/8/colors/accent6_1" csCatId="accent6"/>
      <dgm:spPr/>
      <dgm:t>
        <a:bodyPr/>
        <a:lstStyle/>
        <a:p>
          <a:endParaRPr lang="ru-RU"/>
        </a:p>
      </dgm:t>
    </dgm:pt>
    <dgm:pt modelId="{614F577A-CCDB-41F0-B1F6-D10BCAF965CD}">
      <dgm:prSet/>
      <dgm:spPr/>
      <dgm:t>
        <a:bodyPr/>
        <a:lstStyle/>
        <a:p>
          <a:pPr rtl="0"/>
          <a:r>
            <a:rPr lang="ru-RU" dirty="0" smtClean="0"/>
            <a:t>пищевой рацион аварийного запаса;</a:t>
          </a:r>
          <a:endParaRPr lang="ru-RU" dirty="0"/>
        </a:p>
      </dgm:t>
    </dgm:pt>
    <dgm:pt modelId="{51D8C623-522F-4FC9-83F5-6F3E47AA4CE7}" type="parTrans" cxnId="{6CD03C3E-A99D-493D-977F-48AA34C4A890}">
      <dgm:prSet/>
      <dgm:spPr/>
      <dgm:t>
        <a:bodyPr/>
        <a:lstStyle/>
        <a:p>
          <a:endParaRPr lang="ru-RU"/>
        </a:p>
      </dgm:t>
    </dgm:pt>
    <dgm:pt modelId="{A98DDE6F-BC79-45E2-B849-E7B6318FD371}" type="sibTrans" cxnId="{6CD03C3E-A99D-493D-977F-48AA34C4A890}">
      <dgm:prSet/>
      <dgm:spPr/>
      <dgm:t>
        <a:bodyPr/>
        <a:lstStyle/>
        <a:p>
          <a:endParaRPr lang="ru-RU"/>
        </a:p>
      </dgm:t>
    </dgm:pt>
    <dgm:pt modelId="{FBDFA50D-BFB9-470A-941A-CC362273BD64}">
      <dgm:prSet/>
      <dgm:spPr/>
      <dgm:t>
        <a:bodyPr/>
        <a:lstStyle/>
        <a:p>
          <a:pPr rtl="0"/>
          <a:r>
            <a:rPr lang="ru-RU" dirty="0" smtClean="0"/>
            <a:t>дикорастущие съедобные растения, водоросли, грибы;</a:t>
          </a:r>
          <a:endParaRPr lang="ru-RU" dirty="0"/>
        </a:p>
      </dgm:t>
    </dgm:pt>
    <dgm:pt modelId="{F3E5F7D0-4727-4882-AADE-7D4C2A2ECD86}" type="parTrans" cxnId="{C5F0EE08-03AE-4FF6-B721-B213BFEFD64A}">
      <dgm:prSet/>
      <dgm:spPr/>
      <dgm:t>
        <a:bodyPr/>
        <a:lstStyle/>
        <a:p>
          <a:endParaRPr lang="ru-RU"/>
        </a:p>
      </dgm:t>
    </dgm:pt>
    <dgm:pt modelId="{267B2BFB-16EF-4C3D-A7E5-2E2F0F935940}" type="sibTrans" cxnId="{C5F0EE08-03AE-4FF6-B721-B213BFEFD64A}">
      <dgm:prSet/>
      <dgm:spPr/>
      <dgm:t>
        <a:bodyPr/>
        <a:lstStyle/>
        <a:p>
          <a:endParaRPr lang="ru-RU"/>
        </a:p>
      </dgm:t>
    </dgm:pt>
    <dgm:pt modelId="{882FA351-14BE-4FF1-9786-B47C614F57B4}">
      <dgm:prSet/>
      <dgm:spPr/>
      <dgm:t>
        <a:bodyPr/>
        <a:lstStyle/>
        <a:p>
          <a:pPr rtl="0"/>
          <a:r>
            <a:rPr lang="ru-RU" dirty="0" smtClean="0"/>
            <a:t>пища животного происхождения.</a:t>
          </a:r>
          <a:endParaRPr lang="ru-RU" dirty="0"/>
        </a:p>
      </dgm:t>
    </dgm:pt>
    <dgm:pt modelId="{61989E7A-B378-4597-85D6-28A26D4E5784}" type="parTrans" cxnId="{D1B91CB3-9E8C-485E-BDE6-C2E28A71CDB4}">
      <dgm:prSet/>
      <dgm:spPr/>
      <dgm:t>
        <a:bodyPr/>
        <a:lstStyle/>
        <a:p>
          <a:endParaRPr lang="ru-RU"/>
        </a:p>
      </dgm:t>
    </dgm:pt>
    <dgm:pt modelId="{7025E93A-E8DB-4110-9006-951821C9BCAB}" type="sibTrans" cxnId="{D1B91CB3-9E8C-485E-BDE6-C2E28A71CDB4}">
      <dgm:prSet/>
      <dgm:spPr/>
      <dgm:t>
        <a:bodyPr/>
        <a:lstStyle/>
        <a:p>
          <a:endParaRPr lang="ru-RU"/>
        </a:p>
      </dgm:t>
    </dgm:pt>
    <dgm:pt modelId="{4D889FB4-3186-4F60-8956-69EAACF25C1E}" type="pres">
      <dgm:prSet presAssocID="{70E2ADCD-F0CD-4247-B664-E75C2ED51A0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1E399D-81E5-4A7D-9C54-1CE46BE83FBA}" type="pres">
      <dgm:prSet presAssocID="{614F577A-CCDB-41F0-B1F6-D10BCAF965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B4B1DD-B5B8-4D00-8915-6783AED73B25}" type="pres">
      <dgm:prSet presAssocID="{A98DDE6F-BC79-45E2-B849-E7B6318FD371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538140B-DA03-4AE7-AAF4-7F2BB26F6223}" type="pres">
      <dgm:prSet presAssocID="{A98DDE6F-BC79-45E2-B849-E7B6318FD371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509DA553-FC3A-4C35-B72D-27ABC03B96CA}" type="pres">
      <dgm:prSet presAssocID="{FBDFA50D-BFB9-470A-941A-CC362273BD6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427560-AEEF-4361-93D6-CD574B21E04E}" type="pres">
      <dgm:prSet presAssocID="{267B2BFB-16EF-4C3D-A7E5-2E2F0F93594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B5A6069E-1619-4F04-9C9B-496D4896B3E3}" type="pres">
      <dgm:prSet presAssocID="{267B2BFB-16EF-4C3D-A7E5-2E2F0F935940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050A4E09-1847-411C-9319-690AD52A0959}" type="pres">
      <dgm:prSet presAssocID="{882FA351-14BE-4FF1-9786-B47C614F57B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D81D0-E2A0-4E98-800D-2A9B8230565B}" type="pres">
      <dgm:prSet presAssocID="{7025E93A-E8DB-4110-9006-951821C9BCAB}" presName="sibTrans" presStyleLbl="sibTrans2D1" presStyleIdx="2" presStyleCnt="3"/>
      <dgm:spPr/>
      <dgm:t>
        <a:bodyPr/>
        <a:lstStyle/>
        <a:p>
          <a:endParaRPr lang="ru-RU"/>
        </a:p>
      </dgm:t>
    </dgm:pt>
    <dgm:pt modelId="{93C963C6-BA0A-4D7A-9477-59657A9937D1}" type="pres">
      <dgm:prSet presAssocID="{7025E93A-E8DB-4110-9006-951821C9BCAB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E958B0E8-3738-4753-926A-49D8D97FD554}" type="presOf" srcId="{267B2BFB-16EF-4C3D-A7E5-2E2F0F935940}" destId="{EA427560-AEEF-4361-93D6-CD574B21E04E}" srcOrd="0" destOrd="0" presId="urn:microsoft.com/office/officeart/2005/8/layout/cycle7"/>
    <dgm:cxn modelId="{F2D9213D-1038-4B84-9246-C3682AA6B6E1}" type="presOf" srcId="{7025E93A-E8DB-4110-9006-951821C9BCAB}" destId="{93C963C6-BA0A-4D7A-9477-59657A9937D1}" srcOrd="1" destOrd="0" presId="urn:microsoft.com/office/officeart/2005/8/layout/cycle7"/>
    <dgm:cxn modelId="{D1B91CB3-9E8C-485E-BDE6-C2E28A71CDB4}" srcId="{70E2ADCD-F0CD-4247-B664-E75C2ED51A05}" destId="{882FA351-14BE-4FF1-9786-B47C614F57B4}" srcOrd="2" destOrd="0" parTransId="{61989E7A-B378-4597-85D6-28A26D4E5784}" sibTransId="{7025E93A-E8DB-4110-9006-951821C9BCAB}"/>
    <dgm:cxn modelId="{E9C6BB28-5B76-4FF6-B8E2-7C471151C40F}" type="presOf" srcId="{614F577A-CCDB-41F0-B1F6-D10BCAF965CD}" destId="{F41E399D-81E5-4A7D-9C54-1CE46BE83FBA}" srcOrd="0" destOrd="0" presId="urn:microsoft.com/office/officeart/2005/8/layout/cycle7"/>
    <dgm:cxn modelId="{1E1A4C2F-D90E-4025-85F1-0EDD9EB7704B}" type="presOf" srcId="{A98DDE6F-BC79-45E2-B849-E7B6318FD371}" destId="{5538140B-DA03-4AE7-AAF4-7F2BB26F6223}" srcOrd="1" destOrd="0" presId="urn:microsoft.com/office/officeart/2005/8/layout/cycle7"/>
    <dgm:cxn modelId="{DF5A9061-0DD1-4B87-ACFD-564913775B62}" type="presOf" srcId="{70E2ADCD-F0CD-4247-B664-E75C2ED51A05}" destId="{4D889FB4-3186-4F60-8956-69EAACF25C1E}" srcOrd="0" destOrd="0" presId="urn:microsoft.com/office/officeart/2005/8/layout/cycle7"/>
    <dgm:cxn modelId="{C64E5B38-B8E4-4368-8429-2B9F09922A16}" type="presOf" srcId="{267B2BFB-16EF-4C3D-A7E5-2E2F0F935940}" destId="{B5A6069E-1619-4F04-9C9B-496D4896B3E3}" srcOrd="1" destOrd="0" presId="urn:microsoft.com/office/officeart/2005/8/layout/cycle7"/>
    <dgm:cxn modelId="{62F10746-7C2E-4AD8-B906-0237E7E8C420}" type="presOf" srcId="{A98DDE6F-BC79-45E2-B849-E7B6318FD371}" destId="{77B4B1DD-B5B8-4D00-8915-6783AED73B25}" srcOrd="0" destOrd="0" presId="urn:microsoft.com/office/officeart/2005/8/layout/cycle7"/>
    <dgm:cxn modelId="{20F571AB-429A-4062-A3BE-1E91AE70C604}" type="presOf" srcId="{7025E93A-E8DB-4110-9006-951821C9BCAB}" destId="{CDBD81D0-E2A0-4E98-800D-2A9B8230565B}" srcOrd="0" destOrd="0" presId="urn:microsoft.com/office/officeart/2005/8/layout/cycle7"/>
    <dgm:cxn modelId="{669637DE-33D8-4C53-B960-0619D7213FC6}" type="presOf" srcId="{882FA351-14BE-4FF1-9786-B47C614F57B4}" destId="{050A4E09-1847-411C-9319-690AD52A0959}" srcOrd="0" destOrd="0" presId="urn:microsoft.com/office/officeart/2005/8/layout/cycle7"/>
    <dgm:cxn modelId="{C5F0EE08-03AE-4FF6-B721-B213BFEFD64A}" srcId="{70E2ADCD-F0CD-4247-B664-E75C2ED51A05}" destId="{FBDFA50D-BFB9-470A-941A-CC362273BD64}" srcOrd="1" destOrd="0" parTransId="{F3E5F7D0-4727-4882-AADE-7D4C2A2ECD86}" sibTransId="{267B2BFB-16EF-4C3D-A7E5-2E2F0F935940}"/>
    <dgm:cxn modelId="{4493E69A-918A-4339-84DE-FEDE6491B904}" type="presOf" srcId="{FBDFA50D-BFB9-470A-941A-CC362273BD64}" destId="{509DA553-FC3A-4C35-B72D-27ABC03B96CA}" srcOrd="0" destOrd="0" presId="urn:microsoft.com/office/officeart/2005/8/layout/cycle7"/>
    <dgm:cxn modelId="{6CD03C3E-A99D-493D-977F-48AA34C4A890}" srcId="{70E2ADCD-F0CD-4247-B664-E75C2ED51A05}" destId="{614F577A-CCDB-41F0-B1F6-D10BCAF965CD}" srcOrd="0" destOrd="0" parTransId="{51D8C623-522F-4FC9-83F5-6F3E47AA4CE7}" sibTransId="{A98DDE6F-BC79-45E2-B849-E7B6318FD371}"/>
    <dgm:cxn modelId="{52EB448A-D455-472D-A677-02297DACE393}" type="presParOf" srcId="{4D889FB4-3186-4F60-8956-69EAACF25C1E}" destId="{F41E399D-81E5-4A7D-9C54-1CE46BE83FBA}" srcOrd="0" destOrd="0" presId="urn:microsoft.com/office/officeart/2005/8/layout/cycle7"/>
    <dgm:cxn modelId="{12093CD4-9654-4A0C-9BAB-5844517B9D3F}" type="presParOf" srcId="{4D889FB4-3186-4F60-8956-69EAACF25C1E}" destId="{77B4B1DD-B5B8-4D00-8915-6783AED73B25}" srcOrd="1" destOrd="0" presId="urn:microsoft.com/office/officeart/2005/8/layout/cycle7"/>
    <dgm:cxn modelId="{78B294C3-0A05-4317-9441-805D44C8084A}" type="presParOf" srcId="{77B4B1DD-B5B8-4D00-8915-6783AED73B25}" destId="{5538140B-DA03-4AE7-AAF4-7F2BB26F6223}" srcOrd="0" destOrd="0" presId="urn:microsoft.com/office/officeart/2005/8/layout/cycle7"/>
    <dgm:cxn modelId="{091EA8EE-25F3-459A-88B2-08D3FF3E80AC}" type="presParOf" srcId="{4D889FB4-3186-4F60-8956-69EAACF25C1E}" destId="{509DA553-FC3A-4C35-B72D-27ABC03B96CA}" srcOrd="2" destOrd="0" presId="urn:microsoft.com/office/officeart/2005/8/layout/cycle7"/>
    <dgm:cxn modelId="{540879AC-5BB7-417D-975A-9061A3265BFE}" type="presParOf" srcId="{4D889FB4-3186-4F60-8956-69EAACF25C1E}" destId="{EA427560-AEEF-4361-93D6-CD574B21E04E}" srcOrd="3" destOrd="0" presId="urn:microsoft.com/office/officeart/2005/8/layout/cycle7"/>
    <dgm:cxn modelId="{0062003D-7BBA-4CC0-A525-68BBE662D505}" type="presParOf" srcId="{EA427560-AEEF-4361-93D6-CD574B21E04E}" destId="{B5A6069E-1619-4F04-9C9B-496D4896B3E3}" srcOrd="0" destOrd="0" presId="urn:microsoft.com/office/officeart/2005/8/layout/cycle7"/>
    <dgm:cxn modelId="{1BAB76BD-5589-4F32-A108-EA6586776A46}" type="presParOf" srcId="{4D889FB4-3186-4F60-8956-69EAACF25C1E}" destId="{050A4E09-1847-411C-9319-690AD52A0959}" srcOrd="4" destOrd="0" presId="urn:microsoft.com/office/officeart/2005/8/layout/cycle7"/>
    <dgm:cxn modelId="{5E562751-67B0-4A43-847B-B92478C67D66}" type="presParOf" srcId="{4D889FB4-3186-4F60-8956-69EAACF25C1E}" destId="{CDBD81D0-E2A0-4E98-800D-2A9B8230565B}" srcOrd="5" destOrd="0" presId="urn:microsoft.com/office/officeart/2005/8/layout/cycle7"/>
    <dgm:cxn modelId="{DD4943BB-F862-4CBF-948E-A5FAF7B0EC4D}" type="presParOf" srcId="{CDBD81D0-E2A0-4E98-800D-2A9B8230565B}" destId="{93C963C6-BA0A-4D7A-9477-59657A9937D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92FDD2-8D7B-49BF-8C9C-F7951C24DAF5}" type="doc">
      <dgm:prSet loTypeId="urn:microsoft.com/office/officeart/2005/8/layout/pyramid2" loCatId="list" qsTypeId="urn:microsoft.com/office/officeart/2005/8/quickstyle/simple5" qsCatId="simple" csTypeId="urn:microsoft.com/office/officeart/2005/8/colors/accent6_5" csCatId="accent6" phldr="1"/>
      <dgm:spPr/>
    </dgm:pt>
    <dgm:pt modelId="{AADB471E-EB3C-4F30-81F4-C9858688DE85}">
      <dgm:prSet phldrT="[Текст]"/>
      <dgm:spPr/>
      <dgm:t>
        <a:bodyPr/>
        <a:lstStyle/>
        <a:p>
          <a:r>
            <a:rPr lang="ru-RU" dirty="0" smtClean="0"/>
            <a:t>4 – 8 порций воды</a:t>
          </a:r>
          <a:endParaRPr lang="ru-RU" dirty="0"/>
        </a:p>
      </dgm:t>
    </dgm:pt>
    <dgm:pt modelId="{1A6A14A0-F003-41D8-BFF8-628CA52ACDB8}" type="parTrans" cxnId="{F1579C11-ED5E-4F40-B4FB-EE158D5E80CB}">
      <dgm:prSet/>
      <dgm:spPr/>
      <dgm:t>
        <a:bodyPr/>
        <a:lstStyle/>
        <a:p>
          <a:endParaRPr lang="ru-RU"/>
        </a:p>
      </dgm:t>
    </dgm:pt>
    <dgm:pt modelId="{87436D33-73C1-423C-B0A5-A49DE7F4D9DC}" type="sibTrans" cxnId="{F1579C11-ED5E-4F40-B4FB-EE158D5E80CB}">
      <dgm:prSet/>
      <dgm:spPr/>
      <dgm:t>
        <a:bodyPr/>
        <a:lstStyle/>
        <a:p>
          <a:endParaRPr lang="ru-RU"/>
        </a:p>
      </dgm:t>
    </dgm:pt>
    <dgm:pt modelId="{2A3796B4-100C-42E6-9129-666B7444B3EC}">
      <dgm:prSet phldrT="[Текст]"/>
      <dgm:spPr/>
      <dgm:t>
        <a:bodyPr/>
        <a:lstStyle/>
        <a:p>
          <a:r>
            <a:rPr lang="ru-RU" dirty="0" smtClean="0"/>
            <a:t>Маленькие глотки</a:t>
          </a:r>
          <a:endParaRPr lang="ru-RU" dirty="0"/>
        </a:p>
      </dgm:t>
    </dgm:pt>
    <dgm:pt modelId="{05622BCE-D65F-432D-A0E9-90A895CCFF4F}" type="parTrans" cxnId="{1F989016-E3AC-4B9E-AE95-780024D686EB}">
      <dgm:prSet/>
      <dgm:spPr/>
      <dgm:t>
        <a:bodyPr/>
        <a:lstStyle/>
        <a:p>
          <a:endParaRPr lang="ru-RU"/>
        </a:p>
      </dgm:t>
    </dgm:pt>
    <dgm:pt modelId="{4B30A4E2-2984-4D23-A78F-6ED036BB3C4D}" type="sibTrans" cxnId="{1F989016-E3AC-4B9E-AE95-780024D686EB}">
      <dgm:prSet/>
      <dgm:spPr/>
      <dgm:t>
        <a:bodyPr/>
        <a:lstStyle/>
        <a:p>
          <a:endParaRPr lang="ru-RU"/>
        </a:p>
      </dgm:t>
    </dgm:pt>
    <dgm:pt modelId="{50517BF1-EA81-416B-9480-25AC47F08A36}">
      <dgm:prSet phldrT="[Текст]"/>
      <dgm:spPr/>
      <dgm:t>
        <a:bodyPr/>
        <a:lstStyle/>
        <a:p>
          <a:r>
            <a:rPr lang="ru-RU" dirty="0" smtClean="0"/>
            <a:t>Долго задерживать во рту</a:t>
          </a:r>
          <a:endParaRPr lang="ru-RU" dirty="0"/>
        </a:p>
      </dgm:t>
    </dgm:pt>
    <dgm:pt modelId="{3FBC8290-AA55-473E-9742-7E913A5A66FF}" type="parTrans" cxnId="{95460A8C-DB59-4956-AF0E-47569CD8831B}">
      <dgm:prSet/>
      <dgm:spPr/>
      <dgm:t>
        <a:bodyPr/>
        <a:lstStyle/>
        <a:p>
          <a:endParaRPr lang="ru-RU"/>
        </a:p>
      </dgm:t>
    </dgm:pt>
    <dgm:pt modelId="{E362FA48-8473-4805-BAD0-DD284ECCAD8F}" type="sibTrans" cxnId="{95460A8C-DB59-4956-AF0E-47569CD8831B}">
      <dgm:prSet/>
      <dgm:spPr/>
      <dgm:t>
        <a:bodyPr/>
        <a:lstStyle/>
        <a:p>
          <a:endParaRPr lang="ru-RU"/>
        </a:p>
      </dgm:t>
    </dgm:pt>
    <dgm:pt modelId="{59D98713-7583-4B6F-B34B-AFB874F55D55}" type="pres">
      <dgm:prSet presAssocID="{F492FDD2-8D7B-49BF-8C9C-F7951C24DAF5}" presName="compositeShape" presStyleCnt="0">
        <dgm:presLayoutVars>
          <dgm:dir/>
          <dgm:resizeHandles/>
        </dgm:presLayoutVars>
      </dgm:prSet>
      <dgm:spPr/>
    </dgm:pt>
    <dgm:pt modelId="{06C8896D-B4A1-4E87-8954-BA1D0B05C6D3}" type="pres">
      <dgm:prSet presAssocID="{F492FDD2-8D7B-49BF-8C9C-F7951C24DAF5}" presName="pyramid" presStyleLbl="node1" presStyleIdx="0" presStyleCnt="1"/>
      <dgm:spPr/>
    </dgm:pt>
    <dgm:pt modelId="{560F1331-91C1-48AA-B7CD-3A8D7BC40C76}" type="pres">
      <dgm:prSet presAssocID="{F492FDD2-8D7B-49BF-8C9C-F7951C24DAF5}" presName="theList" presStyleCnt="0"/>
      <dgm:spPr/>
    </dgm:pt>
    <dgm:pt modelId="{B97BEBD9-F8FB-4B96-9E70-7C9F76E20257}" type="pres">
      <dgm:prSet presAssocID="{AADB471E-EB3C-4F30-81F4-C9858688DE85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21ED13-6D45-4112-B935-13BBF9E3F1B4}" type="pres">
      <dgm:prSet presAssocID="{AADB471E-EB3C-4F30-81F4-C9858688DE85}" presName="aSpace" presStyleCnt="0"/>
      <dgm:spPr/>
    </dgm:pt>
    <dgm:pt modelId="{301EFEA6-D520-401D-B1B0-6A065E89A356}" type="pres">
      <dgm:prSet presAssocID="{2A3796B4-100C-42E6-9129-666B7444B3EC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1AF3E4-26C2-4AC1-A564-4BC68FCD9FA8}" type="pres">
      <dgm:prSet presAssocID="{2A3796B4-100C-42E6-9129-666B7444B3EC}" presName="aSpace" presStyleCnt="0"/>
      <dgm:spPr/>
    </dgm:pt>
    <dgm:pt modelId="{E456805C-5FCF-4B76-AA48-7A29DD9DC0DE}" type="pres">
      <dgm:prSet presAssocID="{50517BF1-EA81-416B-9480-25AC47F08A36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F3E83A-F414-4663-9120-A10B7DCB79AB}" type="pres">
      <dgm:prSet presAssocID="{50517BF1-EA81-416B-9480-25AC47F08A36}" presName="aSpace" presStyleCnt="0"/>
      <dgm:spPr/>
    </dgm:pt>
  </dgm:ptLst>
  <dgm:cxnLst>
    <dgm:cxn modelId="{95460A8C-DB59-4956-AF0E-47569CD8831B}" srcId="{F492FDD2-8D7B-49BF-8C9C-F7951C24DAF5}" destId="{50517BF1-EA81-416B-9480-25AC47F08A36}" srcOrd="2" destOrd="0" parTransId="{3FBC8290-AA55-473E-9742-7E913A5A66FF}" sibTransId="{E362FA48-8473-4805-BAD0-DD284ECCAD8F}"/>
    <dgm:cxn modelId="{5AA421F6-5729-448C-A63F-9CEE9D8A743C}" type="presOf" srcId="{50517BF1-EA81-416B-9480-25AC47F08A36}" destId="{E456805C-5FCF-4B76-AA48-7A29DD9DC0DE}" srcOrd="0" destOrd="0" presId="urn:microsoft.com/office/officeart/2005/8/layout/pyramid2"/>
    <dgm:cxn modelId="{1F989016-E3AC-4B9E-AE95-780024D686EB}" srcId="{F492FDD2-8D7B-49BF-8C9C-F7951C24DAF5}" destId="{2A3796B4-100C-42E6-9129-666B7444B3EC}" srcOrd="1" destOrd="0" parTransId="{05622BCE-D65F-432D-A0E9-90A895CCFF4F}" sibTransId="{4B30A4E2-2984-4D23-A78F-6ED036BB3C4D}"/>
    <dgm:cxn modelId="{80CF7843-986C-4675-B59D-8F2534EBAECA}" type="presOf" srcId="{F492FDD2-8D7B-49BF-8C9C-F7951C24DAF5}" destId="{59D98713-7583-4B6F-B34B-AFB874F55D55}" srcOrd="0" destOrd="0" presId="urn:microsoft.com/office/officeart/2005/8/layout/pyramid2"/>
    <dgm:cxn modelId="{2A93C222-D9D0-4A96-A8A2-B1641AC7A57F}" type="presOf" srcId="{2A3796B4-100C-42E6-9129-666B7444B3EC}" destId="{301EFEA6-D520-401D-B1B0-6A065E89A356}" srcOrd="0" destOrd="0" presId="urn:microsoft.com/office/officeart/2005/8/layout/pyramid2"/>
    <dgm:cxn modelId="{F1579C11-ED5E-4F40-B4FB-EE158D5E80CB}" srcId="{F492FDD2-8D7B-49BF-8C9C-F7951C24DAF5}" destId="{AADB471E-EB3C-4F30-81F4-C9858688DE85}" srcOrd="0" destOrd="0" parTransId="{1A6A14A0-F003-41D8-BFF8-628CA52ACDB8}" sibTransId="{87436D33-73C1-423C-B0A5-A49DE7F4D9DC}"/>
    <dgm:cxn modelId="{CE44920D-833B-43B2-9912-2E2904C6F4E3}" type="presOf" srcId="{AADB471E-EB3C-4F30-81F4-C9858688DE85}" destId="{B97BEBD9-F8FB-4B96-9E70-7C9F76E20257}" srcOrd="0" destOrd="0" presId="urn:microsoft.com/office/officeart/2005/8/layout/pyramid2"/>
    <dgm:cxn modelId="{36F395FC-BC1A-4E86-8769-8FB4F0B8D6F1}" type="presParOf" srcId="{59D98713-7583-4B6F-B34B-AFB874F55D55}" destId="{06C8896D-B4A1-4E87-8954-BA1D0B05C6D3}" srcOrd="0" destOrd="0" presId="urn:microsoft.com/office/officeart/2005/8/layout/pyramid2"/>
    <dgm:cxn modelId="{672D047E-167D-4583-A875-2C83B50AB1BA}" type="presParOf" srcId="{59D98713-7583-4B6F-B34B-AFB874F55D55}" destId="{560F1331-91C1-48AA-B7CD-3A8D7BC40C76}" srcOrd="1" destOrd="0" presId="urn:microsoft.com/office/officeart/2005/8/layout/pyramid2"/>
    <dgm:cxn modelId="{F2691885-87EB-485F-8752-B34BF2EEBB97}" type="presParOf" srcId="{560F1331-91C1-48AA-B7CD-3A8D7BC40C76}" destId="{B97BEBD9-F8FB-4B96-9E70-7C9F76E20257}" srcOrd="0" destOrd="0" presId="urn:microsoft.com/office/officeart/2005/8/layout/pyramid2"/>
    <dgm:cxn modelId="{855699FC-D885-4405-87CD-6827A5AE625D}" type="presParOf" srcId="{560F1331-91C1-48AA-B7CD-3A8D7BC40C76}" destId="{2B21ED13-6D45-4112-B935-13BBF9E3F1B4}" srcOrd="1" destOrd="0" presId="urn:microsoft.com/office/officeart/2005/8/layout/pyramid2"/>
    <dgm:cxn modelId="{33F61761-4509-4B78-95A3-B710F421B139}" type="presParOf" srcId="{560F1331-91C1-48AA-B7CD-3A8D7BC40C76}" destId="{301EFEA6-D520-401D-B1B0-6A065E89A356}" srcOrd="2" destOrd="0" presId="urn:microsoft.com/office/officeart/2005/8/layout/pyramid2"/>
    <dgm:cxn modelId="{457769B3-BE55-4517-ABF1-19EF080C2EE4}" type="presParOf" srcId="{560F1331-91C1-48AA-B7CD-3A8D7BC40C76}" destId="{161AF3E4-26C2-4AC1-A564-4BC68FCD9FA8}" srcOrd="3" destOrd="0" presId="urn:microsoft.com/office/officeart/2005/8/layout/pyramid2"/>
    <dgm:cxn modelId="{CA575AAB-1CC2-460B-9937-E323DD1B3A62}" type="presParOf" srcId="{560F1331-91C1-48AA-B7CD-3A8D7BC40C76}" destId="{E456805C-5FCF-4B76-AA48-7A29DD9DC0DE}" srcOrd="4" destOrd="0" presId="urn:microsoft.com/office/officeart/2005/8/layout/pyramid2"/>
    <dgm:cxn modelId="{04DACC34-2793-4618-B819-3C197894C3E6}" type="presParOf" srcId="{560F1331-91C1-48AA-B7CD-3A8D7BC40C76}" destId="{20F3E83A-F414-4663-9120-A10B7DCB79A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78D68-6278-4E29-A51F-EDDC8C4B2D8A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95663-A05C-4F3B-A8AA-E29A3EF8D6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22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Без пищи можно прожить несколько недель, без воды длительное существование невозможно, особенно в жаркую погоду.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54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в пище зависит в основном от интенсивности мышечной работы и температуры среды. Пища — важный фактор при длительном выживании, когда мак­симально необходимы энергия и выносливость. Поэтому, 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оказавшись в одиночестве в без­людной местности, необходимо выпол­нять следующие правила: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650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в пище зависит в основном от интенсивности мышечной работы и температуры среды. Пища — важный фактор при длительном выживании, когда мак­симально необходимы энергия и выносливость. </a:t>
            </a:r>
            <a:r>
              <a:rPr lang="ru-RU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Поэтому, </a:t>
            </a:r>
            <a:r>
              <a:rPr lang="ru-RU" sz="1200" b="1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оказавшись в одиночестве в без­людной местности, необходимо выпол­нять следующие правила: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947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в пище зависит в основном от интенсивности мышечной работы и температуры среды. Пища — важный фактор при длительном выживании, когда мак­симально необходимы энергия и выносливость. </a:t>
            </a:r>
            <a:r>
              <a:rPr lang="ru-RU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Поэтому, </a:t>
            </a:r>
            <a:r>
              <a:rPr lang="ru-RU" sz="1200" b="1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оказавшись в одиночестве в без­людной местности, необходимо выпол­нять следующие правила: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47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в пище зависит в основном от интенсивности мышечной работы и температуры среды. Пища — важный фактор при длительном выживании, когда мак­симально необходимы энергия и выносливость. Поэтому, 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оказавшись в одиночестве в без­людной местности, необходимо выпол­нять следующие правила: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52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в пище зависит в основном от интенсивности мышечной работы и температуры среды. Пища — важный фактор при длительном выживании, когда мак­симально необходимы энергия и выносливость. Поэтому, 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оказавшись в одиночестве в без­людной местности, необходимо выпол­нять следующие правила: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208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в пище зависит в основном от интенсивности мышечной работы и температуры среды. Пища — важный фактор при длительном выживании, когда мак­симально необходимы энергия и выносливость. Поэтому, 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оказавшись в одиночестве в без­людной местности, необходимо выпол­нять следующие правила: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864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в пище зависит в основном от интенсивности мышечной работы и температуры среды. Пища — важный фактор при длительном выживании, когда мак­симально необходимы энергия и выносливость. Поэтому, 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оказавшись в одиночестве в без­людной местности, необходимо выпол­нять следующие правила: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417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Основными источниками пищи в усло­виях выживания вам могут послужить'.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пищевой рацион аварийного запаса;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дикорастущие съедобные растения, водорос­ли, грибы;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	пища животного происхождения.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Известны случаи, когда в пищу употребляли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насекомых и их личинки, крупных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неволосатых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гусениц и т. д. Нередко человек, испытывающий сильный голод, отказывается от пищи из-за ее непривычности, неприятного внешнего вида или существующих предубеждений. Если необычная пища вызывает у вас тошноту и рвоту, прини­мать ее через силу не стоит.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549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Поэтому, когда запа­сы воды ограничены, суточная норма ее должна быть разделена на 4—8 порций. Пить воду нужно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аленькими глотками, задерживая ее во рту. </a:t>
            </a:r>
            <a:r>
              <a:rPr lang="ru-RU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лесной местности, а также в горах можно ис­пользовать воду из открытых водоемов: озер, род­ников, ручьев, рек. При их отсутствии помогут дождь, роса. Зимой выручит снег или лед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036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Есть снег можно в определенных пределах, но соблюдая меры предосторожности: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растопите во рту снег до такой степени, что­бы из него можно было сделать шарик или длин­ную палочку, затем сосите его; не ешьте снег в его естественном виде: это вызывает обезвожива­ние, а не утоление жажды;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грызите кусочки льда, так как они могут травмировать губы и язык;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нельзя есть снег, если вам жарко, а также если вы замерзли или устали: это может привес­ти к переохлаждению организма.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691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добывании воды может возникнуть про­блема ее очистки. Воду из родников, лесных и горных речек можно пить сырой, воду же из дру­гих источников надо очищать и обеззараживать. Очистку воды производят при помощи фильтров, которыми могут послужить кусок ткани, песок.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фильтрования воды можно использовать са­модельные фильтры, состоя­щие из деревянной треноги с растянутыми на ней кусками ткани (рис. 15).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Однако такая очистка поможет избавиться только от механических примесей. Но в воде, да­же чистой и прозрачной, могут находиться раз­личные вредные микробы — возбудители желу­дочно-кишечных и иных заболеваний.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Самый простой способ обеззараживания воды в полевых условиях — ее кипячение.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553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вы не встретите источников воды, ис­пользуйте любую возможность получить ее: соби­райте росу или дождевую воду, можно собрать некоторое количество воды в полиэтиленовый пакет, накинутый на ветку.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Попробуйте собрать воду, используя устройст­во, изображенное на рисунке 16.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49B6F-A6DC-42A9-840D-F2163DDF72A5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265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1143000"/>
          </a:xfrm>
        </p:spPr>
        <p:txBody>
          <a:bodyPr/>
          <a:lstStyle/>
          <a:p>
            <a:r>
              <a:rPr lang="ru-RU" dirty="0" smtClean="0"/>
              <a:t>Обеспечение питанием и водой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71810"/>
            <a:ext cx="9144000" cy="2454261"/>
          </a:xfrm>
        </p:spPr>
        <p:txBody>
          <a:bodyPr anchor="ctr"/>
          <a:lstStyle/>
          <a:p>
            <a:r>
              <a:rPr lang="ru-RU" b="1" dirty="0" smtClean="0"/>
              <a:t>Без еды </a:t>
            </a:r>
            <a:r>
              <a:rPr lang="ru-RU" dirty="0" smtClean="0"/>
              <a:t>можно прожить несколько дней</a:t>
            </a:r>
            <a:endParaRPr lang="ru-RU" dirty="0" smtClean="0">
              <a:sym typeface="Wingdings" pitchFamily="2" charset="2"/>
            </a:endParaRPr>
          </a:p>
          <a:p>
            <a:r>
              <a:rPr lang="ru-RU" b="1" dirty="0" smtClean="0">
                <a:sym typeface="Wingdings" pitchFamily="2" charset="2"/>
              </a:rPr>
              <a:t>Без воды </a:t>
            </a:r>
            <a:r>
              <a:rPr lang="ru-RU" dirty="0" smtClean="0">
                <a:sym typeface="Wingdings" pitchFamily="2" charset="2"/>
              </a:rPr>
              <a:t>– гораздо меньше!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00958" y="357166"/>
            <a:ext cx="1228708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Обеспечение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None/>
            </a:pPr>
            <a:r>
              <a:rPr lang="ru-RU" dirty="0" smtClean="0"/>
              <a:t>Правило №1:</a:t>
            </a:r>
          </a:p>
          <a:p>
            <a:r>
              <a:rPr lang="ru-RU" b="1" i="1" dirty="0" smtClean="0"/>
              <a:t>взять на учет </a:t>
            </a:r>
            <a:r>
              <a:rPr lang="ru-RU" i="1" dirty="0" smtClean="0"/>
              <a:t>весь запас имеющихся продуктов и воды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Обеспечение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None/>
            </a:pPr>
            <a:r>
              <a:rPr lang="ru-RU" dirty="0" smtClean="0"/>
              <a:t>Правило №2:</a:t>
            </a:r>
          </a:p>
          <a:p>
            <a:r>
              <a:rPr lang="ru-RU" b="1" i="1" dirty="0" smtClean="0"/>
              <a:t>разделить</a:t>
            </a:r>
            <a:r>
              <a:rPr lang="ru-RU" i="1" dirty="0" smtClean="0"/>
              <a:t> запас продовольствия: </a:t>
            </a:r>
          </a:p>
          <a:p>
            <a:pPr lvl="1"/>
            <a:r>
              <a:rPr lang="ru-RU" b="1" i="1" dirty="0" smtClean="0"/>
              <a:t>2/3 </a:t>
            </a:r>
            <a:r>
              <a:rPr lang="ru-RU" i="1" dirty="0" smtClean="0"/>
              <a:t>— на первую половину предполагаемого одиночества  </a:t>
            </a:r>
          </a:p>
          <a:p>
            <a:pPr lvl="1"/>
            <a:r>
              <a:rPr lang="ru-RU" b="1" i="1" dirty="0" smtClean="0"/>
              <a:t>1/3</a:t>
            </a:r>
            <a:r>
              <a:rPr lang="ru-RU" i="1" dirty="0" smtClean="0"/>
              <a:t> — на вторую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Обеспечение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None/>
            </a:pPr>
            <a:r>
              <a:rPr lang="ru-RU" dirty="0" smtClean="0"/>
              <a:t>Правило №3:</a:t>
            </a:r>
          </a:p>
          <a:p>
            <a:r>
              <a:rPr lang="ru-RU" b="1" i="1" dirty="0" smtClean="0"/>
              <a:t>избегать</a:t>
            </a:r>
            <a:r>
              <a:rPr lang="ru-RU" i="1" dirty="0" smtClean="0"/>
              <a:t> излишне сухой, содержащей крахмал или острой пищи и мяса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Обеспечение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None/>
            </a:pPr>
            <a:r>
              <a:rPr lang="ru-RU" dirty="0" smtClean="0"/>
              <a:t>Правило №4:</a:t>
            </a:r>
          </a:p>
          <a:p>
            <a:r>
              <a:rPr lang="ru-RU" b="1" i="1" dirty="0" smtClean="0"/>
              <a:t>уменьшить</a:t>
            </a:r>
            <a:r>
              <a:rPr lang="ru-RU" i="1" dirty="0" smtClean="0"/>
              <a:t> физическую активность: </a:t>
            </a:r>
          </a:p>
          <a:p>
            <a:pPr lvl="1"/>
            <a:r>
              <a:rPr lang="ru-RU" i="1" dirty="0" smtClean="0"/>
              <a:t>чем меньше затрачивается физических усилий, тем меньше требуется воды и пищи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Обеспечение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None/>
            </a:pPr>
            <a:r>
              <a:rPr lang="ru-RU" dirty="0" smtClean="0"/>
              <a:t>Правило №5:</a:t>
            </a:r>
          </a:p>
          <a:p>
            <a:r>
              <a:rPr lang="ru-RU" i="1" dirty="0" smtClean="0"/>
              <a:t>по возможности есть</a:t>
            </a:r>
            <a:r>
              <a:rPr lang="ru-RU" b="1" i="1" dirty="0" smtClean="0"/>
              <a:t> горячее</a:t>
            </a:r>
            <a:r>
              <a:rPr lang="ru-RU" i="1" dirty="0" smtClean="0"/>
              <a:t>: </a:t>
            </a:r>
          </a:p>
          <a:p>
            <a:pPr lvl="1"/>
            <a:r>
              <a:rPr lang="ru-RU" i="1" dirty="0" smtClean="0"/>
              <a:t>варка делает пищу более безопасной, усвояемой, вкусной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Обеспечение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Правило №6:</a:t>
            </a:r>
          </a:p>
          <a:p>
            <a:r>
              <a:rPr lang="ru-RU" i="1" dirty="0" smtClean="0"/>
              <a:t>искать вокруг что-нибудь съедобное: </a:t>
            </a:r>
          </a:p>
          <a:p>
            <a:pPr lvl="1"/>
            <a:r>
              <a:rPr lang="ru-RU" i="1" dirty="0" smtClean="0"/>
              <a:t>за небольшим исключением все, что растет на земле, ходит по ней, ползает или плавает, — возможный источник пищи; </a:t>
            </a:r>
          </a:p>
          <a:p>
            <a:pPr lvl="2"/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мясо животных, в том числе рыб, пресмыкающихся (змеи, ящерицы), крупных насекомых (саранча и пр.), дикорастущие съедобные растения. Эту пищу нужно рассматривать как дополнительную и употреблять ее в первую очередь</a:t>
            </a:r>
            <a:endParaRPr lang="ru-RU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Обеспечение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buNone/>
            </a:pPr>
            <a:r>
              <a:rPr lang="ru-RU" dirty="0" smtClean="0"/>
              <a:t>Правило №7:</a:t>
            </a:r>
          </a:p>
          <a:p>
            <a:r>
              <a:rPr lang="ru-RU" i="1" dirty="0" smtClean="0"/>
              <a:t>для лучшего </a:t>
            </a:r>
            <a:r>
              <a:rPr lang="ru-RU" b="1" i="1" dirty="0" smtClean="0"/>
              <a:t>переваривания</a:t>
            </a:r>
            <a:r>
              <a:rPr lang="ru-RU" i="1" dirty="0" smtClean="0"/>
              <a:t> и </a:t>
            </a:r>
            <a:r>
              <a:rPr lang="ru-RU" b="1" i="1" dirty="0" smtClean="0"/>
              <a:t>усвоения</a:t>
            </a:r>
            <a:r>
              <a:rPr lang="ru-RU" i="1" dirty="0" smtClean="0"/>
              <a:t> пищи пережевывать все гораздо дольше, чем обычно</a:t>
            </a:r>
            <a:endParaRPr lang="ru-RU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источники пищи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dirty="0" smtClean="0">
                <a:solidFill>
                  <a:srgbClr val="FFFF00"/>
                </a:solidFill>
              </a:rPr>
              <a:t>Лесные ягоды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8229600" cy="3159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FF3300"/>
                </a:solidFill>
              </a:rPr>
              <a:t>Съедобные                   Несъедобные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66FF33"/>
                </a:solidFill>
              </a:rPr>
              <a:t>черника                                   вороний глаз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66FF33"/>
                </a:solidFill>
              </a:rPr>
              <a:t>лесная малина                       майский ландыш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66FF33"/>
                </a:solidFill>
              </a:rPr>
              <a:t>рябина                                     волчье лыко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66FF33"/>
                </a:solidFill>
              </a:rPr>
              <a:t>земляника</a:t>
            </a:r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>
            <a:off x="5562600" y="1295400"/>
            <a:ext cx="685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Line 7"/>
          <p:cNvSpPr>
            <a:spLocks noChangeShapeType="1"/>
          </p:cNvSpPr>
          <p:nvPr/>
        </p:nvSpPr>
        <p:spPr bwMode="auto">
          <a:xfrm flipH="1">
            <a:off x="2743200" y="1295400"/>
            <a:ext cx="762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Съедобные ягоды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447800"/>
            <a:ext cx="4191000" cy="5105400"/>
          </a:xfrm>
        </p:spPr>
        <p:txBody>
          <a:bodyPr/>
          <a:lstStyle/>
          <a:p>
            <a:pPr lvl="1"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>
                <a:solidFill>
                  <a:srgbClr val="FF3300"/>
                </a:solidFill>
              </a:rPr>
              <a:t>Черника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Представляет собой листопадный ветвистый кустарник высотой 15-40 см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 Ягоды черники шаровидные, сочные, черно-синие с фиолетовой мякотью, приятным кисловато-сладким вкусом.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Цветет в июне, ягоды созревают в июле-августе. Растет в сосняках, ельниках. </a:t>
            </a:r>
          </a:p>
        </p:txBody>
      </p:sp>
      <p:pic>
        <p:nvPicPr>
          <p:cNvPr id="19460" name="Picture 5" descr="plant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0"/>
            <a:ext cx="4114800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Съедобные ягоды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4495800" cy="5105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>
                <a:solidFill>
                  <a:srgbClr val="FF3300"/>
                </a:solidFill>
              </a:rPr>
              <a:t>Земляника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Многолетнее травянистое растение 5-20 см высотой.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Цветки белого цвета, крупные диаметром до 2см.Плоды продолговато- конической формы, ярко- красного цвета.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Цветет в конце мая - начале июня, плоды созревают в июле.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Земляника растет в хвойных, смешанных и лиственных лесах. </a:t>
            </a:r>
          </a:p>
        </p:txBody>
      </p:sp>
      <p:pic>
        <p:nvPicPr>
          <p:cNvPr id="20484" name="Picture 4" descr="i_211_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676400"/>
            <a:ext cx="3429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Съедобные ягоды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600200"/>
            <a:ext cx="4953000" cy="4876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>
                <a:solidFill>
                  <a:srgbClr val="FF3300"/>
                </a:solidFill>
              </a:rPr>
              <a:t>Малина лесная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Многолетний кустарник высотой до 2м с волосистыми красноватыми игольчатыми шипами.  Листья темно- зеленые, пильчатой формы. Цветки белые, диаметром около 1см.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Цветет в июне, плоды поспевают в июле- августе.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Растет по опушкам, полянам, оврагам, образуя густые заросли. Плоды красные , сладкие с ароматным вкусом.</a:t>
            </a:r>
          </a:p>
        </p:txBody>
      </p:sp>
      <p:pic>
        <p:nvPicPr>
          <p:cNvPr id="21508" name="Picture 4" descr="plant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905000"/>
            <a:ext cx="31432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Несъедобные ягоды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5334000" cy="5181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smtClean="0">
                <a:solidFill>
                  <a:srgbClr val="FF3300"/>
                </a:solidFill>
              </a:rPr>
              <a:t>Вороний глаз 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Невысокое(15-35см)многолетнее растение. листья большие, расположенные крест-накрест, с тремя крупными продольными жилками. Всего  листьев четыре .на верхушке побега синевато-черная ягодка., окруженная длинными позеленевшими листочками и тычинками. 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Вороний глаз встречается поодиночке, иногда редкими группами во влажных, тенистых, лиственных лесах. Цветет он в мае - июне, плодоносит с конца июля. </a:t>
            </a:r>
            <a:r>
              <a:rPr lang="ru-RU" sz="2400" smtClean="0">
                <a:solidFill>
                  <a:srgbClr val="FF3300"/>
                </a:solidFill>
              </a:rPr>
              <a:t>Ядовито все растение, особенно плоды. </a:t>
            </a:r>
          </a:p>
        </p:txBody>
      </p:sp>
      <p:pic>
        <p:nvPicPr>
          <p:cNvPr id="22532" name="Picture 4" descr="plant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25" y="1752600"/>
            <a:ext cx="29845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Несъедобные ягоды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2800" y="1447800"/>
            <a:ext cx="5334000" cy="50292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FF3300"/>
                </a:solidFill>
              </a:rPr>
              <a:t>Ландыш майский     </a:t>
            </a:r>
            <a:r>
              <a:rPr lang="ru-RU" sz="2800" smtClean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Многолетние травянистое растение высотой до 20см. листья большие, темно- зеленые. Растение цветет в конце мая, плоды- оранжевые ягоды- созревают в сентябре. 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Ландыш майский растет в лесах, на полянах, образует большие сплошные заросли. </a:t>
            </a:r>
            <a:r>
              <a:rPr lang="ru-RU" sz="2800" smtClean="0">
                <a:solidFill>
                  <a:srgbClr val="FF3300"/>
                </a:solidFill>
              </a:rPr>
              <a:t>Все растение ядовито. </a:t>
            </a:r>
          </a:p>
        </p:txBody>
      </p:sp>
      <p:pic>
        <p:nvPicPr>
          <p:cNvPr id="23556" name="Picture 4" descr="plant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260032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Несъедобные ягоды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81600" cy="47244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>
                <a:solidFill>
                  <a:srgbClr val="FF3300"/>
                </a:solidFill>
              </a:rPr>
              <a:t>Волчье лыко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Кустарник высотой 30- 120 см. Листья тонкие, суживающиеся в короткий черешок, расположены на концах побегов. Цветки мелкие, розовые или вишневые, редко белые. Плоды - костянки, сочные, ярко- красные , густо сидят на концах побегов, созревает в конце июля. 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Волчье лыко растет по опушкам и в сырых местах. </a:t>
            </a:r>
            <a:r>
              <a:rPr lang="ru-RU" sz="2400" smtClean="0">
                <a:solidFill>
                  <a:srgbClr val="FF3300"/>
                </a:solidFill>
              </a:rPr>
              <a:t>Все растение, особенно плоды и кора, очень ядовито. </a:t>
            </a:r>
          </a:p>
        </p:txBody>
      </p:sp>
      <p:pic>
        <p:nvPicPr>
          <p:cNvPr id="24580" name="Picture 4" descr="plant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8525" y="1676400"/>
            <a:ext cx="287496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Это должен знать каждый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4102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Не собирай грибы, которых не знаешь. </a:t>
            </a:r>
          </a:p>
          <a:p>
            <a:pPr eaLnBrk="1" hangingPunct="1">
              <a:defRPr/>
            </a:pPr>
            <a:r>
              <a:rPr lang="ru-RU" smtClean="0"/>
              <a:t>Не собирай те грибы, в съедобности которых есть хоть малейшее сомнение. </a:t>
            </a:r>
          </a:p>
          <a:p>
            <a:pPr eaLnBrk="1" hangingPunct="1">
              <a:defRPr/>
            </a:pPr>
            <a:r>
              <a:rPr lang="ru-RU" smtClean="0"/>
              <a:t>Постоянно пополняйте свои знания о грибах. </a:t>
            </a:r>
          </a:p>
        </p:txBody>
      </p:sp>
      <p:pic>
        <p:nvPicPr>
          <p:cNvPr id="25604" name="Picture 4" descr="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6300" y="1371600"/>
            <a:ext cx="28844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5400" smtClean="0">
                <a:solidFill>
                  <a:srgbClr val="FFFF00"/>
                </a:solidFill>
              </a:rPr>
              <a:t>Съедобные грибы нашего леса</a:t>
            </a:r>
          </a:p>
        </p:txBody>
      </p:sp>
      <p:pic>
        <p:nvPicPr>
          <p:cNvPr id="26627" name="Picture 7" descr="Картинка 16 из 2240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1752600"/>
            <a:ext cx="3124200" cy="2343150"/>
          </a:xfrm>
          <a:noFill/>
        </p:spPr>
      </p:pic>
      <p:pic>
        <p:nvPicPr>
          <p:cNvPr id="26628" name="Picture 8" descr="сыроеж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124200"/>
            <a:ext cx="20177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0" descr="Свинух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6764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 Box 11"/>
          <p:cNvSpPr txBox="1">
            <a:spLocks noChangeArrowheads="1"/>
          </p:cNvSpPr>
          <p:nvPr/>
        </p:nvSpPr>
        <p:spPr bwMode="auto">
          <a:xfrm>
            <a:off x="533400" y="44561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Свинухи</a:t>
            </a:r>
          </a:p>
        </p:txBody>
      </p:sp>
      <p:sp>
        <p:nvSpPr>
          <p:cNvPr id="26631" name="Text Box 12"/>
          <p:cNvSpPr txBox="1">
            <a:spLocks noChangeArrowheads="1"/>
          </p:cNvSpPr>
          <p:nvPr/>
        </p:nvSpPr>
        <p:spPr bwMode="auto">
          <a:xfrm>
            <a:off x="3581400" y="5827713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Сыроежки</a:t>
            </a:r>
          </a:p>
        </p:txBody>
      </p:sp>
      <p:sp>
        <p:nvSpPr>
          <p:cNvPr id="26632" name="Text Box 13"/>
          <p:cNvSpPr txBox="1">
            <a:spLocks noChangeArrowheads="1"/>
          </p:cNvSpPr>
          <p:nvPr/>
        </p:nvSpPr>
        <p:spPr bwMode="auto">
          <a:xfrm>
            <a:off x="6400800" y="44561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Маслята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5400" smtClean="0">
                <a:solidFill>
                  <a:srgbClr val="FFFF00"/>
                </a:solidFill>
              </a:rPr>
              <a:t>Съедобные грибы наших лесов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267200"/>
            <a:ext cx="2819400" cy="2362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smtClean="0"/>
              <a:t>Белый гриб </a:t>
            </a:r>
          </a:p>
        </p:txBody>
      </p:sp>
      <p:pic>
        <p:nvPicPr>
          <p:cNvPr id="27652" name="Picture 4" descr="http://dom4u.narod.ru/dec/0109/mash015.ht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2535238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 descr="cantharellus_cib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6288" y="4114800"/>
            <a:ext cx="270351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 descr="gjljcbyjdb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676400"/>
            <a:ext cx="2590800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657600" y="20574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352800" y="2819400"/>
            <a:ext cx="22748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Лисичка настоящая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6477000" y="4346575"/>
            <a:ext cx="222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Подосиновик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Ядовитые грибы</a:t>
            </a:r>
          </a:p>
        </p:txBody>
      </p:sp>
      <p:pic>
        <p:nvPicPr>
          <p:cNvPr id="28675" name="Picture 4" descr="2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76400"/>
            <a:ext cx="4724400" cy="4876800"/>
          </a:xfrm>
          <a:noFill/>
        </p:spPr>
      </p:pic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5105400" y="1597025"/>
            <a:ext cx="403860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/>
              <a:t>1 – панэолус;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2 – поплавок серый;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3 – говорушка светящаяся;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4 – веселка обыкновенная;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5 – бледная поганка;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6 – мухомор белый (весенний).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Ядовитые грибы</a:t>
            </a:r>
          </a:p>
        </p:txBody>
      </p:sp>
      <p:pic>
        <p:nvPicPr>
          <p:cNvPr id="29699" name="Picture 4" descr="2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33800" y="1600200"/>
            <a:ext cx="5410200" cy="4800600"/>
          </a:xfrm>
          <a:noFill/>
        </p:spPr>
      </p:pic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52400" y="2262188"/>
            <a:ext cx="3886200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/>
              <a:t>7 – </a:t>
            </a:r>
            <a:r>
              <a:rPr lang="ru-RU" sz="2400"/>
              <a:t>мухомор   красный;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8 – шампиньон пестрый;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9 – сыроежка рвотная;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10 – валуй; 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11 – энтолома. </a:t>
            </a:r>
            <a:br>
              <a:rPr lang="ru-RU" sz="2400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5400" smtClean="0">
                <a:solidFill>
                  <a:srgbClr val="FFFF00"/>
                </a:solidFill>
              </a:rPr>
              <a:t>Ядовитые грибы наших лесов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2362200" cy="1066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 smtClean="0"/>
              <a:t>Бледная поганка</a:t>
            </a:r>
          </a:p>
        </p:txBody>
      </p:sp>
      <p:pic>
        <p:nvPicPr>
          <p:cNvPr id="30724" name="Picture 4" descr="gypholoma_fas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3810000"/>
            <a:ext cx="243998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2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733800"/>
            <a:ext cx="2057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http://myco.narod.ru/poison.ht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676400"/>
            <a:ext cx="3048000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582988" y="4713288"/>
            <a:ext cx="1793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/>
              <a:t>Мухомор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269038" y="2390775"/>
            <a:ext cx="2730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/>
              <a:t>Ложные опята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Съедобные травы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6482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/>
              <a:t>Чаще смотрите под ноги. В сезон там можно найти нечто вкусное и полезное, а именно — молодые зеленые растения.</a:t>
            </a:r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31748" name="Picture 4" descr="Картинка 27 из 8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2286000"/>
            <a:ext cx="3733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Съедобные травы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2133600" cy="1406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Крапива</a:t>
            </a:r>
          </a:p>
        </p:txBody>
      </p:sp>
      <p:pic>
        <p:nvPicPr>
          <p:cNvPr id="32772" name="Picture 4" descr="Картинка 12 из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352800"/>
            <a:ext cx="312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0000053159-pre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3200400"/>
            <a:ext cx="22923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yaray3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524000"/>
            <a:ext cx="3124200" cy="212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3962400" y="4495800"/>
            <a:ext cx="2119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/>
              <a:t>Одуванчик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7315200" y="2209800"/>
            <a:ext cx="1606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/>
              <a:t>Щавель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Вывод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839200" cy="5638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000" smtClean="0"/>
              <a:t>Добыча пищи и воды</a:t>
            </a: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H="1">
            <a:off x="2057400" y="16002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797" name="Line 6"/>
          <p:cNvSpPr>
            <a:spLocks noChangeShapeType="1"/>
          </p:cNvSpPr>
          <p:nvPr/>
        </p:nvSpPr>
        <p:spPr bwMode="auto">
          <a:xfrm>
            <a:off x="6553200" y="16764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0" y="2057400"/>
            <a:ext cx="24145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CC00"/>
                </a:solidFill>
              </a:rPr>
              <a:t>Животная</a:t>
            </a:r>
          </a:p>
          <a:p>
            <a:pPr algn="ctr"/>
            <a:r>
              <a:rPr lang="ru-RU">
                <a:solidFill>
                  <a:srgbClr val="00CC00"/>
                </a:solidFill>
              </a:rPr>
              <a:t>(трудно добыть)</a:t>
            </a:r>
          </a:p>
        </p:txBody>
      </p:sp>
      <p:sp>
        <p:nvSpPr>
          <p:cNvPr id="33799" name="Text Box 8"/>
          <p:cNvSpPr txBox="1">
            <a:spLocks noChangeArrowheads="1"/>
          </p:cNvSpPr>
          <p:nvPr/>
        </p:nvSpPr>
        <p:spPr bwMode="auto">
          <a:xfrm>
            <a:off x="3429000" y="2057400"/>
            <a:ext cx="2895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FF00"/>
                </a:solidFill>
              </a:rPr>
              <a:t>растительная</a:t>
            </a:r>
          </a:p>
        </p:txBody>
      </p:sp>
      <p:sp>
        <p:nvSpPr>
          <p:cNvPr id="33800" name="Text Box 9"/>
          <p:cNvSpPr txBox="1">
            <a:spLocks noChangeArrowheads="1"/>
          </p:cNvSpPr>
          <p:nvPr/>
        </p:nvSpPr>
        <p:spPr bwMode="auto">
          <a:xfrm>
            <a:off x="6629400" y="2133600"/>
            <a:ext cx="2514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D60093"/>
                </a:solidFill>
              </a:rPr>
              <a:t>Питьевая вода</a:t>
            </a:r>
          </a:p>
        </p:txBody>
      </p:sp>
      <p:sp>
        <p:nvSpPr>
          <p:cNvPr id="33801" name="Text Box 10"/>
          <p:cNvSpPr txBox="1">
            <a:spLocks noChangeArrowheads="1"/>
          </p:cNvSpPr>
          <p:nvPr/>
        </p:nvSpPr>
        <p:spPr bwMode="auto">
          <a:xfrm>
            <a:off x="0" y="3657600"/>
            <a:ext cx="817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CC00"/>
                </a:solidFill>
              </a:rPr>
              <a:t>звери</a:t>
            </a:r>
          </a:p>
        </p:txBody>
      </p:sp>
      <p:sp>
        <p:nvSpPr>
          <p:cNvPr id="33802" name="Text Box 11"/>
          <p:cNvSpPr txBox="1">
            <a:spLocks noChangeArrowheads="1"/>
          </p:cNvSpPr>
          <p:nvPr/>
        </p:nvSpPr>
        <p:spPr bwMode="auto">
          <a:xfrm>
            <a:off x="914400" y="3657600"/>
            <a:ext cx="830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CC00"/>
                </a:solidFill>
              </a:rPr>
              <a:t>рыба</a:t>
            </a:r>
          </a:p>
        </p:txBody>
      </p:sp>
      <p:sp>
        <p:nvSpPr>
          <p:cNvPr id="33803" name="Text Box 12"/>
          <p:cNvSpPr txBox="1">
            <a:spLocks noChangeArrowheads="1"/>
          </p:cNvSpPr>
          <p:nvPr/>
        </p:nvSpPr>
        <p:spPr bwMode="auto">
          <a:xfrm>
            <a:off x="1752600" y="36576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CC00"/>
                </a:solidFill>
              </a:rPr>
              <a:t>насекомые</a:t>
            </a:r>
          </a:p>
        </p:txBody>
      </p:sp>
      <p:sp>
        <p:nvSpPr>
          <p:cNvPr id="33804" name="Text Box 13"/>
          <p:cNvSpPr txBox="1">
            <a:spLocks noChangeArrowheads="1"/>
          </p:cNvSpPr>
          <p:nvPr/>
        </p:nvSpPr>
        <p:spPr bwMode="auto">
          <a:xfrm>
            <a:off x="3505200" y="2971800"/>
            <a:ext cx="817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ягоды</a:t>
            </a:r>
          </a:p>
        </p:txBody>
      </p:sp>
      <p:sp>
        <p:nvSpPr>
          <p:cNvPr id="33805" name="Text Box 14"/>
          <p:cNvSpPr txBox="1">
            <a:spLocks noChangeArrowheads="1"/>
          </p:cNvSpPr>
          <p:nvPr/>
        </p:nvSpPr>
        <p:spPr bwMode="auto">
          <a:xfrm>
            <a:off x="4876800" y="2971800"/>
            <a:ext cx="830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травы</a:t>
            </a:r>
          </a:p>
        </p:txBody>
      </p:sp>
      <p:sp>
        <p:nvSpPr>
          <p:cNvPr id="33806" name="Text Box 15"/>
          <p:cNvSpPr txBox="1">
            <a:spLocks noChangeArrowheads="1"/>
          </p:cNvSpPr>
          <p:nvPr/>
        </p:nvSpPr>
        <p:spPr bwMode="auto">
          <a:xfrm>
            <a:off x="6096000" y="2895600"/>
            <a:ext cx="817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грибы</a:t>
            </a:r>
          </a:p>
        </p:txBody>
      </p:sp>
      <p:sp>
        <p:nvSpPr>
          <p:cNvPr id="33807" name="Text Box 19"/>
          <p:cNvSpPr txBox="1">
            <a:spLocks noChangeArrowheads="1"/>
          </p:cNvSpPr>
          <p:nvPr/>
        </p:nvSpPr>
        <p:spPr bwMode="auto">
          <a:xfrm>
            <a:off x="7848600" y="3048000"/>
            <a:ext cx="1066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D60093"/>
                </a:solidFill>
              </a:rPr>
              <a:t>родник</a:t>
            </a:r>
          </a:p>
          <a:p>
            <a:endParaRPr lang="ru-RU">
              <a:solidFill>
                <a:srgbClr val="D60093"/>
              </a:solidFill>
            </a:endParaRPr>
          </a:p>
          <a:p>
            <a:r>
              <a:rPr lang="ru-RU">
                <a:solidFill>
                  <a:srgbClr val="D60093"/>
                </a:solidFill>
              </a:rPr>
              <a:t>ручей</a:t>
            </a:r>
          </a:p>
        </p:txBody>
      </p:sp>
      <p:sp>
        <p:nvSpPr>
          <p:cNvPr id="33808" name="Line 24"/>
          <p:cNvSpPr>
            <a:spLocks noChangeShapeType="1"/>
          </p:cNvSpPr>
          <p:nvPr/>
        </p:nvSpPr>
        <p:spPr bwMode="auto">
          <a:xfrm>
            <a:off x="4343400" y="16002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9" name="Line 25"/>
          <p:cNvSpPr>
            <a:spLocks noChangeShapeType="1"/>
          </p:cNvSpPr>
          <p:nvPr/>
        </p:nvSpPr>
        <p:spPr bwMode="auto">
          <a:xfrm flipH="1">
            <a:off x="304800" y="26670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0" name="Line 26"/>
          <p:cNvSpPr>
            <a:spLocks noChangeShapeType="1"/>
          </p:cNvSpPr>
          <p:nvPr/>
        </p:nvSpPr>
        <p:spPr bwMode="auto">
          <a:xfrm flipH="1">
            <a:off x="1295400" y="2667000"/>
            <a:ext cx="76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1" name="Line 27"/>
          <p:cNvSpPr>
            <a:spLocks noChangeShapeType="1"/>
          </p:cNvSpPr>
          <p:nvPr/>
        </p:nvSpPr>
        <p:spPr bwMode="auto">
          <a:xfrm>
            <a:off x="1981200" y="26670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2" name="Line 28"/>
          <p:cNvSpPr>
            <a:spLocks noChangeShapeType="1"/>
          </p:cNvSpPr>
          <p:nvPr/>
        </p:nvSpPr>
        <p:spPr bwMode="auto">
          <a:xfrm flipH="1">
            <a:off x="3733800" y="2514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3" name="Line 29"/>
          <p:cNvSpPr>
            <a:spLocks noChangeShapeType="1"/>
          </p:cNvSpPr>
          <p:nvPr/>
        </p:nvSpPr>
        <p:spPr bwMode="auto">
          <a:xfrm>
            <a:off x="4953000" y="2514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4" name="Line 30"/>
          <p:cNvSpPr>
            <a:spLocks noChangeShapeType="1"/>
          </p:cNvSpPr>
          <p:nvPr/>
        </p:nvSpPr>
        <p:spPr bwMode="auto">
          <a:xfrm>
            <a:off x="5715000" y="2514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5" name="Line 31"/>
          <p:cNvSpPr>
            <a:spLocks noChangeShapeType="1"/>
          </p:cNvSpPr>
          <p:nvPr/>
        </p:nvSpPr>
        <p:spPr bwMode="auto">
          <a:xfrm>
            <a:off x="8382000" y="274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6" name="Line 36"/>
          <p:cNvSpPr>
            <a:spLocks noChangeShapeType="1"/>
          </p:cNvSpPr>
          <p:nvPr/>
        </p:nvSpPr>
        <p:spPr bwMode="auto">
          <a:xfrm flipH="1">
            <a:off x="3124200" y="3429000"/>
            <a:ext cx="762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7" name="Line 37"/>
          <p:cNvSpPr>
            <a:spLocks noChangeShapeType="1"/>
          </p:cNvSpPr>
          <p:nvPr/>
        </p:nvSpPr>
        <p:spPr bwMode="auto">
          <a:xfrm flipH="1">
            <a:off x="3733800" y="3352800"/>
            <a:ext cx="2743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8" name="Text Box 38"/>
          <p:cNvSpPr txBox="1">
            <a:spLocks noChangeArrowheads="1"/>
          </p:cNvSpPr>
          <p:nvPr/>
        </p:nvSpPr>
        <p:spPr bwMode="auto">
          <a:xfrm>
            <a:off x="1981200" y="5181600"/>
            <a:ext cx="2393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FF3300"/>
                </a:solidFill>
              </a:rPr>
              <a:t>Съедобные</a:t>
            </a:r>
          </a:p>
        </p:txBody>
      </p:sp>
      <p:sp>
        <p:nvSpPr>
          <p:cNvPr id="33819" name="Text Box 39"/>
          <p:cNvSpPr txBox="1">
            <a:spLocks noChangeArrowheads="1"/>
          </p:cNvSpPr>
          <p:nvPr/>
        </p:nvSpPr>
        <p:spPr bwMode="auto">
          <a:xfrm>
            <a:off x="4586288" y="5160963"/>
            <a:ext cx="2822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FF3300"/>
                </a:solidFill>
              </a:rPr>
              <a:t>Несъедобные</a:t>
            </a:r>
          </a:p>
        </p:txBody>
      </p:sp>
      <p:sp>
        <p:nvSpPr>
          <p:cNvPr id="33820" name="Line 40"/>
          <p:cNvSpPr>
            <a:spLocks noChangeShapeType="1"/>
          </p:cNvSpPr>
          <p:nvPr/>
        </p:nvSpPr>
        <p:spPr bwMode="auto">
          <a:xfrm>
            <a:off x="5257800" y="3429000"/>
            <a:ext cx="457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1" name="Line 41"/>
          <p:cNvSpPr>
            <a:spLocks noChangeShapeType="1"/>
          </p:cNvSpPr>
          <p:nvPr/>
        </p:nvSpPr>
        <p:spPr bwMode="auto">
          <a:xfrm flipH="1">
            <a:off x="6172200" y="3429000"/>
            <a:ext cx="304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2" name="Line 42"/>
          <p:cNvSpPr>
            <a:spLocks noChangeShapeType="1"/>
          </p:cNvSpPr>
          <p:nvPr/>
        </p:nvSpPr>
        <p:spPr bwMode="auto">
          <a:xfrm flipH="1">
            <a:off x="3429000" y="3429000"/>
            <a:ext cx="17526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3" name="Line 43"/>
          <p:cNvSpPr>
            <a:spLocks noChangeShapeType="1"/>
          </p:cNvSpPr>
          <p:nvPr/>
        </p:nvSpPr>
        <p:spPr bwMode="auto">
          <a:xfrm>
            <a:off x="3962400" y="3429000"/>
            <a:ext cx="1524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4" name="Line 44"/>
          <p:cNvSpPr>
            <a:spLocks noChangeShapeType="1"/>
          </p:cNvSpPr>
          <p:nvPr/>
        </p:nvSpPr>
        <p:spPr bwMode="auto">
          <a:xfrm>
            <a:off x="83820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5" name="Line 45"/>
          <p:cNvSpPr>
            <a:spLocks noChangeShapeType="1"/>
          </p:cNvSpPr>
          <p:nvPr/>
        </p:nvSpPr>
        <p:spPr bwMode="auto">
          <a:xfrm>
            <a:off x="8382000" y="4038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6" name="Text Box 46"/>
          <p:cNvSpPr txBox="1">
            <a:spLocks noChangeArrowheads="1"/>
          </p:cNvSpPr>
          <p:nvPr/>
        </p:nvSpPr>
        <p:spPr bwMode="auto">
          <a:xfrm>
            <a:off x="7924800" y="4419600"/>
            <a:ext cx="990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D60093"/>
                </a:solidFill>
              </a:rPr>
              <a:t>дождь</a:t>
            </a:r>
          </a:p>
          <a:p>
            <a:endParaRPr lang="ru-RU">
              <a:solidFill>
                <a:srgbClr val="D60093"/>
              </a:solidFill>
            </a:endParaRPr>
          </a:p>
          <a:p>
            <a:endParaRPr lang="ru-RU">
              <a:solidFill>
                <a:srgbClr val="D60093"/>
              </a:solidFill>
            </a:endParaRPr>
          </a:p>
          <a:p>
            <a:r>
              <a:rPr lang="ru-RU">
                <a:solidFill>
                  <a:srgbClr val="D60093"/>
                </a:solidFill>
              </a:rPr>
              <a:t>снег</a:t>
            </a:r>
          </a:p>
          <a:p>
            <a:endParaRPr lang="ru-RU">
              <a:solidFill>
                <a:srgbClr val="D60093"/>
              </a:solidFill>
            </a:endParaRPr>
          </a:p>
          <a:p>
            <a:endParaRPr lang="ru-RU">
              <a:solidFill>
                <a:srgbClr val="D60093"/>
              </a:solidFill>
            </a:endParaRPr>
          </a:p>
          <a:p>
            <a:r>
              <a:rPr lang="ru-RU">
                <a:solidFill>
                  <a:srgbClr val="D60093"/>
                </a:solidFill>
              </a:rPr>
              <a:t>роса</a:t>
            </a:r>
          </a:p>
        </p:txBody>
      </p:sp>
      <p:sp>
        <p:nvSpPr>
          <p:cNvPr id="33827" name="Line 47"/>
          <p:cNvSpPr>
            <a:spLocks noChangeShapeType="1"/>
          </p:cNvSpPr>
          <p:nvPr/>
        </p:nvSpPr>
        <p:spPr bwMode="auto">
          <a:xfrm>
            <a:off x="83820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8" name="Line 48"/>
          <p:cNvSpPr>
            <a:spLocks noChangeShapeType="1"/>
          </p:cNvSpPr>
          <p:nvPr/>
        </p:nvSpPr>
        <p:spPr bwMode="auto">
          <a:xfrm>
            <a:off x="83820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правильно пить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Снег или лед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есть снег: сначала растопить во рту!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грызть лед: греть во рту пока растает!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есть снег и лед если вам жарко!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Очистка воды</a:t>
            </a:r>
            <a:endParaRPr lang="ru-RU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biLevel thresh="50000"/>
          </a:blip>
          <a:srcRect/>
          <a:stretch>
            <a:fillRect/>
          </a:stretch>
        </p:blipFill>
        <p:spPr bwMode="auto">
          <a:xfrm>
            <a:off x="1643042" y="1714488"/>
            <a:ext cx="5745317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357686" y="5500702"/>
            <a:ext cx="40575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+ КИПЯЧЕНИЕ!!!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Добыча воды</a:t>
            </a:r>
            <a:endParaRPr lang="ru-RU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44597">
            <a:off x="1857356" y="1500174"/>
            <a:ext cx="5643601" cy="4775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smtClean="0">
                <a:solidFill>
                  <a:srgbClr val="FFFF00"/>
                </a:solidFill>
              </a:rPr>
              <a:t>Источники питьевой воды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3800" y="1905000"/>
            <a:ext cx="5181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Лучший источник воды это </a:t>
            </a:r>
            <a:r>
              <a:rPr lang="ru-RU" sz="2800" u="sng" smtClean="0"/>
              <a:t>родник</a:t>
            </a:r>
            <a:r>
              <a:rPr lang="ru-RU" sz="2800" smtClean="0"/>
              <a:t>, но шансы найти его очень малы.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u="sng" smtClean="0"/>
              <a:t>Текущий ручей</a:t>
            </a:r>
            <a:r>
              <a:rPr lang="ru-RU" sz="2800" smtClean="0"/>
              <a:t> - ваш следующий шанс, движение воды уменьшает грязь. Но знайте, что употребление воды из ручьев может приводит к некоторым паразитическим заболеваниям .</a:t>
            </a:r>
          </a:p>
        </p:txBody>
      </p:sp>
      <p:pic>
        <p:nvPicPr>
          <p:cNvPr id="9220" name="Picture 6" descr="19137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34321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Источник воды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343400" cy="4530725"/>
          </a:xfrm>
        </p:spPr>
        <p:txBody>
          <a:bodyPr/>
          <a:lstStyle/>
          <a:p>
            <a:pPr eaLnBrk="1" hangingPunct="1">
              <a:buSzTx/>
              <a:buFont typeface="Symbol" pitchFamily="18" charset="2"/>
              <a:buChar char=""/>
              <a:defRPr/>
            </a:pPr>
            <a:r>
              <a:rPr lang="ru-RU" u="sng" smtClean="0"/>
              <a:t>Дождь, снег и роса</a:t>
            </a:r>
            <a:r>
              <a:rPr lang="ru-RU" smtClean="0"/>
              <a:t> могут быть хорошим источником чистой питьевой воды. </a:t>
            </a:r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10244" name="Picture 4" descr="i?id=41835551&amp;tov=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828800"/>
            <a:ext cx="4038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Добыча воды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53340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Для утоления жажды можно воспользоваться соком березы или клена.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 Для этого в коре молодого деревца сделайте ножом продольные, поперечные или в виде буквы «V» надрезы глубиной 3—4 см Под надрезом укрепите желобок из бересты или кусок бинта. Стекающий сок соберите в сосуд. За ночь таким способом можно получить до 1 литра сока. </a:t>
            </a:r>
          </a:p>
        </p:txBody>
      </p:sp>
      <p:pic>
        <p:nvPicPr>
          <p:cNvPr id="11268" name="Picture 4" descr="v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752600"/>
            <a:ext cx="3505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rgbClr val="FFFF00"/>
                </a:solidFill>
              </a:rPr>
              <a:t>Добыча воды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7912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3300"/>
                </a:solidFill>
              </a:rPr>
              <a:t>Учтите</a:t>
            </a:r>
            <a:r>
              <a:rPr lang="ru-RU" b="1" smtClean="0"/>
              <a:t>,</a:t>
            </a:r>
            <a:r>
              <a:rPr lang="ru-RU" smtClean="0"/>
              <a:t> что выпитая вода не может сразу же уменьшить жажду, так как ее всасывание и поступление в кровь и ткани организма начинается примерно через 10—15 минут.</a:t>
            </a:r>
          </a:p>
        </p:txBody>
      </p:sp>
      <p:pic>
        <p:nvPicPr>
          <p:cNvPr id="12292" name="Picture 4" descr="i?id=39426282&amp;tov=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676400"/>
            <a:ext cx="28146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1381</Words>
  <Application>Microsoft Office PowerPoint</Application>
  <PresentationFormat>Экран (4:3)</PresentationFormat>
  <Paragraphs>177</Paragraphs>
  <Slides>33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Symbol</vt:lpstr>
      <vt:lpstr>Wingdings</vt:lpstr>
      <vt:lpstr>Тема Office</vt:lpstr>
      <vt:lpstr>Обеспечение питанием и водой</vt:lpstr>
      <vt:lpstr>Обеспечение питанием</vt:lpstr>
      <vt:lpstr>Обеспечение питанием</vt:lpstr>
      <vt:lpstr>Обеспечение питанием</vt:lpstr>
      <vt:lpstr>Обеспечение питанием</vt:lpstr>
      <vt:lpstr>Обеспечение питанием</vt:lpstr>
      <vt:lpstr>Обеспечение питанием</vt:lpstr>
      <vt:lpstr>Обеспечение питанием</vt:lpstr>
      <vt:lpstr>Основные источники пищи</vt:lpstr>
      <vt:lpstr>Лесные ягоды</vt:lpstr>
      <vt:lpstr>Съедобные ягоды</vt:lpstr>
      <vt:lpstr>Съедобные ягоды</vt:lpstr>
      <vt:lpstr>Съедобные ягоды</vt:lpstr>
      <vt:lpstr>Несъедобные ягоды</vt:lpstr>
      <vt:lpstr>Несъедобные ягоды</vt:lpstr>
      <vt:lpstr>Несъедобные ягоды</vt:lpstr>
      <vt:lpstr>Это должен знать каждый</vt:lpstr>
      <vt:lpstr>Съедобные грибы нашего леса</vt:lpstr>
      <vt:lpstr>Съедобные грибы наших лесов</vt:lpstr>
      <vt:lpstr>Ядовитые грибы</vt:lpstr>
      <vt:lpstr>Ядовитые грибы</vt:lpstr>
      <vt:lpstr>Ядовитые грибы наших лесов</vt:lpstr>
      <vt:lpstr>Съедобные травы</vt:lpstr>
      <vt:lpstr>Съедобные травы</vt:lpstr>
      <vt:lpstr>Вывод</vt:lpstr>
      <vt:lpstr>Как правильно пить</vt:lpstr>
      <vt:lpstr>Снег или лед</vt:lpstr>
      <vt:lpstr>Очистка воды</vt:lpstr>
      <vt:lpstr>Добыча воды</vt:lpstr>
      <vt:lpstr>Источники питьевой воды</vt:lpstr>
      <vt:lpstr>Источник воды</vt:lpstr>
      <vt:lpstr>Добыча воды</vt:lpstr>
      <vt:lpstr>Добыча 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red</dc:creator>
  <cp:lastModifiedBy>RUSLAN</cp:lastModifiedBy>
  <cp:revision>14</cp:revision>
  <dcterms:created xsi:type="dcterms:W3CDTF">2010-09-26T05:01:22Z</dcterms:created>
  <dcterms:modified xsi:type="dcterms:W3CDTF">2016-08-29T16:44:14Z</dcterms:modified>
</cp:coreProperties>
</file>