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5808DBE-5122-4CE0-AEF4-3D7E4F7268B6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215E30B-8AC9-4361-A98B-1F90D7875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4429132"/>
            <a:ext cx="5048256" cy="1928826"/>
          </a:xfrm>
        </p:spPr>
        <p:txBody>
          <a:bodyPr/>
          <a:lstStyle/>
          <a:p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500042"/>
            <a:ext cx="8305800" cy="2286016"/>
          </a:xfrm>
        </p:spPr>
        <p:txBody>
          <a:bodyPr/>
          <a:lstStyle/>
          <a:p>
            <a:r>
              <a:rPr lang="ru-RU" sz="6000" dirty="0" smtClean="0">
                <a:solidFill>
                  <a:schemeClr val="tx2">
                    <a:lumMod val="10000"/>
                  </a:schemeClr>
                </a:solidFill>
                <a:cs typeface="Aharoni" pitchFamily="2" charset="-79"/>
              </a:rPr>
              <a:t> Переход прилагательных в существительные.</a:t>
            </a:r>
            <a:endParaRPr lang="ru-RU" sz="6000" dirty="0">
              <a:solidFill>
                <a:schemeClr val="tx2">
                  <a:lumMod val="10000"/>
                </a:schemeClr>
              </a:solidFill>
              <a:cs typeface="Aharoni" pitchFamily="2" charset="-79"/>
            </a:endParaRPr>
          </a:p>
        </p:txBody>
      </p:sp>
      <p:pic>
        <p:nvPicPr>
          <p:cNvPr id="3074" name="Picture 2" descr="C:\Users\user\Pictures\iSRQ98U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214686"/>
            <a:ext cx="2714644" cy="335758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Некоторые имена прилагательные могут, как  в русском языке, употребляться в значении существительных. Они употребляются со значением множественного числа. Они не принимают окончания –</a:t>
            </a:r>
            <a:r>
              <a:rPr lang="en-US" sz="3600" dirty="0" smtClean="0"/>
              <a:t>s </a:t>
            </a:r>
            <a:r>
              <a:rPr lang="ru-RU" sz="3600" dirty="0" smtClean="0"/>
              <a:t>и употребляются с определенным артиклем: 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Прилагательные, как существительные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There are special schools for 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</a:rPr>
              <a:t>the blind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in our country. –  </a:t>
            </a:r>
            <a:r>
              <a:rPr lang="ru-RU" sz="3600" dirty="0" smtClean="0">
                <a:solidFill>
                  <a:srgbClr val="C00000"/>
                </a:solidFill>
              </a:rPr>
              <a:t>В нашей стране существуют специальные школы для слепых.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Immediate help was rendered to </a:t>
            </a:r>
            <a:r>
              <a:rPr lang="en-US" sz="3600" b="1" u="sng" dirty="0" smtClean="0">
                <a:solidFill>
                  <a:schemeClr val="bg2">
                    <a:lumMod val="50000"/>
                  </a:schemeClr>
                </a:solidFill>
              </a:rPr>
              <a:t>the sick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.- </a:t>
            </a:r>
            <a:r>
              <a:rPr lang="ru-RU" sz="3600" dirty="0" smtClean="0">
                <a:solidFill>
                  <a:srgbClr val="C00000"/>
                </a:solidFill>
              </a:rPr>
              <a:t>Больным была оказана немедленная помощь.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7200" smtClean="0">
                <a:solidFill>
                  <a:schemeClr val="accent2"/>
                </a:solidFill>
              </a:rPr>
              <a:t>Example:</a:t>
            </a:r>
            <a:endParaRPr lang="ru-RU" sz="7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72098"/>
          </a:xfrm>
        </p:spPr>
        <p:txBody>
          <a:bodyPr>
            <a:normAutofit fontScale="92500" lnSpcReduction="10000"/>
          </a:bodyPr>
          <a:lstStyle/>
          <a:p>
            <a:r>
              <a:rPr lang="ru-RU" sz="4300" dirty="0" smtClean="0">
                <a:solidFill>
                  <a:schemeClr val="bg2">
                    <a:lumMod val="50000"/>
                  </a:schemeClr>
                </a:solidFill>
              </a:rPr>
              <a:t>Для обозначения одного или нескольких отдельных лиц употребляется сочетание прилагательного с одним из существительных: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5400" dirty="0" smtClean="0">
                <a:solidFill>
                  <a:srgbClr val="C00000"/>
                </a:solidFill>
              </a:rPr>
              <a:t>man-men; woman- women; person-persons; people- peoples and etc;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accent2"/>
                </a:solidFill>
              </a:rPr>
              <a:t>Примечание:</a:t>
            </a:r>
            <a:endParaRPr lang="ru-RU" sz="6600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C:\Users\user\Pictures\iTTEXVYO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514351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</a:rPr>
              <a:t>A blind man- </a:t>
            </a:r>
            <a:r>
              <a:rPr lang="ru-RU" sz="6000" dirty="0" smtClean="0">
                <a:solidFill>
                  <a:srgbClr val="C00000"/>
                </a:solidFill>
              </a:rPr>
              <a:t>слепой</a:t>
            </a:r>
            <a:r>
              <a:rPr lang="en-US" sz="6000" dirty="0" smtClean="0">
                <a:solidFill>
                  <a:srgbClr val="C00000"/>
                </a:solidFill>
              </a:rPr>
              <a:t>; </a:t>
            </a:r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</a:rPr>
              <a:t>a blind woman</a:t>
            </a:r>
            <a:r>
              <a:rPr lang="ru-RU" sz="6000" dirty="0" smtClean="0"/>
              <a:t>- </a:t>
            </a:r>
            <a:r>
              <a:rPr lang="ru-RU" sz="6000" dirty="0" smtClean="0">
                <a:solidFill>
                  <a:srgbClr val="C00000"/>
                </a:solidFill>
              </a:rPr>
              <a:t>слепая</a:t>
            </a:r>
            <a:r>
              <a:rPr lang="en-US" sz="6000" dirty="0" smtClean="0">
                <a:solidFill>
                  <a:srgbClr val="C00000"/>
                </a:solidFill>
              </a:rPr>
              <a:t>; </a:t>
            </a:r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</a:rPr>
              <a:t>two blind persons</a:t>
            </a:r>
            <a:r>
              <a:rPr lang="ru-RU" sz="6000" dirty="0" smtClean="0"/>
              <a:t>- </a:t>
            </a:r>
            <a:r>
              <a:rPr lang="ru-RU" sz="6000" dirty="0" smtClean="0">
                <a:solidFill>
                  <a:srgbClr val="C00000"/>
                </a:solidFill>
              </a:rPr>
              <a:t>двое слепых</a:t>
            </a:r>
            <a:r>
              <a:rPr lang="en-US" sz="6000" dirty="0" smtClean="0">
                <a:solidFill>
                  <a:srgbClr val="C00000"/>
                </a:solidFill>
              </a:rPr>
              <a:t>; </a:t>
            </a:r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</a:rPr>
              <a:t>a poor man</a:t>
            </a:r>
            <a:r>
              <a:rPr lang="ru-RU" sz="6000" dirty="0" smtClean="0"/>
              <a:t>- </a:t>
            </a:r>
            <a:r>
              <a:rPr lang="ru-RU" sz="6000" dirty="0" smtClean="0">
                <a:solidFill>
                  <a:srgbClr val="C00000"/>
                </a:solidFill>
              </a:rPr>
              <a:t>бедняк</a:t>
            </a:r>
            <a:r>
              <a:rPr lang="en-US" sz="6000" dirty="0" smtClean="0">
                <a:solidFill>
                  <a:srgbClr val="C00000"/>
                </a:solidFill>
              </a:rPr>
              <a:t>; </a:t>
            </a:r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</a:rPr>
              <a:t>two poor men</a:t>
            </a:r>
            <a:r>
              <a:rPr lang="ru-RU" sz="6000" dirty="0" smtClean="0"/>
              <a:t>- </a:t>
            </a:r>
            <a:r>
              <a:rPr lang="ru-RU" sz="6000" dirty="0" smtClean="0">
                <a:solidFill>
                  <a:srgbClr val="C00000"/>
                </a:solidFill>
              </a:rPr>
              <a:t>два бедняка</a:t>
            </a:r>
            <a:r>
              <a:rPr lang="en-US" sz="6000" dirty="0" smtClean="0">
                <a:solidFill>
                  <a:srgbClr val="C00000"/>
                </a:solidFill>
              </a:rPr>
              <a:t>.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762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Прилагательные обозначающие национальность, могут превращаться в                      существительные.</a:t>
            </a:r>
          </a:p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Прилагательные, обозначающие национальности оканчивающиеся </a:t>
            </a:r>
            <a:r>
              <a:rPr lang="ru-RU" sz="4000" dirty="0" smtClean="0">
                <a:solidFill>
                  <a:srgbClr val="C00000"/>
                </a:solidFill>
              </a:rPr>
              <a:t>на</a:t>
            </a:r>
            <a:r>
              <a:rPr lang="ru-RU" sz="4000" b="1" u="sng" dirty="0" smtClean="0">
                <a:solidFill>
                  <a:srgbClr val="C00000"/>
                </a:solidFill>
              </a:rPr>
              <a:t> –</a:t>
            </a:r>
            <a:r>
              <a:rPr lang="en-US" sz="4000" b="1" u="sng" dirty="0" smtClean="0">
                <a:solidFill>
                  <a:srgbClr val="C00000"/>
                </a:solidFill>
              </a:rPr>
              <a:t>an; - </a:t>
            </a:r>
            <a:r>
              <a:rPr lang="en-US" sz="4000" b="1" u="sng" dirty="0" err="1" smtClean="0">
                <a:solidFill>
                  <a:srgbClr val="C00000"/>
                </a:solidFill>
              </a:rPr>
              <a:t>ian</a:t>
            </a:r>
            <a:r>
              <a:rPr lang="en-US" sz="4000" b="1" u="sng" dirty="0" smtClean="0">
                <a:solidFill>
                  <a:srgbClr val="C00000"/>
                </a:solidFill>
              </a:rPr>
              <a:t> </a:t>
            </a:r>
            <a:r>
              <a:rPr lang="en-US" sz="4000" dirty="0" smtClean="0">
                <a:solidFill>
                  <a:srgbClr val="C00000"/>
                </a:solidFill>
              </a:rPr>
              <a:t>(Russ</a:t>
            </a:r>
            <a:r>
              <a:rPr lang="en-US" sz="4000" b="1" u="sng" dirty="0" smtClean="0">
                <a:solidFill>
                  <a:srgbClr val="C00000"/>
                </a:solidFill>
              </a:rPr>
              <a:t>ian</a:t>
            </a:r>
            <a:r>
              <a:rPr lang="en-US" sz="4000" dirty="0" smtClean="0">
                <a:solidFill>
                  <a:srgbClr val="C00000"/>
                </a:solidFill>
              </a:rPr>
              <a:t>)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8800" smtClean="0">
                <a:solidFill>
                  <a:schemeClr val="accent2"/>
                </a:solidFill>
              </a:rPr>
              <a:t>Nationalities:</a:t>
            </a:r>
            <a:endParaRPr lang="ru-RU" sz="8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5667396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2">
                    <a:lumMod val="50000"/>
                  </a:schemeClr>
                </a:solidFill>
              </a:rPr>
              <a:t>Во множественном числе данные национальности принимают окончание</a:t>
            </a:r>
            <a:r>
              <a:rPr lang="ru-RU" sz="4800" dirty="0" smtClean="0">
                <a:solidFill>
                  <a:srgbClr val="C00000"/>
                </a:solidFill>
              </a:rPr>
              <a:t> –</a:t>
            </a:r>
            <a:r>
              <a:rPr lang="en-US" sz="4800" dirty="0" smtClean="0">
                <a:solidFill>
                  <a:srgbClr val="C00000"/>
                </a:solidFill>
              </a:rPr>
              <a:t>s:</a:t>
            </a:r>
            <a:endParaRPr lang="ru-RU" sz="4800" dirty="0" smtClean="0">
              <a:solidFill>
                <a:srgbClr val="C00000"/>
              </a:solidFill>
            </a:endParaRPr>
          </a:p>
          <a:p>
            <a:r>
              <a:rPr lang="en-US" sz="3200" dirty="0" smtClean="0"/>
              <a:t>a Russian – </a:t>
            </a:r>
            <a:r>
              <a:rPr lang="ru-RU" sz="3200" dirty="0" smtClean="0"/>
              <a:t>русский;           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two Russians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 Bulgarian-</a:t>
            </a:r>
            <a:r>
              <a:rPr lang="ru-RU" sz="3200" dirty="0" smtClean="0"/>
              <a:t> болгарин;</a:t>
            </a:r>
            <a:r>
              <a:rPr lang="en-US" sz="3200" dirty="0" smtClean="0"/>
              <a:t>        </a:t>
            </a:r>
            <a:r>
              <a:rPr lang="en-US" sz="3200" dirty="0" smtClean="0">
                <a:solidFill>
                  <a:srgbClr val="C00000"/>
                </a:solidFill>
              </a:rPr>
              <a:t>three Bulgarians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 German-</a:t>
            </a:r>
            <a:r>
              <a:rPr lang="ru-RU" sz="3200" dirty="0" smtClean="0"/>
              <a:t> немец;</a:t>
            </a:r>
            <a:r>
              <a:rPr lang="en-US" sz="3200" dirty="0" smtClean="0"/>
              <a:t>                 </a:t>
            </a:r>
            <a:r>
              <a:rPr lang="en-US" sz="3200" dirty="0" smtClean="0">
                <a:solidFill>
                  <a:srgbClr val="C00000"/>
                </a:solidFill>
              </a:rPr>
              <a:t>two Germans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 Norwegian-</a:t>
            </a:r>
            <a:r>
              <a:rPr lang="ru-RU" sz="3200" dirty="0" smtClean="0"/>
              <a:t> норвежец;</a:t>
            </a:r>
            <a:r>
              <a:rPr lang="en-US" sz="3200" dirty="0" smtClean="0"/>
              <a:t>      </a:t>
            </a:r>
            <a:r>
              <a:rPr lang="en-US" sz="3200" dirty="0" smtClean="0">
                <a:solidFill>
                  <a:srgbClr val="C00000"/>
                </a:solidFill>
              </a:rPr>
              <a:t>two Norwegians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an American-</a:t>
            </a:r>
            <a:r>
              <a:rPr lang="ru-RU" sz="3200" dirty="0" smtClean="0"/>
              <a:t> американец;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C00000"/>
                </a:solidFill>
              </a:rPr>
              <a:t>four Americans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4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7223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Во множественном числе такие существительные могут употребляться для обозначения данной нации в целом. В этом случае пред ними стоит определенный артикль:</a:t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rgbClr val="C00000"/>
                </a:solidFill>
              </a:rPr>
              <a:t>the Russians-</a:t>
            </a:r>
            <a:r>
              <a:rPr lang="ru-RU" sz="4000" dirty="0" smtClean="0">
                <a:solidFill>
                  <a:srgbClr val="C00000"/>
                </a:solidFill>
              </a:rPr>
              <a:t> русские</a:t>
            </a:r>
            <a:r>
              <a:rPr lang="en-US" sz="4000" dirty="0" smtClean="0">
                <a:solidFill>
                  <a:srgbClr val="C00000"/>
                </a:solidFill>
              </a:rPr>
              <a:t/>
            </a:r>
            <a:br>
              <a:rPr lang="en-US" sz="4000" dirty="0" smtClean="0">
                <a:solidFill>
                  <a:srgbClr val="C00000"/>
                </a:solidFill>
              </a:rPr>
            </a:br>
            <a:r>
              <a:rPr lang="en-US" sz="4000" dirty="0" smtClean="0">
                <a:solidFill>
                  <a:srgbClr val="C00000"/>
                </a:solidFill>
              </a:rPr>
              <a:t>the Norwegians-</a:t>
            </a:r>
            <a:r>
              <a:rPr lang="ru-RU" sz="4000" dirty="0" smtClean="0">
                <a:solidFill>
                  <a:srgbClr val="C00000"/>
                </a:solidFill>
              </a:rPr>
              <a:t> норвежцы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en-US" sz="4000" dirty="0" smtClean="0">
                <a:solidFill>
                  <a:srgbClr val="C00000"/>
                </a:solidFill>
              </a:rPr>
              <a:t>the Germans-</a:t>
            </a:r>
            <a:r>
              <a:rPr lang="ru-RU" sz="4000" dirty="0" smtClean="0">
                <a:solidFill>
                  <a:srgbClr val="C00000"/>
                </a:solidFill>
              </a:rPr>
              <a:t> немцы</a:t>
            </a:r>
            <a:r>
              <a:rPr lang="en-US" sz="4000" dirty="0" smtClean="0">
                <a:solidFill>
                  <a:srgbClr val="C00000"/>
                </a:solidFill>
              </a:rPr>
              <a:t/>
            </a:r>
            <a:br>
              <a:rPr lang="en-US" sz="4000" dirty="0" smtClean="0">
                <a:solidFill>
                  <a:srgbClr val="C00000"/>
                </a:solidFill>
              </a:rPr>
            </a:br>
            <a:r>
              <a:rPr lang="en-US" sz="4000" dirty="0" smtClean="0">
                <a:solidFill>
                  <a:srgbClr val="C00000"/>
                </a:solidFill>
              </a:rPr>
              <a:t>the Bulgarians-</a:t>
            </a:r>
            <a:r>
              <a:rPr lang="ru-RU" sz="4000" dirty="0" smtClean="0">
                <a:solidFill>
                  <a:srgbClr val="C00000"/>
                </a:solidFill>
              </a:rPr>
              <a:t> болгары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762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Прилагательные, оканчивающиеся на –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se, -</a:t>
            </a:r>
            <a:r>
              <a:rPr lang="en-US" sz="4000" dirty="0" err="1" smtClean="0">
                <a:solidFill>
                  <a:schemeClr val="bg2">
                    <a:lumMod val="50000"/>
                  </a:schemeClr>
                </a:solidFill>
              </a:rPr>
              <a:t>ss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 (Chine</a:t>
            </a:r>
            <a:r>
              <a:rPr lang="en-US" sz="4000" dirty="0" smtClean="0">
                <a:solidFill>
                  <a:srgbClr val="C00000"/>
                </a:solidFill>
              </a:rPr>
              <a:t>se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 китайский, 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Swi</a:t>
            </a:r>
            <a:r>
              <a:rPr lang="en-US" sz="4000" dirty="0" smtClean="0">
                <a:solidFill>
                  <a:srgbClr val="C00000"/>
                </a:solidFill>
              </a:rPr>
              <a:t>ss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швейцарский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, превращаются в существительные, употребляются со значением как единственного, так и множественного числа.</a:t>
            </a:r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4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Autofit/>
          </a:bodyPr>
          <a:lstStyle/>
          <a:p>
            <a:r>
              <a:rPr lang="ru-RU" sz="4600" dirty="0" smtClean="0">
                <a:solidFill>
                  <a:schemeClr val="bg2">
                    <a:lumMod val="50000"/>
                  </a:schemeClr>
                </a:solidFill>
              </a:rPr>
              <a:t>Прилагательные оканчивающиеся на </a:t>
            </a:r>
            <a:r>
              <a:rPr lang="ru-RU" sz="4600" dirty="0" smtClean="0">
                <a:solidFill>
                  <a:srgbClr val="C00000"/>
                </a:solidFill>
              </a:rPr>
              <a:t>–</a:t>
            </a:r>
            <a:r>
              <a:rPr lang="en-US" sz="4600" dirty="0" err="1" smtClean="0">
                <a:solidFill>
                  <a:srgbClr val="C00000"/>
                </a:solidFill>
              </a:rPr>
              <a:t>sh</a:t>
            </a:r>
            <a:r>
              <a:rPr lang="en-US" sz="4600" dirty="0" smtClean="0">
                <a:solidFill>
                  <a:srgbClr val="C00000"/>
                </a:solidFill>
              </a:rPr>
              <a:t>, -</a:t>
            </a:r>
            <a:r>
              <a:rPr lang="en-US" sz="4600" dirty="0" err="1" smtClean="0">
                <a:solidFill>
                  <a:srgbClr val="C00000"/>
                </a:solidFill>
              </a:rPr>
              <a:t>ch</a:t>
            </a:r>
            <a:r>
              <a:rPr lang="en-US" sz="4600" dirty="0" smtClean="0">
                <a:solidFill>
                  <a:srgbClr val="C00000"/>
                </a:solidFill>
              </a:rPr>
              <a:t> </a:t>
            </a:r>
            <a:r>
              <a:rPr lang="en-US" sz="46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sz="4600" dirty="0" smtClean="0">
                <a:solidFill>
                  <a:srgbClr val="C00000"/>
                </a:solidFill>
              </a:rPr>
              <a:t>English</a:t>
            </a:r>
            <a:r>
              <a:rPr lang="ru-RU" sz="4600" dirty="0" smtClean="0">
                <a:solidFill>
                  <a:srgbClr val="C00000"/>
                </a:solidFill>
              </a:rPr>
              <a:t>-</a:t>
            </a:r>
            <a:r>
              <a:rPr lang="en-US" sz="4600" dirty="0" smtClean="0">
                <a:solidFill>
                  <a:srgbClr val="C00000"/>
                </a:solidFill>
              </a:rPr>
              <a:t> </a:t>
            </a:r>
            <a:r>
              <a:rPr lang="ru-RU" sz="4600" dirty="0" smtClean="0">
                <a:solidFill>
                  <a:schemeClr val="bg2">
                    <a:lumMod val="50000"/>
                  </a:schemeClr>
                </a:solidFill>
              </a:rPr>
              <a:t>английский, </a:t>
            </a:r>
            <a:r>
              <a:rPr lang="en-US" sz="4600" dirty="0" smtClean="0">
                <a:solidFill>
                  <a:srgbClr val="C00000"/>
                </a:solidFill>
              </a:rPr>
              <a:t>French</a:t>
            </a:r>
            <a:r>
              <a:rPr lang="ru-RU" sz="4600" dirty="0" smtClean="0">
                <a:solidFill>
                  <a:srgbClr val="C00000"/>
                </a:solidFill>
              </a:rPr>
              <a:t>- </a:t>
            </a:r>
            <a:r>
              <a:rPr lang="ru-RU" sz="4600" dirty="0" smtClean="0">
                <a:solidFill>
                  <a:schemeClr val="bg2">
                    <a:lumMod val="50000"/>
                  </a:schemeClr>
                </a:solidFill>
              </a:rPr>
              <a:t>французский</a:t>
            </a:r>
            <a:r>
              <a:rPr lang="en-US" sz="46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ru-RU" sz="4600" dirty="0" smtClean="0">
                <a:solidFill>
                  <a:schemeClr val="bg2">
                    <a:lumMod val="50000"/>
                  </a:schemeClr>
                </a:solidFill>
              </a:rPr>
              <a:t>. Перед ними в этом случае стоит определенный артикль: </a:t>
            </a:r>
            <a:r>
              <a:rPr lang="en-US" sz="4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4600" dirty="0" smtClean="0">
                <a:solidFill>
                  <a:srgbClr val="C00000"/>
                </a:solidFill>
              </a:rPr>
              <a:t>the French, the English, the Spanish, the Scotch and etc.</a:t>
            </a:r>
            <a:r>
              <a:rPr lang="ru-RU" sz="4600" dirty="0" smtClean="0">
                <a:solidFill>
                  <a:srgbClr val="C00000"/>
                </a:solidFill>
              </a:rPr>
              <a:t> </a:t>
            </a:r>
            <a:endParaRPr lang="ru-RU" sz="46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4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Когда речь не идет о нации в целом, употребляются составные существительные, образованные из данного прилагательного и существительных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4400" dirty="0" smtClean="0">
                <a:solidFill>
                  <a:srgbClr val="C00000"/>
                </a:solidFill>
              </a:rPr>
              <a:t>man, woman, women, men.</a:t>
            </a:r>
          </a:p>
          <a:p>
            <a:r>
              <a:rPr lang="en-US" sz="4400" dirty="0" smtClean="0">
                <a:solidFill>
                  <a:srgbClr val="C00000"/>
                </a:solidFill>
              </a:rPr>
              <a:t>A Dutchman; a Scotchmen, a Frenchwomen, an Englishwomen and etc.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4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rmAutofit fontScale="92500"/>
          </a:bodyPr>
          <a:lstStyle/>
          <a:p>
            <a:r>
              <a:rPr lang="ru-RU" sz="4800" dirty="0" smtClean="0">
                <a:solidFill>
                  <a:schemeClr val="bg2">
                    <a:lumMod val="50000"/>
                  </a:schemeClr>
                </a:solidFill>
              </a:rPr>
              <a:t>Выполни упражнение: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en-US" sz="4800" dirty="0" smtClean="0">
                <a:solidFill>
                  <a:srgbClr val="C00000"/>
                </a:solidFill>
              </a:rPr>
              <a:t>a Chinese- two Chine…;</a:t>
            </a:r>
            <a:br>
              <a:rPr lang="en-US" sz="4800" dirty="0" smtClean="0">
                <a:solidFill>
                  <a:srgbClr val="C00000"/>
                </a:solidFill>
              </a:rPr>
            </a:br>
            <a:r>
              <a:rPr lang="en-US" sz="4800" dirty="0" smtClean="0">
                <a:solidFill>
                  <a:srgbClr val="C00000"/>
                </a:solidFill>
              </a:rPr>
              <a:t>a Japanese- two </a:t>
            </a:r>
            <a:r>
              <a:rPr lang="en-US" sz="4800" dirty="0" err="1" smtClean="0">
                <a:solidFill>
                  <a:srgbClr val="C00000"/>
                </a:solidFill>
              </a:rPr>
              <a:t>Japane</a:t>
            </a:r>
            <a:r>
              <a:rPr lang="en-US" sz="4800" dirty="0" smtClean="0">
                <a:solidFill>
                  <a:srgbClr val="C00000"/>
                </a:solidFill>
              </a:rPr>
              <a:t>…;</a:t>
            </a:r>
            <a:br>
              <a:rPr lang="en-US" sz="4800" dirty="0" smtClean="0">
                <a:solidFill>
                  <a:srgbClr val="C00000"/>
                </a:solidFill>
              </a:rPr>
            </a:br>
            <a:r>
              <a:rPr lang="en-US" sz="4800" dirty="0" smtClean="0">
                <a:solidFill>
                  <a:srgbClr val="C00000"/>
                </a:solidFill>
              </a:rPr>
              <a:t>a Swiss- two Swiss…;</a:t>
            </a:r>
            <a:br>
              <a:rPr lang="en-US" sz="4800" dirty="0" smtClean="0">
                <a:solidFill>
                  <a:srgbClr val="C00000"/>
                </a:solidFill>
              </a:rPr>
            </a:br>
            <a:r>
              <a:rPr lang="en-US" sz="4400" dirty="0" smtClean="0">
                <a:solidFill>
                  <a:srgbClr val="C00000"/>
                </a:solidFill>
              </a:rPr>
              <a:t>an Englishman- an </a:t>
            </a:r>
            <a:r>
              <a:rPr lang="en-US" sz="4400" dirty="0" err="1" smtClean="0">
                <a:solidFill>
                  <a:srgbClr val="C00000"/>
                </a:solidFill>
              </a:rPr>
              <a:t>Eglishm</a:t>
            </a:r>
            <a:r>
              <a:rPr lang="en-US" sz="4400" dirty="0" smtClean="0">
                <a:solidFill>
                  <a:srgbClr val="C00000"/>
                </a:solidFill>
              </a:rPr>
              <a:t>…n…;</a:t>
            </a:r>
            <a:br>
              <a:rPr lang="en-US" sz="4400" dirty="0" smtClean="0">
                <a:solidFill>
                  <a:srgbClr val="C00000"/>
                </a:solidFill>
              </a:rPr>
            </a:br>
            <a:r>
              <a:rPr lang="en-US" sz="4400" dirty="0" smtClean="0">
                <a:solidFill>
                  <a:srgbClr val="C00000"/>
                </a:solidFill>
              </a:rPr>
              <a:t>a Frenchman- a </a:t>
            </a:r>
            <a:r>
              <a:rPr lang="en-US" sz="4400" dirty="0" err="1" smtClean="0">
                <a:solidFill>
                  <a:srgbClr val="C00000"/>
                </a:solidFill>
              </a:rPr>
              <a:t>Frenchm</a:t>
            </a:r>
            <a:r>
              <a:rPr lang="en-US" sz="4400" dirty="0" smtClean="0">
                <a:solidFill>
                  <a:srgbClr val="C00000"/>
                </a:solidFill>
              </a:rPr>
              <a:t>…n…;</a:t>
            </a:r>
            <a:br>
              <a:rPr lang="en-US" sz="4400" dirty="0" smtClean="0">
                <a:solidFill>
                  <a:srgbClr val="C00000"/>
                </a:solidFill>
              </a:rPr>
            </a:br>
            <a:r>
              <a:rPr lang="en-US" sz="4400" dirty="0" smtClean="0">
                <a:solidFill>
                  <a:srgbClr val="C00000"/>
                </a:solidFill>
              </a:rPr>
              <a:t>a Dutchwoman- a </a:t>
            </a:r>
            <a:r>
              <a:rPr lang="en-US" sz="4400" dirty="0" err="1" smtClean="0">
                <a:solidFill>
                  <a:srgbClr val="C00000"/>
                </a:solidFill>
              </a:rPr>
              <a:t>Dutchwom</a:t>
            </a:r>
            <a:r>
              <a:rPr lang="en-US" sz="4400" dirty="0" smtClean="0">
                <a:solidFill>
                  <a:srgbClr val="C00000"/>
                </a:solidFill>
              </a:rPr>
              <a:t>…n…;</a:t>
            </a:r>
            <a:br>
              <a:rPr lang="en-US" sz="4400" dirty="0" smtClean="0">
                <a:solidFill>
                  <a:srgbClr val="C00000"/>
                </a:solidFill>
              </a:rPr>
            </a:br>
            <a:r>
              <a:rPr lang="en-US" sz="4400" dirty="0" smtClean="0">
                <a:solidFill>
                  <a:srgbClr val="C00000"/>
                </a:solidFill>
              </a:rPr>
              <a:t>a Spaniard- two Spaniard… .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4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1. К.Н. Качалова, Е.Е. Израилевич «Практическая грамматика английского языка с упражнениями и ключами».- БАЗИС КАРО, 2003 г.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90716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</a:rPr>
              <a:t>Используемая литература:</a:t>
            </a:r>
            <a:endParaRPr lang="ru-RU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8" name="Picture 4" descr="C:\Users\user\Pictures\d8da4bf2a04f630e2479b8d8842c58b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00438"/>
            <a:ext cx="5000660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Pictures\img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193</TotalTime>
  <Words>344</Words>
  <Application>Microsoft Office PowerPoint</Application>
  <PresentationFormat>Экран (4:3)</PresentationFormat>
  <Paragraphs>23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Aharoni</vt:lpstr>
      <vt:lpstr>Constantia</vt:lpstr>
      <vt:lpstr>Wingdings 2</vt:lpstr>
      <vt:lpstr>Бумажная</vt:lpstr>
      <vt:lpstr> Переход прилагательных в существительные.</vt:lpstr>
      <vt:lpstr>Прилагательные, как существительные</vt:lpstr>
      <vt:lpstr>Example:</vt:lpstr>
      <vt:lpstr>Примечание:</vt:lpstr>
      <vt:lpstr>Презентация PowerPoint</vt:lpstr>
      <vt:lpstr>Nationalities: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Используемая литература: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Употребление оборота This, That.</dc:title>
  <dc:creator>user</dc:creator>
  <cp:lastModifiedBy>RUSLAN</cp:lastModifiedBy>
  <cp:revision>21</cp:revision>
  <dcterms:created xsi:type="dcterms:W3CDTF">2014-04-02T17:40:46Z</dcterms:created>
  <dcterms:modified xsi:type="dcterms:W3CDTF">2016-08-31T17:47:59Z</dcterms:modified>
</cp:coreProperties>
</file>