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EF3D3-AB8D-44FA-92AD-30ABD669A352}" type="datetimeFigureOut">
              <a:rPr lang="ru-RU" smtClean="0"/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CF5F4-BF55-4D12-892E-D41EF863194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Центрально-Чернозёмный экономический район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География регионов РФ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0449" y="357166"/>
            <a:ext cx="5616195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71473" y="4143380"/>
            <a:ext cx="80724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Центрально-Чернозёмный экономический район (Черноземье) — один из 11 экономических районов Российской Федерации, в который входят регионы южной части Центральной России. Крупнейший город — Воронеж.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285728"/>
            <a:ext cx="3761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История района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142984"/>
            <a:ext cx="85011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По мере укрепления Московского государства Черноземье превращается в южную границу Московского государства, где организуется система засечных линий и крепостей. В конце 16 века были построены пограничные крепости — Воронеж (1585), Белгород (1596), Старый Оскол (1593), Валуйки (1594). С этого времени началось новое заселение края сначала служилыми людьми, а затем крестьянами. К середине 17 века с продвижением границ к югу укрепления теряют стратегическое значение, Черноземье становится регионом массового аграрного освоения. Мелкопоместное дворянство предшествующих веков беднеет и многие его представители переходят в категорию сначала однодворцев, а затем казенных крестьян.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084" y="3809992"/>
            <a:ext cx="5667436" cy="2833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45827"/>
            <a:ext cx="84296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Активное развитие промышленности в самом Черноземье началось только в советское время и было связано, в основном, с освоением железорудных ресурсов Курской магнитной аномалии и созданием ряда машиностроительных предприятий. После перехода к рыночным отношениям экономическое положение региона в целом значительно ухудшилось (уровень душевого ВРП выше </a:t>
            </a:r>
            <a:r>
              <a:rPr lang="ru-RU" sz="2000" dirty="0" err="1" smtClean="0">
                <a:solidFill>
                  <a:schemeClr val="bg1"/>
                </a:solidFill>
              </a:rPr>
              <a:t>среднероссийского</a:t>
            </a:r>
            <a:r>
              <a:rPr lang="ru-RU" sz="2000" dirty="0" smtClean="0">
                <a:solidFill>
                  <a:schemeClr val="bg1"/>
                </a:solidFill>
              </a:rPr>
              <a:t> имеют только Белгородская и Липецкая области, тогда как остальные регионы зависимы от федеральных дотаций).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574" y="3571876"/>
            <a:ext cx="399067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521440"/>
            <a:ext cx="3205155" cy="2626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85918" y="6286520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КМА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72264" y="62865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НЛМК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357166"/>
            <a:ext cx="3686201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286256"/>
            <a:ext cx="2859467" cy="213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00563" y="571480"/>
            <a:ext cx="4286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Центральное Черноземье (Воронежская, Курская, Белгородская, Орловская, Липецкая и Тамбовская области) сохраняет позиции ведущего аграрного региона страны.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3571876"/>
            <a:ext cx="57864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</a:rPr>
              <a:t>зерновые культуры (пшеница, ячмень, рожь, овёс, кукуруза, гречиха, сорго и др.)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</a:rPr>
              <a:t> зернобобовые культуры (горох, фасоль, соя, чечевица и др.)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</a:rPr>
              <a:t>кормовые культуры (кормовые травы, силосные культуры, кормовые корнеплоды, кормовые бахчевые культуры)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</a:rPr>
              <a:t> технические культуры: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а) пищевые культуры (сахарная свёкла, хмель, </a:t>
            </a:r>
            <a:r>
              <a:rPr lang="ru-RU" dirty="0" err="1" smtClean="0">
                <a:solidFill>
                  <a:schemeClr val="bg1"/>
                </a:solidFill>
              </a:rPr>
              <a:t>крахмалоносные</a:t>
            </a:r>
            <a:r>
              <a:rPr lang="ru-RU" dirty="0" smtClean="0">
                <a:solidFill>
                  <a:schemeClr val="bg1"/>
                </a:solidFill>
              </a:rPr>
              <a:t> культуры, лекарственные растения);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б) текстильные культуры (лён, конопля)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214290"/>
            <a:ext cx="38136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Немного цифр…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1285860"/>
            <a:ext cx="42148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Площадь:</a:t>
            </a:r>
            <a:r>
              <a:rPr lang="ru-RU" sz="2400" dirty="0" smtClean="0">
                <a:solidFill>
                  <a:schemeClr val="bg1"/>
                </a:solidFill>
              </a:rPr>
              <a:t> 166,8 тыс. км²</a:t>
            </a:r>
          </a:p>
          <a:p>
            <a:r>
              <a:rPr lang="ru-RU" sz="2400" dirty="0" smtClean="0">
                <a:solidFill>
                  <a:srgbClr val="FFFF00"/>
                </a:solidFill>
              </a:rPr>
              <a:t>Численность населения: </a:t>
            </a:r>
            <a:r>
              <a:rPr lang="ru-RU" sz="2400" dirty="0" smtClean="0">
                <a:solidFill>
                  <a:schemeClr val="bg1"/>
                </a:solidFill>
              </a:rPr>
              <a:t>7 800 тыс.чел. (2012),</a:t>
            </a:r>
          </a:p>
          <a:p>
            <a:r>
              <a:rPr lang="ru-RU" sz="2400" dirty="0" smtClean="0">
                <a:solidFill>
                  <a:srgbClr val="FFFF00"/>
                </a:solidFill>
              </a:rPr>
              <a:t>Плотность населения: </a:t>
            </a:r>
            <a:r>
              <a:rPr lang="ru-RU" sz="2400" dirty="0" smtClean="0">
                <a:solidFill>
                  <a:schemeClr val="bg1"/>
                </a:solidFill>
              </a:rPr>
              <a:t>46 чел./км²,</a:t>
            </a:r>
          </a:p>
          <a:p>
            <a:r>
              <a:rPr lang="ru-RU" sz="2400" dirty="0" smtClean="0">
                <a:solidFill>
                  <a:srgbClr val="FFFF00"/>
                </a:solidFill>
              </a:rPr>
              <a:t>Уровень урбанизации: </a:t>
            </a:r>
            <a:r>
              <a:rPr lang="ru-RU" sz="2400" dirty="0" smtClean="0">
                <a:solidFill>
                  <a:schemeClr val="bg1"/>
                </a:solidFill>
              </a:rPr>
              <a:t>60 % населения проживает в городах.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2703016"/>
            <a:ext cx="42862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Население на 1 января 2011 г.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Воронежская область 2335,2 тыс. чел.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Белгородская область 1532,5 тыс. чел.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Тамбовская область 1190,1 тыс. чел.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Липецкая область 1171,3 тыс. чел.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Курская область 1125,1 тыс.чел.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500570"/>
            <a:ext cx="383388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000108"/>
            <a:ext cx="4071934" cy="1654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4942" y="142852"/>
            <a:ext cx="371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Плотность населения на 1 января 2011 г.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Белгородская область 56,6 чел./кв.км.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Липецкая область 48,7 чел./кв.км.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Воронежская область 44,7 чел./кв.км.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Курская область 37,5 чел./кв.км.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Тамбовская область 31,6 чел./кв.км.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3571876"/>
            <a:ext cx="4286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Доля городского населения на 1 января 2011 г.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Белгородская область 66,2%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Воронежская область 65,5%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Курская область 65,3%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Липецкая область 63,7%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Тамбовская область 58,7%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4643446"/>
            <a:ext cx="3138225" cy="211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4095762" cy="307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6281" y="3500438"/>
            <a:ext cx="7489057" cy="299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214290"/>
            <a:ext cx="22081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Воронеж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7" y="1142984"/>
            <a:ext cx="85011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Воронеж — город в европейской части России, административный центр Воронежской области. Расположен на берегах Воронежского водохранилища реки Воронеж, в 8,5 километрах от впадения её в реку Дон, от Москвы — 534 км. Население города Воронеж 1,0 млн. человек . Воронеж образует агломерацию численностью более 1,3 </a:t>
            </a:r>
            <a:r>
              <a:rPr lang="ru-RU" dirty="0" err="1" smtClean="0">
                <a:solidFill>
                  <a:schemeClr val="bg1"/>
                </a:solidFill>
              </a:rPr>
              <a:t>млн</a:t>
            </a:r>
            <a:r>
              <a:rPr lang="ru-RU" dirty="0" smtClean="0">
                <a:solidFill>
                  <a:schemeClr val="bg1"/>
                </a:solidFill>
              </a:rPr>
              <a:t> человек. В природном отношении город располагается на юге среднерусской лесостепи. Воронеж находится на левом и правом берегах реки Воронеж, в 8,5 км от её впадения в реку Дон.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18662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Липецк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85728"/>
            <a:ext cx="4511636" cy="300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14282" y="3857628"/>
            <a:ext cx="8643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Липецк — город в России, административный центр Липецкой области. Население — 508 тыс. чел. Липецк — наиболее динамично развивающийся город в Черноземье. За последние 50 лет население города выросло более, чем в 4 раза и превысило ½ миллиона человек. В настоящее время Липецк — второй город в ЦЧР (после Воронежа) по численности населения.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71480"/>
            <a:ext cx="1407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Курск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8082" y="214290"/>
            <a:ext cx="4595818" cy="344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28596" y="4286256"/>
            <a:ext cx="8286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Курск — город в России, административный центр Курской области. Расположен в 500 км к югу от Москвы. Курск — один из культурных, религиозных центров России. Город обладает крупным промышленным комплексом, научно-образовательными центрами. Курск — транспортный узел центральной России.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785794"/>
            <a:ext cx="2278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Белгород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4192510"/>
            <a:ext cx="83582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Белгород — город на юге Европейской территории России, административный центр Белгородской области. Расположен на южной окраине Среднерусской возвышенности, преимущественно на правом берегу реки Северский Донец (правый приток Дона), в 700 км к югу от Москвы, в 40 км от границы с Украиной. Город воинской славы.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85728"/>
            <a:ext cx="4786346" cy="358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857232"/>
            <a:ext cx="18258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Тамбов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57166"/>
            <a:ext cx="542928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14282" y="4786322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Тамбов — город в России, административный центр Тамбовской области. Расположен в центральной части Окско-Донской (Тамбовской) равнины, на левом берегу р. </a:t>
            </a:r>
            <a:r>
              <a:rPr lang="ru-RU" sz="2400" dirty="0" err="1" smtClean="0">
                <a:solidFill>
                  <a:schemeClr val="bg1"/>
                </a:solidFill>
              </a:rPr>
              <a:t>Цна</a:t>
            </a:r>
            <a:r>
              <a:rPr lang="ru-RU" sz="2400" dirty="0" smtClean="0">
                <a:solidFill>
                  <a:schemeClr val="bg1"/>
                </a:solidFill>
              </a:rPr>
              <a:t> (бассейн Волги), при впадении в неё р. </a:t>
            </a:r>
            <a:r>
              <a:rPr lang="ru-RU" sz="2400" dirty="0" err="1" smtClean="0">
                <a:solidFill>
                  <a:schemeClr val="bg1"/>
                </a:solidFill>
              </a:rPr>
              <a:t>Студенец</a:t>
            </a:r>
            <a:r>
              <a:rPr lang="ru-RU" sz="2400" dirty="0" smtClean="0">
                <a:solidFill>
                  <a:schemeClr val="bg1"/>
                </a:solidFill>
              </a:rPr>
              <a:t>, в южной части зоны среднерусской лесостепи.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756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Центрально-Чернозёмный экономический район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Центрально-Чернозёмный экономический район</dc:title>
  <dc:creator>Admin</dc:creator>
  <cp:lastModifiedBy>Ксенія</cp:lastModifiedBy>
  <cp:revision>8</cp:revision>
  <dcterms:created xsi:type="dcterms:W3CDTF">2013-03-09T07:11:58Z</dcterms:created>
  <dcterms:modified xsi:type="dcterms:W3CDTF">2016-09-01T16:23:03Z</dcterms:modified>
</cp:coreProperties>
</file>