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9" r:id="rId9"/>
    <p:sldId id="262" r:id="rId10"/>
    <p:sldId id="270" r:id="rId11"/>
    <p:sldId id="263" r:id="rId12"/>
    <p:sldId id="264" r:id="rId13"/>
    <p:sldId id="268" r:id="rId14"/>
    <p:sldId id="265" r:id="rId15"/>
    <p:sldId id="267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B9F94-10F2-4E60-90C6-270513433BB2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BD595-A204-425D-9F00-32D7B669C0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3571900"/>
          </a:xfr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Проект </a:t>
            </a:r>
            <a:b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 «В стране музыки»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7343804" cy="2285992"/>
          </a:xfrm>
        </p:spPr>
        <p:txBody>
          <a:bodyPr>
            <a:normAutofit/>
          </a:bodyPr>
          <a:lstStyle/>
          <a:p>
            <a:pPr algn="r"/>
            <a:endParaRPr lang="ru-RU" sz="2400" b="1" i="1" dirty="0">
              <a:solidFill>
                <a:schemeClr val="accent4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Цель проекта: </a:t>
            </a:r>
            <a:endParaRPr lang="ru-RU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		</a:t>
            </a:r>
            <a:r>
              <a:rPr lang="ru-RU" sz="3600" b="1" i="1" dirty="0" smtClean="0">
                <a:solidFill>
                  <a:srgbClr val="002060"/>
                </a:solidFill>
                <a:latin typeface="Garamond" pitchFamily="18" charset="0"/>
              </a:rPr>
              <a:t>Расширить </a:t>
            </a:r>
            <a:r>
              <a:rPr lang="ru-RU" sz="3600" b="1" i="1" dirty="0">
                <a:solidFill>
                  <a:srgbClr val="002060"/>
                </a:solidFill>
                <a:latin typeface="Garamond" pitchFamily="18" charset="0"/>
              </a:rPr>
              <a:t>и углубить </a:t>
            </a:r>
            <a:r>
              <a:rPr lang="ru-RU" sz="3600" b="1" i="1" dirty="0" smtClean="0">
                <a:solidFill>
                  <a:srgbClr val="002060"/>
                </a:solidFill>
                <a:latin typeface="Garamond" pitchFamily="18" charset="0"/>
              </a:rPr>
              <a:t>знания дошкольников </a:t>
            </a:r>
            <a:r>
              <a:rPr lang="ru-RU" sz="3600" b="1" i="1" dirty="0">
                <a:solidFill>
                  <a:srgbClr val="002060"/>
                </a:solidFill>
                <a:latin typeface="Garamond" pitchFamily="18" charset="0"/>
              </a:rPr>
              <a:t>о музыкальных инструментах, их видах, группах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i="1" dirty="0">
                <a:solidFill>
                  <a:srgbClr val="002060"/>
                </a:solidFill>
                <a:latin typeface="Garamond" pitchFamily="18" charset="0"/>
              </a:rPr>
              <a:t>Задачи: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054617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Garamond" pitchFamily="18" charset="0"/>
              </a:rPr>
              <a:t>     1</a:t>
            </a: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. Развитие эмоциональной сферы ребенка.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2. Формирование у детей эстетического восприятия окружающего мира.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3. Приобщение к музыкальной культуре.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4. Формировать потребность в восприятии музыки.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5. Обогащение музыкальных впечатлений детей и способствование формированию музыкального вкуса, музыкальной памяти и музыкальности в целом.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6. Развитие познавательных и творческих способностей.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7. Способствование развитию мыслительной деятельности, памяти, слуха, фантазии.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8. Обогащение словаря.</a:t>
            </a:r>
            <a:b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9. Создание условий для благоприятного климата взаимодействия с родителями и установление доверительных и партнерских отношений с родителями.</a:t>
            </a:r>
          </a:p>
          <a:p>
            <a:endParaRPr lang="ru-RU" sz="2400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668971"/>
          </a:xfrm>
        </p:spPr>
        <p:txBody>
          <a:bodyPr>
            <a:normAutofit/>
          </a:bodyPr>
          <a:lstStyle/>
          <a:p>
            <a:endParaRPr lang="ru-RU" sz="2400" b="1" i="1" dirty="0" smtClean="0">
              <a:solidFill>
                <a:srgbClr val="002060"/>
              </a:solidFill>
              <a:latin typeface="Garamond" pitchFamily="18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Garamond" pitchFamily="18" charset="0"/>
              </a:rPr>
              <a:t>	Тип проекта: Долгосрочный- учебный год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Garamond" pitchFamily="18" charset="0"/>
              </a:rPr>
              <a:t>				</a:t>
            </a:r>
          </a:p>
          <a:p>
            <a:pPr algn="just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Garamond" pitchFamily="18" charset="0"/>
              </a:rPr>
              <a:t>		Проект </a:t>
            </a:r>
            <a:r>
              <a:rPr lang="ru-RU" sz="2400" b="1" i="1" dirty="0">
                <a:solidFill>
                  <a:srgbClr val="002060"/>
                </a:solidFill>
                <a:latin typeface="Garamond" pitchFamily="18" charset="0"/>
              </a:rPr>
              <a:t>обеспечивает успешное взаимодействие с различными субъектами социума, выстраивание партнерских отношений между ними, за счет проведения занятий, мероприятий. Новизна: гармонизация детско-родительских отношений, путём организации совместной проектной деятельности;</a:t>
            </a:r>
          </a:p>
          <a:p>
            <a:endParaRPr lang="ru-RU" sz="2400" b="1" i="1" dirty="0">
              <a:solidFill>
                <a:srgbClr val="002060"/>
              </a:solidFill>
              <a:latin typeface="Garamond" pitchFamily="18" charset="0"/>
            </a:endParaRPr>
          </a:p>
          <a:p>
            <a:pPr>
              <a:buNone/>
            </a:pPr>
            <a:endParaRPr lang="ru-RU" sz="2400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Актуальность</a:t>
            </a:r>
            <a:endParaRPr lang="ru-RU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001156" cy="571501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Book Antiqua" pitchFamily="18" charset="0"/>
              </a:rPr>
              <a:t>		Ребенок 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растет и развивается в окружающей его музыкальной среде, которая в настоящее время достаточно противоречива. С одной стороны, существует прекрасная, высокохудожественная музыка, с другой – антихудожественное, низкопробное псевдоискусство, которое обрушивается как на взрослых, так и на маленьких слушателей. Но если взрослый человек с хорошим вкусом и сформировавшейся системой эстетических ценностей способен ему противостоять, то ребенок оказывается совершенно беззащитным. Поэтому так важно уже в дошкольном детстве приобщить детей к подлинному искусству, способствовать становлению их музыкальной культуры. </a:t>
            </a:r>
          </a:p>
          <a:p>
            <a:pPr algn="just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Book Antiqua" pitchFamily="18" charset="0"/>
              </a:rPr>
              <a:t>		Музыка 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является одним из важнейших средств воспитания духовности человека. 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1-ый этап «Знакомство с музыкальными инструментами»</a:t>
            </a:r>
            <a:endParaRPr lang="ru-RU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1026" name="Picture 2" descr="E:\Юля\цикл занятий о знакомстве с муз. инструментами\С ТЕЛЕФОНА С АПРЕЛЯ 0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2118" t="7260" r="26850" b="29603"/>
          <a:stretch>
            <a:fillRect/>
          </a:stretch>
        </p:blipFill>
        <p:spPr bwMode="auto">
          <a:xfrm>
            <a:off x="7072298" y="1643050"/>
            <a:ext cx="2071702" cy="285752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9" name="Рисунок 8" descr="IMG_20131127_102259.jpg"/>
          <p:cNvPicPr>
            <a:picLocks noChangeAspect="1"/>
          </p:cNvPicPr>
          <p:nvPr/>
        </p:nvPicPr>
        <p:blipFill>
          <a:blip r:embed="rId4" cstate="print"/>
          <a:srcRect l="8334" b="14583"/>
          <a:stretch>
            <a:fillRect/>
          </a:stretch>
        </p:blipFill>
        <p:spPr>
          <a:xfrm>
            <a:off x="3214678" y="1928802"/>
            <a:ext cx="3500462" cy="434909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 descr="С ТЕЛЕФОНА С АПРЕЛЯ 064.jpg"/>
          <p:cNvPicPr>
            <a:picLocks noChangeAspect="1"/>
          </p:cNvPicPr>
          <p:nvPr/>
        </p:nvPicPr>
        <p:blipFill>
          <a:blip r:embed="rId5" cstate="print"/>
          <a:srcRect t="13983" r="8475"/>
          <a:stretch>
            <a:fillRect/>
          </a:stretch>
        </p:blipFill>
        <p:spPr>
          <a:xfrm>
            <a:off x="357158" y="3200098"/>
            <a:ext cx="2786082" cy="3491213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Группы музыкальных инструментов</a:t>
            </a:r>
            <a:endParaRPr lang="ru-RU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 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3 группы: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                    - Ударные муз. инструменты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                    - Струнные муз. инструменты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Garamond" pitchFamily="18" charset="0"/>
              </a:rPr>
              <a:t>			- Духовые муз. инструменты</a:t>
            </a:r>
            <a:endParaRPr lang="ru-RU" i="1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uzykal_nye_instrumenty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19" t="3253" r="2380" b="34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060472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Garamond" pitchFamily="18" charset="0"/>
              </a:rPr>
              <a:t>2-ой этап «Слушание высокохудожественной музыки» </a:t>
            </a:r>
            <a:br>
              <a:rPr lang="ru-RU" sz="4000" b="1" i="1" dirty="0" smtClean="0">
                <a:solidFill>
                  <a:srgbClr val="002060"/>
                </a:solidFill>
                <a:latin typeface="Garamond" pitchFamily="18" charset="0"/>
              </a:rPr>
            </a:br>
            <a:endParaRPr lang="ru-RU" sz="4000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4929222"/>
          </a:xfrm>
          <a:effectLst>
            <a:softEdge rad="127000"/>
          </a:effectLst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Garamond" pitchFamily="18" charset="0"/>
              </a:rPr>
              <a:t>		Ознакомление </a:t>
            </a:r>
            <a:r>
              <a:rPr lang="ru-RU" sz="2000" b="1" i="1" dirty="0">
                <a:solidFill>
                  <a:srgbClr val="002060"/>
                </a:solidFill>
                <a:latin typeface="Garamond" pitchFamily="18" charset="0"/>
              </a:rPr>
              <a:t>детей на занятиях с классическими музыкальными произведениями разных эпох и стилей, высокохудожественными и доступными </a:t>
            </a:r>
            <a:r>
              <a:rPr lang="ru-RU" sz="2000" b="1" i="1" dirty="0" smtClean="0">
                <a:solidFill>
                  <a:srgbClr val="002060"/>
                </a:solidFill>
                <a:latin typeface="Garamond" pitchFamily="18" charset="0"/>
              </a:rPr>
              <a:t>дошкольникам </a:t>
            </a:r>
          </a:p>
          <a:p>
            <a:pPr algn="just"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Garamond" pitchFamily="18" charset="0"/>
              </a:rPr>
              <a:t>		Музыкальный </a:t>
            </a:r>
            <a:r>
              <a:rPr lang="ru-RU" sz="2000" b="1" i="1" dirty="0">
                <a:solidFill>
                  <a:srgbClr val="002060"/>
                </a:solidFill>
                <a:latin typeface="Garamond" pitchFamily="18" charset="0"/>
              </a:rPr>
              <a:t>репертуар, предлагаемый детям на музыкальных занятиях, включает высокохудожественные произведения И. С. Баха и В. А. Моцарта, А. </a:t>
            </a:r>
            <a:r>
              <a:rPr lang="ru-RU" sz="2000" b="1" i="1" dirty="0" err="1">
                <a:solidFill>
                  <a:srgbClr val="002060"/>
                </a:solidFill>
                <a:latin typeface="Garamond" pitchFamily="18" charset="0"/>
              </a:rPr>
              <a:t>Вивальди</a:t>
            </a:r>
            <a:r>
              <a:rPr lang="ru-RU" sz="2000" b="1" i="1" dirty="0">
                <a:solidFill>
                  <a:srgbClr val="002060"/>
                </a:solidFill>
                <a:latin typeface="Garamond" pitchFamily="18" charset="0"/>
              </a:rPr>
              <a:t>  и  Й. Гайдна, М. Глинки и П. Чайковского, Н .Римского-Корсакова, С. Прокофьева и Д. Д. Шостаковича, а также современную классику: сочинения Г. Свиридова, В. Гаврилина, С. Слонимского, В. </a:t>
            </a:r>
            <a:r>
              <a:rPr lang="ru-RU" sz="2000" b="1" i="1" dirty="0" err="1">
                <a:solidFill>
                  <a:srgbClr val="002060"/>
                </a:solidFill>
                <a:latin typeface="Garamond" pitchFamily="18" charset="0"/>
              </a:rPr>
              <a:t>Агафонникова</a:t>
            </a:r>
            <a:r>
              <a:rPr lang="ru-RU" sz="2000" b="1" i="1" dirty="0">
                <a:solidFill>
                  <a:srgbClr val="002060"/>
                </a:solidFill>
                <a:latin typeface="Garamond" pitchFamily="18" charset="0"/>
              </a:rPr>
              <a:t>, подлинные образцы фольклора и др. </a:t>
            </a:r>
          </a:p>
          <a:p>
            <a:pPr algn="just"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Garamond" pitchFamily="18" charset="0"/>
              </a:rPr>
              <a:t>		Ознакомление </a:t>
            </a:r>
            <a:r>
              <a:rPr lang="ru-RU" sz="2000" b="1" i="1" dirty="0">
                <a:solidFill>
                  <a:srgbClr val="002060"/>
                </a:solidFill>
                <a:latin typeface="Garamond" pitchFamily="18" charset="0"/>
              </a:rPr>
              <a:t>детей со столь разными по стилю музыкальными произведениями позволяет значительно расширить круг их музыкальных впечатлений, подготовить к встречам с классической музыкой. </a:t>
            </a:r>
          </a:p>
          <a:p>
            <a:pPr lvl="0" algn="just"/>
            <a:endParaRPr lang="ru-RU" sz="2000" b="1" i="1" dirty="0" smtClean="0">
              <a:solidFill>
                <a:srgbClr val="002060"/>
              </a:solidFill>
              <a:latin typeface="Garamond" pitchFamily="18" charset="0"/>
            </a:endParaRPr>
          </a:p>
          <a:p>
            <a:pPr lvl="0" algn="just">
              <a:buNone/>
            </a:pPr>
            <a:endParaRPr lang="ru-RU" sz="2000" b="1" i="1" dirty="0" smtClean="0">
              <a:solidFill>
                <a:srgbClr val="002060"/>
              </a:solidFill>
              <a:latin typeface="Garamond" pitchFamily="18" charset="0"/>
            </a:endParaRPr>
          </a:p>
          <a:p>
            <a:pPr algn="just"/>
            <a:endParaRPr lang="ru-RU" sz="2000" b="1" i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i="1" dirty="0" smtClean="0">
                <a:latin typeface="Garamond" pitchFamily="18" charset="0"/>
              </a:rPr>
              <a:t>Композиторы </a:t>
            </a:r>
            <a:endParaRPr lang="ru-RU" sz="4800" b="1" i="1" dirty="0">
              <a:latin typeface="Garamond" pitchFamily="18" charset="0"/>
            </a:endParaRPr>
          </a:p>
        </p:txBody>
      </p:sp>
      <p:pic>
        <p:nvPicPr>
          <p:cNvPr id="4" name="Содержимое 3" descr="galer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3108" y="1142984"/>
            <a:ext cx="3571900" cy="4475633"/>
          </a:xfrm>
          <a:effectLst>
            <a:softEdge rad="317500"/>
          </a:effectLst>
          <a:scene3d>
            <a:camera prst="perspectiveContrastingLeftFacing"/>
            <a:lightRig rig="threePt" dir="t"/>
          </a:scene3d>
        </p:spPr>
      </p:pic>
      <p:pic>
        <p:nvPicPr>
          <p:cNvPr id="5" name="Рисунок 4" descr="m_24663.jpg"/>
          <p:cNvPicPr>
            <a:picLocks noChangeAspect="1"/>
          </p:cNvPicPr>
          <p:nvPr/>
        </p:nvPicPr>
        <p:blipFill>
          <a:blip r:embed="rId4" cstate="print"/>
          <a:srcRect t="9091"/>
          <a:stretch>
            <a:fillRect/>
          </a:stretch>
        </p:blipFill>
        <p:spPr>
          <a:xfrm>
            <a:off x="357158" y="3929066"/>
            <a:ext cx="2290669" cy="2639028"/>
          </a:xfrm>
          <a:prstGeom prst="rect">
            <a:avLst/>
          </a:prstGeom>
          <a:effectLst>
            <a:softEdge rad="127000"/>
          </a:effectLst>
          <a:scene3d>
            <a:camera prst="perspectiveFront"/>
            <a:lightRig rig="threePt" dir="t"/>
          </a:scene3d>
        </p:spPr>
      </p:pic>
      <p:pic>
        <p:nvPicPr>
          <p:cNvPr id="6" name="Рисунок 5" descr="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864452" y="3643314"/>
            <a:ext cx="2279547" cy="3214686"/>
          </a:xfrm>
          <a:prstGeom prst="rect">
            <a:avLst/>
          </a:prstGeom>
          <a:effectLst>
            <a:softEdge rad="127000"/>
          </a:effectLst>
          <a:scene3d>
            <a:camera prst="perspectiveLeft"/>
            <a:lightRig rig="threePt" dir="t"/>
          </a:scene3d>
        </p:spPr>
      </p:pic>
      <p:pic>
        <p:nvPicPr>
          <p:cNvPr id="7" name="Рисунок 6" descr="shostakovic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00562" y="3286124"/>
            <a:ext cx="2428892" cy="3408614"/>
          </a:xfrm>
          <a:prstGeom prst="rect">
            <a:avLst/>
          </a:prstGeom>
          <a:effectLst>
            <a:softEdge rad="3175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8" name="Рисунок 7" descr="1226080064_550-22222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85728"/>
            <a:ext cx="2071702" cy="2589628"/>
          </a:xfrm>
          <a:prstGeom prst="rect">
            <a:avLst/>
          </a:prstGeom>
          <a:effectLst>
            <a:softEdge rad="127000"/>
          </a:effectLst>
          <a:scene3d>
            <a:camera prst="perspectiveRight"/>
            <a:lightRig rig="threePt" dir="t"/>
          </a:scene3d>
        </p:spPr>
      </p:pic>
      <p:pic>
        <p:nvPicPr>
          <p:cNvPr id="9" name="Рисунок 8" descr="1327008190_georgiy_sviridov_vremya_vperjod_muzyka_dlya_kamern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43702" y="214290"/>
            <a:ext cx="2190752" cy="2913700"/>
          </a:xfrm>
          <a:prstGeom prst="rect">
            <a:avLst/>
          </a:prstGeom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b="1" dirty="0" smtClean="0">
                <a:latin typeface="Garamond" pitchFamily="18" charset="0"/>
              </a:rPr>
              <a:t>3-ой этап «Свободное музицирования на детских музыкальных инструментах»</a:t>
            </a:r>
          </a:p>
          <a:p>
            <a:pPr lvl="0">
              <a:buNone/>
            </a:pPr>
            <a:r>
              <a:rPr lang="ru-RU" sz="2800" dirty="0" smtClean="0">
                <a:latin typeface="Garamond" pitchFamily="18" charset="0"/>
              </a:rPr>
              <a:t> 4</a:t>
            </a:r>
            <a:r>
              <a:rPr lang="ru-RU" sz="2800" b="1" dirty="0" smtClean="0">
                <a:latin typeface="Garamond" pitchFamily="18" charset="0"/>
              </a:rPr>
              <a:t>-ый этап «Оркестр»</a:t>
            </a:r>
            <a:endParaRPr lang="ru-RU" sz="2800" dirty="0" smtClean="0">
              <a:latin typeface="Garamond" pitchFamily="18" charset="0"/>
            </a:endParaRPr>
          </a:p>
          <a:p>
            <a:endParaRPr lang="ru-RU" sz="2800" dirty="0" smtClean="0">
              <a:latin typeface="Garamond" pitchFamily="18" charset="0"/>
            </a:endParaRPr>
          </a:p>
          <a:p>
            <a:pPr lvl="0"/>
            <a:endParaRPr lang="ru-RU" sz="2800" dirty="0" smtClean="0">
              <a:latin typeface="Garamond" pitchFamily="18" charset="0"/>
            </a:endParaRPr>
          </a:p>
          <a:p>
            <a:endParaRPr lang="ru-RU" sz="2800" dirty="0">
              <a:latin typeface="Garamond" pitchFamily="18" charset="0"/>
            </a:endParaRPr>
          </a:p>
        </p:txBody>
      </p:sp>
      <p:pic>
        <p:nvPicPr>
          <p:cNvPr id="4" name="Рисунок 3" descr="IMG_20131127_102119.jpg"/>
          <p:cNvPicPr>
            <a:picLocks noChangeAspect="1"/>
          </p:cNvPicPr>
          <p:nvPr/>
        </p:nvPicPr>
        <p:blipFill>
          <a:blip r:embed="rId3" cstate="print"/>
          <a:srcRect t="10416" b="10416"/>
          <a:stretch>
            <a:fillRect/>
          </a:stretch>
        </p:blipFill>
        <p:spPr>
          <a:xfrm>
            <a:off x="4000496" y="1428708"/>
            <a:ext cx="5143504" cy="5429292"/>
          </a:xfrm>
          <a:prstGeom prst="rect">
            <a:avLst/>
          </a:prstGeom>
          <a:effectLst>
            <a:softEdge rad="31750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600" b="1" dirty="0">
                <a:latin typeface="Garamond" pitchFamily="18" charset="0"/>
              </a:rPr>
              <a:t>5</a:t>
            </a:r>
            <a:r>
              <a:rPr lang="ru-RU" sz="3600" b="1" dirty="0" smtClean="0">
                <a:latin typeface="Garamond" pitchFamily="18" charset="0"/>
              </a:rPr>
              <a:t>-ый этап концерт учащихся детской музыкальной школы. </a:t>
            </a:r>
            <a:br>
              <a:rPr lang="ru-RU" sz="3600" b="1" dirty="0" smtClean="0">
                <a:latin typeface="Garamond" pitchFamily="18" charset="0"/>
              </a:rPr>
            </a:br>
            <a:endParaRPr lang="ru-RU" sz="3600" dirty="0"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sz="2400" b="1" i="1" dirty="0" smtClean="0">
                <a:latin typeface="Garamond" pitchFamily="18" charset="0"/>
              </a:rPr>
              <a:t>		Концерты «живой музыки» в детском саду производят на дошкольников яркое впечатление, активизируют их интерес к музыкальному искусству, стимулируют творческую деятельность. Встречи дошкольников с профессиональными музыкантами должны быть продуманными и подготовленными.</a:t>
            </a:r>
          </a:p>
          <a:p>
            <a:pPr lvl="0">
              <a:buNone/>
            </a:pPr>
            <a:r>
              <a:rPr lang="ru-RU" sz="2400" b="1" i="1" dirty="0" smtClean="0">
                <a:latin typeface="Garamond" pitchFamily="18" charset="0"/>
              </a:rPr>
              <a:t>		Специальная подготовка детей к встрече с профессиональными исполнителями классической музыки может проходить в форме занятий, бесед или литературно-музыкальных композиций, предваряющих восприятие концерта в детском саду.</a:t>
            </a:r>
          </a:p>
          <a:p>
            <a:endParaRPr lang="ru-RU" sz="2400" b="1" i="1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Рисунок 5" descr="7 все участники концерта _Нас музыка объединяет_.JPG"/>
          <p:cNvPicPr>
            <a:picLocks noChangeAspect="1"/>
          </p:cNvPicPr>
          <p:nvPr/>
        </p:nvPicPr>
        <p:blipFill>
          <a:blip r:embed="rId3" cstate="print"/>
          <a:srcRect t="16191" r="576" b="-418"/>
          <a:stretch>
            <a:fillRect/>
          </a:stretch>
        </p:blipFill>
        <p:spPr>
          <a:xfrm>
            <a:off x="732427" y="1357298"/>
            <a:ext cx="7982977" cy="5072098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4" name="Содержимое 3" descr="1 выступает Муравьев Рома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38479" t="37492" r="35094" b="12387"/>
          <a:stretch>
            <a:fillRect/>
          </a:stretch>
        </p:blipFill>
        <p:spPr>
          <a:xfrm>
            <a:off x="7358050" y="0"/>
            <a:ext cx="1785950" cy="2540314"/>
          </a:xfrm>
          <a:effectLst>
            <a:softEdge rad="317500"/>
          </a:effectLst>
        </p:spPr>
      </p:pic>
      <p:pic>
        <p:nvPicPr>
          <p:cNvPr id="5" name="Рисунок 4" descr="3 Держко Саша исполняет на кларнете Крестьянский танец Моцарта.JPG"/>
          <p:cNvPicPr>
            <a:picLocks noChangeAspect="1"/>
          </p:cNvPicPr>
          <p:nvPr/>
        </p:nvPicPr>
        <p:blipFill>
          <a:blip r:embed="rId5" cstate="print"/>
          <a:srcRect l="30242" t="25899" r="29783" b="11110"/>
          <a:stretch>
            <a:fillRect/>
          </a:stretch>
        </p:blipFill>
        <p:spPr>
          <a:xfrm>
            <a:off x="0" y="4071942"/>
            <a:ext cx="2357454" cy="278605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b="1" i="1" dirty="0" smtClean="0">
                <a:solidFill>
                  <a:srgbClr val="002060"/>
                </a:solidFill>
                <a:latin typeface="Garamond" pitchFamily="18" charset="0"/>
              </a:rPr>
              <a:t>6-ойэтап </a:t>
            </a:r>
            <a:br>
              <a:rPr lang="ru-RU" sz="2700" b="1" i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Garamond" pitchFamily="18" charset="0"/>
              </a:rPr>
              <a:t>Изготовление детских музыкальных инструментов или паспортов муз. инструментов совместно с родителями</a:t>
            </a:r>
            <a:endParaRPr lang="ru-RU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4" name="Содержимое 3" descr="IMG_20140113_1344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7912"/>
          <a:stretch>
            <a:fillRect/>
          </a:stretch>
        </p:blipFill>
        <p:spPr>
          <a:xfrm>
            <a:off x="2285984" y="1357299"/>
            <a:ext cx="5025716" cy="550070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64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pPr lvl="0"/>
            <a:r>
              <a:rPr lang="ru-RU" b="1" i="1" dirty="0" smtClean="0">
                <a:latin typeface="Garamond" pitchFamily="18" charset="0"/>
              </a:rPr>
              <a:t>7-ой этап Итоговое мероприятие</a:t>
            </a:r>
            <a:br>
              <a:rPr lang="ru-RU" b="1" i="1" dirty="0" smtClean="0">
                <a:latin typeface="Garamond" pitchFamily="18" charset="0"/>
              </a:rPr>
            </a:br>
            <a:r>
              <a:rPr lang="ru-RU" b="1" i="1" dirty="0" smtClean="0">
                <a:latin typeface="Garamond" pitchFamily="18" charset="0"/>
              </a:rPr>
              <a:t> </a:t>
            </a:r>
            <a:endParaRPr lang="ru-RU" i="1" dirty="0"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7786710" cy="4840303"/>
          </a:xfrm>
        </p:spPr>
        <p:txBody>
          <a:bodyPr/>
          <a:lstStyle/>
          <a:p>
            <a:pPr lvl="0">
              <a:buNone/>
            </a:pPr>
            <a:endParaRPr lang="ru-RU" dirty="0" smtClean="0">
              <a:latin typeface="Garamond" pitchFamily="18" charset="0"/>
            </a:endParaRPr>
          </a:p>
          <a:p>
            <a:pPr lvl="0" algn="ctr">
              <a:buNone/>
            </a:pPr>
            <a:r>
              <a:rPr lang="ru-RU" b="1" dirty="0" smtClean="0">
                <a:latin typeface="Garamond" pitchFamily="18" charset="0"/>
              </a:rPr>
              <a:t>« Слушаем вместе – играем вместе». Совместное  музицирования детей детского сада, родителей  и учащихся детской музыкальной школы.</a:t>
            </a:r>
            <a:endParaRPr lang="ru-RU" dirty="0" smtClean="0">
              <a:latin typeface="Garamond" pitchFamily="18" charset="0"/>
            </a:endParaRPr>
          </a:p>
          <a:p>
            <a:pPr>
              <a:buNone/>
            </a:pPr>
            <a:endParaRPr lang="ru-RU" dirty="0" smtClean="0">
              <a:latin typeface="Garamond" pitchFamily="18" charset="0"/>
            </a:endParaRPr>
          </a:p>
          <a:p>
            <a:pPr>
              <a:buNone/>
            </a:pPr>
            <a:endParaRPr lang="ru-RU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646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09999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229600" cy="4643470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7030A0"/>
                </a:solidFill>
                <a:latin typeface="Book Antiqua" pitchFamily="18" charset="0"/>
              </a:rPr>
              <a:t>Спасибо за внимание!</a:t>
            </a:r>
            <a:endParaRPr lang="ru-RU" sz="6000" b="1" i="1" dirty="0">
              <a:solidFill>
                <a:srgbClr val="7030A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255</TotalTime>
  <Words>90</Words>
  <Application>Microsoft Office PowerPoint</Application>
  <PresentationFormat>Экран (4:3)</PresentationFormat>
  <Paragraphs>36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Book Antiqua</vt:lpstr>
      <vt:lpstr>Calibri</vt:lpstr>
      <vt:lpstr>Garamond</vt:lpstr>
      <vt:lpstr>Тема Office</vt:lpstr>
      <vt:lpstr>  Проект   «В стране музыки»</vt:lpstr>
      <vt:lpstr>Цель проекта: </vt:lpstr>
      <vt:lpstr>Задачи:</vt:lpstr>
      <vt:lpstr>Презентация PowerPoint</vt:lpstr>
      <vt:lpstr>Актуальность</vt:lpstr>
      <vt:lpstr>1-ый этап «Знакомство с музыкальными инструментами»</vt:lpstr>
      <vt:lpstr>Группы музыкальных инструментов</vt:lpstr>
      <vt:lpstr>Презентация PowerPoint</vt:lpstr>
      <vt:lpstr>2-ой этап «Слушание высокохудожественной музыки»  </vt:lpstr>
      <vt:lpstr>Композиторы </vt:lpstr>
      <vt:lpstr>Презентация PowerPoint</vt:lpstr>
      <vt:lpstr>5-ый этап концерт учащихся детской музыкальной школы.  </vt:lpstr>
      <vt:lpstr>Презентация PowerPoint</vt:lpstr>
      <vt:lpstr>6-ойэтап  Изготовление детских музыкальных инструментов или паспортов муз. инструментов совместно с родителями</vt:lpstr>
      <vt:lpstr>7-ой этап Итоговое мероприятие  </vt:lpstr>
      <vt:lpstr>Спасибо за внимание!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стране муз</dc:title>
  <dc:creator>Люба</dc:creator>
  <cp:lastModifiedBy>RUSLAN</cp:lastModifiedBy>
  <cp:revision>32</cp:revision>
  <dcterms:created xsi:type="dcterms:W3CDTF">2014-04-16T20:49:49Z</dcterms:created>
  <dcterms:modified xsi:type="dcterms:W3CDTF">2016-08-31T18:11:26Z</dcterms:modified>
</cp:coreProperties>
</file>