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  <p:sldMasterId id="2147483759" r:id="rId2"/>
    <p:sldMasterId id="2147483761" r:id="rId3"/>
  </p:sldMasterIdLst>
  <p:notesMasterIdLst>
    <p:notesMasterId r:id="rId48"/>
  </p:notesMasterIdLst>
  <p:sldIdLst>
    <p:sldId id="256" r:id="rId4"/>
    <p:sldId id="257" r:id="rId5"/>
    <p:sldId id="258" r:id="rId6"/>
    <p:sldId id="265" r:id="rId7"/>
    <p:sldId id="306" r:id="rId8"/>
    <p:sldId id="266" r:id="rId9"/>
    <p:sldId id="274" r:id="rId10"/>
    <p:sldId id="294" r:id="rId11"/>
    <p:sldId id="299" r:id="rId12"/>
    <p:sldId id="275" r:id="rId13"/>
    <p:sldId id="281" r:id="rId14"/>
    <p:sldId id="272" r:id="rId15"/>
    <p:sldId id="292" r:id="rId16"/>
    <p:sldId id="307" r:id="rId17"/>
    <p:sldId id="290" r:id="rId18"/>
    <p:sldId id="311" r:id="rId19"/>
    <p:sldId id="312" r:id="rId20"/>
    <p:sldId id="276" r:id="rId21"/>
    <p:sldId id="273" r:id="rId22"/>
    <p:sldId id="277" r:id="rId23"/>
    <p:sldId id="287" r:id="rId24"/>
    <p:sldId id="279" r:id="rId25"/>
    <p:sldId id="288" r:id="rId26"/>
    <p:sldId id="278" r:id="rId27"/>
    <p:sldId id="282" r:id="rId28"/>
    <p:sldId id="284" r:id="rId29"/>
    <p:sldId id="313" r:id="rId30"/>
    <p:sldId id="289" r:id="rId31"/>
    <p:sldId id="280" r:id="rId32"/>
    <p:sldId id="296" r:id="rId33"/>
    <p:sldId id="301" r:id="rId34"/>
    <p:sldId id="267" r:id="rId35"/>
    <p:sldId id="285" r:id="rId36"/>
    <p:sldId id="303" r:id="rId37"/>
    <p:sldId id="268" r:id="rId38"/>
    <p:sldId id="295" r:id="rId39"/>
    <p:sldId id="304" r:id="rId40"/>
    <p:sldId id="305" r:id="rId41"/>
    <p:sldId id="269" r:id="rId42"/>
    <p:sldId id="270" r:id="rId43"/>
    <p:sldId id="310" r:id="rId44"/>
    <p:sldId id="309" r:id="rId45"/>
    <p:sldId id="271" r:id="rId46"/>
    <p:sldId id="286" r:id="rId4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3300"/>
    <a:srgbClr val="800000"/>
    <a:srgbClr val="66CCFF"/>
    <a:srgbClr val="CCECFF"/>
    <a:srgbClr val="990033"/>
    <a:srgbClr val="FF9966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9" autoAdjust="0"/>
    <p:restoredTop sz="94819" autoAdjust="0"/>
  </p:normalViewPr>
  <p:slideViewPr>
    <p:cSldViewPr>
      <p:cViewPr varScale="1">
        <p:scale>
          <a:sx n="75" d="100"/>
          <a:sy n="75" d="100"/>
        </p:scale>
        <p:origin x="72" y="8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10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64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4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4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64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93EDF74-88AA-4752-975E-BAA9CDA7449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000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A5638-9342-4E07-BD65-3484E0148F12}" type="slidenum">
              <a:rPr lang="ru-RU"/>
              <a:pPr/>
              <a:t>13</a:t>
            </a:fld>
            <a:endParaRPr lang="ru-RU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004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973B9D-0FCB-49D6-A469-04D90F674116}" type="slidenum">
              <a:rPr lang="ru-RU"/>
              <a:pPr/>
              <a:t>15</a:t>
            </a:fld>
            <a:endParaRPr lang="ru-RU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020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AD7B11-C365-42DF-9001-EA0AE573DA8D}" type="slidenum">
              <a:rPr lang="ru-RU"/>
              <a:pPr/>
              <a:t>16</a:t>
            </a:fld>
            <a:endParaRPr lang="ru-RU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678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C1DD7-FE3D-4CF4-A2CB-0BF06B8DB163}" type="slidenum">
              <a:rPr lang="ru-RU"/>
              <a:pPr/>
              <a:t>17</a:t>
            </a:fld>
            <a:endParaRPr lang="ru-RU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303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6A5196-54D6-47FF-9FA2-11E64C44838F}" type="slidenum">
              <a:rPr lang="ru-RU"/>
              <a:pPr/>
              <a:t>28</a:t>
            </a:fld>
            <a:endParaRPr lang="ru-RU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997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ED51C-7AC9-4981-A983-4B4487D9C1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51671-670D-4913-ABB2-A754679C32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94250-DFFF-4FA3-857A-8E173CC544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57987-B170-4DBA-A55A-5FEF9678DF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6E3B0-EFB7-475E-8910-0E3EB3FDEA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6269CA-5A24-4DD0-A40D-2E21725A6F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ECEA60-4617-43ED-974A-9B4BCAAD43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16C05-B179-4451-A6DE-CF9BD3A14B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8A313-1926-4BEA-9FCA-3D23FB3116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84AEB-09A0-4520-B82E-2B98365CEB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34870-DD75-4771-AF0A-45AA12B270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8C31021-5EA4-4257-8D25-C772A3CAFD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788493-663D-4738-9C1D-DC94CE7CFC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8A51B83-5209-4675-B923-6E4CA8499AFF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57704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157705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7706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7707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57708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57709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7710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7711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7712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7713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7714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57715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7716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7717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57718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157719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7720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7721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7722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7723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57724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7725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F094A-BFB8-4BA2-B439-163793F3C9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EA006-AE73-4972-8B17-C88135F11C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E5897-B7C3-48E9-ABFB-3DABAFABE0C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B9419-E7E9-4478-BD79-5E555A916C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46472-91D0-4010-B87F-AE5E6A37D1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F469F-A125-45DE-8EB0-C9AA79FBDC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88019-6038-4990-80F2-6721A5CC52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5C464-7FC9-4A8B-9186-5A31FFA24C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BD517-DD3B-4C07-B960-8E5AEDDCCF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80187-DFA8-4BE1-B5F3-EC41345817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740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EDE4E5D-1BF1-4812-9C59-06F7AA62DE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BC327-2303-4E5E-BF37-CD82A59D98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1E889-9A9A-4D69-829A-EF4FE5F51B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E41DBD-8109-4169-AF83-9C40FE674C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B018F-B955-4B27-A479-D76990A2BD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A7992-DBD0-4354-A166-5050C39338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1C255-7A11-4FC5-89DB-D56BBFDEA9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8A1DD-643A-4F21-A421-21D35B447C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E7045F-9D5E-4981-8361-11209407BC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7D393A-5262-4097-95E7-DC4C86F0CB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FB16F-3603-4B4A-80A3-287BA582EE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407EB37-4609-4CEE-A3E8-7B518204EC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F7F9124-8707-4C93-86C5-B6152EE1E4A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95" r:id="rId12"/>
    <p:sldLayoutId id="2147483796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56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F034C28A-C442-4CFA-B0DA-EA71E354691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56680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6681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5668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56683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84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85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86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87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88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89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90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91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56692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56693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5669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69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69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56697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698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699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56700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56701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02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03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04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05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06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07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08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56709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56710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11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12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56713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56714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56715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56716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17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18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19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20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21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22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723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56724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fld id="{C53FCFAF-905C-4D2F-B749-E17B2D551989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2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5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gif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77.jpeg"/><Relationship Id="rId3" Type="http://schemas.openxmlformats.org/officeDocument/2006/relationships/image" Target="../media/image60.jpeg"/><Relationship Id="rId7" Type="http://schemas.openxmlformats.org/officeDocument/2006/relationships/image" Target="../media/image71.jpeg"/><Relationship Id="rId12" Type="http://schemas.openxmlformats.org/officeDocument/2006/relationships/image" Target="../media/image7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gif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jpeg"/><Relationship Id="rId4" Type="http://schemas.openxmlformats.org/officeDocument/2006/relationships/image" Target="../media/image114.png"/><Relationship Id="rId9" Type="http://schemas.openxmlformats.org/officeDocument/2006/relationships/image" Target="../media/image1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66"/>
            </a:gs>
            <a:gs pos="100000">
              <a:srgbClr val="FFCC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125538"/>
            <a:ext cx="7847013" cy="4105275"/>
          </a:xfrm>
          <a:solidFill>
            <a:srgbClr val="FFCCCC"/>
          </a:solidFill>
          <a:ln w="76200" cmpd="tri">
            <a:solidFill>
              <a:srgbClr val="FF9966"/>
            </a:solidFill>
          </a:ln>
        </p:spPr>
        <p:txBody>
          <a:bodyPr/>
          <a:lstStyle/>
          <a:p>
            <a:r>
              <a:rPr lang="ru-RU" sz="6000" b="1" i="1" dirty="0">
                <a:solidFill>
                  <a:srgbClr val="990033"/>
                </a:solidFill>
              </a:rPr>
              <a:t>Развитие </a:t>
            </a:r>
            <a:br>
              <a:rPr lang="ru-RU" sz="6000" b="1" i="1" dirty="0">
                <a:solidFill>
                  <a:srgbClr val="990033"/>
                </a:solidFill>
              </a:rPr>
            </a:br>
            <a:r>
              <a:rPr lang="ru-RU" sz="6000" b="1" i="1" dirty="0">
                <a:solidFill>
                  <a:srgbClr val="990033"/>
                </a:solidFill>
              </a:rPr>
              <a:t>мелкой </a:t>
            </a:r>
            <a:br>
              <a:rPr lang="ru-RU" sz="6000" b="1" i="1" dirty="0">
                <a:solidFill>
                  <a:srgbClr val="990033"/>
                </a:solidFill>
              </a:rPr>
            </a:br>
            <a:r>
              <a:rPr lang="ru-RU" sz="6000" b="1" i="1" dirty="0">
                <a:solidFill>
                  <a:srgbClr val="990033"/>
                </a:solidFill>
              </a:rPr>
              <a:t>моторики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CCFF"/>
            </a:gs>
            <a:gs pos="100000">
              <a:srgbClr val="CCE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543550"/>
          </a:xfrm>
        </p:spPr>
        <p:txBody>
          <a:bodyPr/>
          <a:lstStyle/>
          <a:p>
            <a:pPr>
              <a:buFontTx/>
              <a:buNone/>
            </a:pPr>
            <a:r>
              <a:rPr lang="ru-RU">
                <a:solidFill>
                  <a:schemeClr val="accent2"/>
                </a:solidFill>
              </a:rPr>
              <a:t>		Всестороннее представление об окружающем предметном мире у человека не может сложиться без тактильно-двигательного восприятия, так как оно лежит в основе чувственного познания. Именно с помощью тактильно-двигательного восприятия складываются первые впечатления о форме, величине предметов, их расположении в пространстве.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rgbClr val="CCECFF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0175"/>
            <a:ext cx="5435600" cy="6597650"/>
          </a:xfrm>
        </p:spPr>
        <p:txBody>
          <a:bodyPr/>
          <a:lstStyle/>
          <a:p>
            <a:pPr>
              <a:buFontTx/>
              <a:buNone/>
            </a:pPr>
            <a:r>
              <a:rPr lang="ru-RU" sz="2800">
                <a:solidFill>
                  <a:schemeClr val="accent2"/>
                </a:solidFill>
              </a:rPr>
              <a:t>		Известный итальянский педагог, психолог и врач Мария Монтессори отмечала, что благодаря контакту с окружением и собственным исследованиям, ребенок формирует запас понятий, которыми может оперировать его интеллект. Без этого теряется способность к абстрагированию. Контакт происходит с помощью органов чувств и движений. </a:t>
            </a:r>
          </a:p>
        </p:txBody>
      </p:sp>
      <p:pic>
        <p:nvPicPr>
          <p:cNvPr id="123908" name="Picture 4" descr="titul_maria_montessori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1628775"/>
            <a:ext cx="3240087" cy="2882900"/>
          </a:xfrm>
          <a:prstGeom prst="rect">
            <a:avLst/>
          </a:prstGeom>
          <a:noFill/>
          <a:ln w="57150">
            <a:solidFill>
              <a:srgbClr val="66C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CCE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9275"/>
            <a:ext cx="9144000" cy="2449513"/>
          </a:xfrm>
        </p:spPr>
        <p:txBody>
          <a:bodyPr/>
          <a:lstStyle/>
          <a:p>
            <a:pPr>
              <a:buFontTx/>
              <a:buNone/>
            </a:pPr>
            <a:r>
              <a:rPr lang="ru-RU" sz="2800">
                <a:solidFill>
                  <a:schemeClr val="accent2"/>
                </a:solidFill>
              </a:rPr>
              <a:t>		Уже доказано, что развитие руки находится в тесной связи с развитием речи и мышления ребенка. Поэтому работа по развитию мелкой моторики должна начинаться задолго до поступления ребенка в школу. </a:t>
            </a:r>
          </a:p>
        </p:txBody>
      </p:sp>
      <p:pic>
        <p:nvPicPr>
          <p:cNvPr id="131077" name="Picture 5" descr="BABY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4076700"/>
            <a:ext cx="1798638" cy="1660525"/>
          </a:xfrm>
          <a:prstGeom prst="rect">
            <a:avLst/>
          </a:prstGeom>
          <a:noFill/>
        </p:spPr>
      </p:pic>
      <p:pic>
        <p:nvPicPr>
          <p:cNvPr id="131080" name="Picture 8" descr="DSCN29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3068638"/>
            <a:ext cx="4392613" cy="3287712"/>
          </a:xfrm>
          <a:prstGeom prst="rect">
            <a:avLst/>
          </a:prstGeom>
          <a:noFill/>
          <a:ln w="19050">
            <a:solidFill>
              <a:srgbClr val="66C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333375"/>
            <a:ext cx="7775575" cy="6477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>
                <a:solidFill>
                  <a:srgbClr val="990033"/>
                </a:solidFill>
              </a:rPr>
              <a:t>Средства развития мелкой моторики</a:t>
            </a:r>
            <a:endParaRPr lang="ru-RU" b="1" u="sng">
              <a:solidFill>
                <a:srgbClr val="990033"/>
              </a:solidFill>
            </a:endParaRPr>
          </a:p>
        </p:txBody>
      </p:sp>
      <p:pic>
        <p:nvPicPr>
          <p:cNvPr id="192535" name="Picture 23" descr="P1030369"/>
          <p:cNvPicPr>
            <a:picLocks noChangeAspect="1" noChangeArrowheads="1"/>
          </p:cNvPicPr>
          <p:nvPr/>
        </p:nvPicPr>
        <p:blipFill>
          <a:blip r:embed="rId3">
            <a:lum bright="30000"/>
          </a:blip>
          <a:srcRect/>
          <a:stretch>
            <a:fillRect/>
          </a:stretch>
        </p:blipFill>
        <p:spPr bwMode="auto">
          <a:xfrm>
            <a:off x="755650" y="3932238"/>
            <a:ext cx="3384550" cy="2536825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92536" name="Picture 24" descr="P1030353"/>
          <p:cNvPicPr>
            <a:picLocks noChangeAspect="1" noChangeArrowheads="1"/>
          </p:cNvPicPr>
          <p:nvPr/>
        </p:nvPicPr>
        <p:blipFill>
          <a:blip r:embed="rId4">
            <a:lum bright="30000"/>
          </a:blip>
          <a:srcRect/>
          <a:stretch>
            <a:fillRect/>
          </a:stretch>
        </p:blipFill>
        <p:spPr bwMode="auto">
          <a:xfrm>
            <a:off x="2914650" y="1196975"/>
            <a:ext cx="3313113" cy="2486025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92537" name="Picture 25" descr="P1030307"/>
          <p:cNvPicPr>
            <a:picLocks noChangeAspect="1" noChangeArrowheads="1"/>
          </p:cNvPicPr>
          <p:nvPr/>
        </p:nvPicPr>
        <p:blipFill>
          <a:blip r:embed="rId5">
            <a:lum bright="24000"/>
          </a:blip>
          <a:srcRect/>
          <a:stretch>
            <a:fillRect/>
          </a:stretch>
        </p:blipFill>
        <p:spPr bwMode="auto">
          <a:xfrm>
            <a:off x="5003800" y="3933825"/>
            <a:ext cx="3384550" cy="2538413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92539" name="Picture 27" descr="bebe05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40650" y="1268413"/>
            <a:ext cx="828675" cy="866775"/>
          </a:xfrm>
          <a:prstGeom prst="rect">
            <a:avLst/>
          </a:prstGeom>
          <a:noFill/>
        </p:spPr>
      </p:pic>
      <p:pic>
        <p:nvPicPr>
          <p:cNvPr id="192540" name="Picture 28" descr="johnny_playing_with_toy_cars_md_wht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8313" y="1052513"/>
            <a:ext cx="1047750" cy="1047750"/>
          </a:xfrm>
          <a:prstGeom prst="rect">
            <a:avLst/>
          </a:prstGeom>
          <a:noFill/>
        </p:spPr>
      </p:pic>
      <p:pic>
        <p:nvPicPr>
          <p:cNvPr id="192541" name="Picture 29" descr="d007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88125" y="1844675"/>
            <a:ext cx="1238250" cy="1809750"/>
          </a:xfrm>
          <a:prstGeom prst="rect">
            <a:avLst/>
          </a:prstGeom>
          <a:noFill/>
        </p:spPr>
      </p:pic>
      <p:pic>
        <p:nvPicPr>
          <p:cNvPr id="192542" name="Picture 30" descr="spo-badminton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58888" y="2476500"/>
            <a:ext cx="7620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2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333375"/>
            <a:ext cx="7775575" cy="6477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>
                <a:solidFill>
                  <a:srgbClr val="990033"/>
                </a:solidFill>
              </a:rPr>
              <a:t>Средства развития мелкой моторики</a:t>
            </a:r>
            <a:endParaRPr lang="ru-RU" b="1" u="sng">
              <a:solidFill>
                <a:srgbClr val="990033"/>
              </a:solidFill>
            </a:endParaRPr>
          </a:p>
        </p:txBody>
      </p:sp>
      <p:sp>
        <p:nvSpPr>
          <p:cNvPr id="132100" name="Oval 4"/>
          <p:cNvSpPr>
            <a:spLocks noChangeArrowheads="1"/>
          </p:cNvSpPr>
          <p:nvPr/>
        </p:nvSpPr>
        <p:spPr bwMode="auto">
          <a:xfrm>
            <a:off x="323850" y="2708275"/>
            <a:ext cx="3024188" cy="1152525"/>
          </a:xfrm>
          <a:prstGeom prst="ellipse">
            <a:avLst/>
          </a:prstGeom>
          <a:solidFill>
            <a:srgbClr val="FFCCCC"/>
          </a:solidFill>
          <a:ln w="9525">
            <a:solidFill>
              <a:srgbClr val="FF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01" name="Oval 5"/>
          <p:cNvSpPr>
            <a:spLocks noChangeArrowheads="1"/>
          </p:cNvSpPr>
          <p:nvPr/>
        </p:nvSpPr>
        <p:spPr bwMode="auto">
          <a:xfrm>
            <a:off x="250825" y="1052513"/>
            <a:ext cx="3024188" cy="1152525"/>
          </a:xfrm>
          <a:prstGeom prst="ellipse">
            <a:avLst/>
          </a:prstGeom>
          <a:solidFill>
            <a:srgbClr val="FFCCCC"/>
          </a:solidFill>
          <a:ln w="9525">
            <a:solidFill>
              <a:srgbClr val="FF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02" name="Oval 6"/>
          <p:cNvSpPr>
            <a:spLocks noChangeArrowheads="1"/>
          </p:cNvSpPr>
          <p:nvPr/>
        </p:nvSpPr>
        <p:spPr bwMode="auto">
          <a:xfrm>
            <a:off x="395288" y="4365625"/>
            <a:ext cx="3024187" cy="1152525"/>
          </a:xfrm>
          <a:prstGeom prst="ellipse">
            <a:avLst/>
          </a:prstGeom>
          <a:solidFill>
            <a:srgbClr val="FFCCCC"/>
          </a:solidFill>
          <a:ln w="9525">
            <a:solidFill>
              <a:srgbClr val="FF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03" name="Oval 7"/>
          <p:cNvSpPr>
            <a:spLocks noChangeArrowheads="1"/>
          </p:cNvSpPr>
          <p:nvPr/>
        </p:nvSpPr>
        <p:spPr bwMode="auto">
          <a:xfrm>
            <a:off x="3059113" y="1844675"/>
            <a:ext cx="3024187" cy="1152525"/>
          </a:xfrm>
          <a:prstGeom prst="ellipse">
            <a:avLst/>
          </a:prstGeom>
          <a:solidFill>
            <a:srgbClr val="FFCCCC"/>
          </a:solidFill>
          <a:ln w="9525">
            <a:solidFill>
              <a:srgbClr val="FF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04" name="Oval 8"/>
          <p:cNvSpPr>
            <a:spLocks noChangeArrowheads="1"/>
          </p:cNvSpPr>
          <p:nvPr/>
        </p:nvSpPr>
        <p:spPr bwMode="auto">
          <a:xfrm>
            <a:off x="5795963" y="2708275"/>
            <a:ext cx="3024187" cy="1152525"/>
          </a:xfrm>
          <a:prstGeom prst="ellipse">
            <a:avLst/>
          </a:prstGeom>
          <a:solidFill>
            <a:srgbClr val="FFCCCC"/>
          </a:solidFill>
          <a:ln w="9525">
            <a:solidFill>
              <a:srgbClr val="FF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05" name="Oval 9"/>
          <p:cNvSpPr>
            <a:spLocks noChangeArrowheads="1"/>
          </p:cNvSpPr>
          <p:nvPr/>
        </p:nvSpPr>
        <p:spPr bwMode="auto">
          <a:xfrm>
            <a:off x="5867400" y="4365625"/>
            <a:ext cx="3024188" cy="1152525"/>
          </a:xfrm>
          <a:prstGeom prst="ellipse">
            <a:avLst/>
          </a:prstGeom>
          <a:solidFill>
            <a:srgbClr val="FFCCCC"/>
          </a:solidFill>
          <a:ln w="9525">
            <a:solidFill>
              <a:srgbClr val="FF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06" name="Oval 10"/>
          <p:cNvSpPr>
            <a:spLocks noChangeArrowheads="1"/>
          </p:cNvSpPr>
          <p:nvPr/>
        </p:nvSpPr>
        <p:spPr bwMode="auto">
          <a:xfrm>
            <a:off x="5795963" y="1052513"/>
            <a:ext cx="3024187" cy="1152525"/>
          </a:xfrm>
          <a:prstGeom prst="ellipse">
            <a:avLst/>
          </a:prstGeom>
          <a:solidFill>
            <a:srgbClr val="FFCCCC"/>
          </a:solidFill>
          <a:ln w="9525">
            <a:solidFill>
              <a:srgbClr val="FF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07" name="Oval 11"/>
          <p:cNvSpPr>
            <a:spLocks noChangeArrowheads="1"/>
          </p:cNvSpPr>
          <p:nvPr/>
        </p:nvSpPr>
        <p:spPr bwMode="auto">
          <a:xfrm>
            <a:off x="3203575" y="3573463"/>
            <a:ext cx="3024188" cy="1152525"/>
          </a:xfrm>
          <a:prstGeom prst="ellipse">
            <a:avLst/>
          </a:prstGeom>
          <a:solidFill>
            <a:srgbClr val="FFCCCC"/>
          </a:solidFill>
          <a:ln w="9525">
            <a:solidFill>
              <a:srgbClr val="FF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08" name="Text Box 12"/>
          <p:cNvSpPr txBox="1">
            <a:spLocks noChangeArrowheads="1"/>
          </p:cNvSpPr>
          <p:nvPr/>
        </p:nvSpPr>
        <p:spPr bwMode="auto">
          <a:xfrm>
            <a:off x="755650" y="1341438"/>
            <a:ext cx="187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0033"/>
                </a:solidFill>
              </a:rPr>
              <a:t>Пластилин</a:t>
            </a:r>
          </a:p>
        </p:txBody>
      </p:sp>
      <p:sp>
        <p:nvSpPr>
          <p:cNvPr id="132109" name="Text Box 13"/>
          <p:cNvSpPr txBox="1">
            <a:spLocks noChangeArrowheads="1"/>
          </p:cNvSpPr>
          <p:nvPr/>
        </p:nvSpPr>
        <p:spPr bwMode="auto">
          <a:xfrm>
            <a:off x="6227763" y="1341438"/>
            <a:ext cx="2233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0033"/>
                </a:solidFill>
              </a:rPr>
              <a:t>Бумага </a:t>
            </a:r>
          </a:p>
        </p:txBody>
      </p:sp>
      <p:sp>
        <p:nvSpPr>
          <p:cNvPr id="132111" name="Text Box 15"/>
          <p:cNvSpPr txBox="1">
            <a:spLocks noChangeArrowheads="1"/>
          </p:cNvSpPr>
          <p:nvPr/>
        </p:nvSpPr>
        <p:spPr bwMode="auto">
          <a:xfrm>
            <a:off x="900113" y="2852738"/>
            <a:ext cx="2016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0033"/>
                </a:solidFill>
              </a:rPr>
              <a:t>Крупа, бусы, пуговицы</a:t>
            </a:r>
          </a:p>
        </p:txBody>
      </p:sp>
      <p:sp>
        <p:nvSpPr>
          <p:cNvPr id="132113" name="Text Box 17"/>
          <p:cNvSpPr txBox="1">
            <a:spLocks noChangeArrowheads="1"/>
          </p:cNvSpPr>
          <p:nvPr/>
        </p:nvSpPr>
        <p:spPr bwMode="auto">
          <a:xfrm>
            <a:off x="3492500" y="1989138"/>
            <a:ext cx="2089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0033"/>
                </a:solidFill>
              </a:rPr>
              <a:t>Природный материал</a:t>
            </a:r>
          </a:p>
        </p:txBody>
      </p:sp>
      <p:sp>
        <p:nvSpPr>
          <p:cNvPr id="132115" name="Text Box 19"/>
          <p:cNvSpPr txBox="1">
            <a:spLocks noChangeArrowheads="1"/>
          </p:cNvSpPr>
          <p:nvPr/>
        </p:nvSpPr>
        <p:spPr bwMode="auto">
          <a:xfrm>
            <a:off x="3419475" y="3716338"/>
            <a:ext cx="25923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solidFill>
                  <a:srgbClr val="990033"/>
                </a:solidFill>
              </a:rPr>
              <a:t>Нитки, тесьма, веревки, шнурки, ткани</a:t>
            </a:r>
          </a:p>
        </p:txBody>
      </p:sp>
      <p:sp>
        <p:nvSpPr>
          <p:cNvPr id="132117" name="Text Box 21"/>
          <p:cNvSpPr txBox="1">
            <a:spLocks noChangeArrowheads="1"/>
          </p:cNvSpPr>
          <p:nvPr/>
        </p:nvSpPr>
        <p:spPr bwMode="auto">
          <a:xfrm>
            <a:off x="6372225" y="2997200"/>
            <a:ext cx="194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0033"/>
                </a:solidFill>
              </a:rPr>
              <a:t>Куклы</a:t>
            </a:r>
          </a:p>
        </p:txBody>
      </p:sp>
      <p:sp>
        <p:nvSpPr>
          <p:cNvPr id="132118" name="Oval 22"/>
          <p:cNvSpPr>
            <a:spLocks noChangeArrowheads="1"/>
          </p:cNvSpPr>
          <p:nvPr/>
        </p:nvSpPr>
        <p:spPr bwMode="auto">
          <a:xfrm>
            <a:off x="3132138" y="5300663"/>
            <a:ext cx="3024187" cy="1152525"/>
          </a:xfrm>
          <a:prstGeom prst="ellipse">
            <a:avLst/>
          </a:prstGeom>
          <a:solidFill>
            <a:srgbClr val="FFCCCC"/>
          </a:solidFill>
          <a:ln w="9525">
            <a:solidFill>
              <a:srgbClr val="FF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19" name="Text Box 23"/>
          <p:cNvSpPr txBox="1">
            <a:spLocks noChangeArrowheads="1"/>
          </p:cNvSpPr>
          <p:nvPr/>
        </p:nvSpPr>
        <p:spPr bwMode="auto">
          <a:xfrm>
            <a:off x="900113" y="4652963"/>
            <a:ext cx="2016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0033"/>
                </a:solidFill>
              </a:rPr>
              <a:t>Песок</a:t>
            </a:r>
          </a:p>
        </p:txBody>
      </p:sp>
      <p:sp>
        <p:nvSpPr>
          <p:cNvPr id="132120" name="Text Box 24"/>
          <p:cNvSpPr txBox="1">
            <a:spLocks noChangeArrowheads="1"/>
          </p:cNvSpPr>
          <p:nvPr/>
        </p:nvSpPr>
        <p:spPr bwMode="auto">
          <a:xfrm>
            <a:off x="6443663" y="4652963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0033"/>
                </a:solidFill>
              </a:rPr>
              <a:t>Вода</a:t>
            </a:r>
          </a:p>
        </p:txBody>
      </p:sp>
      <p:sp>
        <p:nvSpPr>
          <p:cNvPr id="132110" name="Text Box 14"/>
          <p:cNvSpPr txBox="1">
            <a:spLocks noChangeArrowheads="1"/>
          </p:cNvSpPr>
          <p:nvPr/>
        </p:nvSpPr>
        <p:spPr bwMode="auto">
          <a:xfrm>
            <a:off x="3203575" y="5373688"/>
            <a:ext cx="2952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0033"/>
                </a:solidFill>
              </a:rPr>
              <a:t>Карандаши, счетные палочки</a:t>
            </a:r>
            <a:endParaRPr lang="ru-RU">
              <a:solidFill>
                <a:srgbClr val="99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2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2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3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3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animBg="1"/>
      <p:bldP spid="132101" grpId="0" animBg="1"/>
      <p:bldP spid="132102" grpId="0" animBg="1"/>
      <p:bldP spid="132103" grpId="0" animBg="1"/>
      <p:bldP spid="132104" grpId="0" animBg="1"/>
      <p:bldP spid="132105" grpId="0" animBg="1"/>
      <p:bldP spid="132106" grpId="0" animBg="1"/>
      <p:bldP spid="132107" grpId="0" animBg="1"/>
      <p:bldP spid="132108" grpId="0"/>
      <p:bldP spid="132109" grpId="0"/>
      <p:bldP spid="132111" grpId="0"/>
      <p:bldP spid="132113" grpId="0"/>
      <p:bldP spid="132115" grpId="0"/>
      <p:bldP spid="132117" grpId="0"/>
      <p:bldP spid="132118" grpId="0" animBg="1"/>
      <p:bldP spid="132119" grpId="0"/>
      <p:bldP spid="132120" grpId="0"/>
      <p:bldP spid="1321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22337"/>
          </a:xfrm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Игры с пластилином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4978400" cy="53990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990033"/>
                </a:solidFill>
              </a:rPr>
              <a:t>		Пластилин дает уникальные возможности проводить интересные игры с пользой для общего развития ребенка. Покажите малышу все чудеса пластилинового мира, заинтересуйте его, и вы удивитесь, как быстро детские пальчики начнут создавать сначала неуклюжие, а потом все более сложные фигурки.</a:t>
            </a:r>
          </a:p>
        </p:txBody>
      </p:sp>
      <p:sp>
        <p:nvSpPr>
          <p:cNvPr id="140293" name="Rectangle 5"/>
          <p:cNvSpPr>
            <a:spLocks noChangeArrowheads="1"/>
          </p:cNvSpPr>
          <p:nvPr/>
        </p:nvSpPr>
        <p:spPr bwMode="auto">
          <a:xfrm>
            <a:off x="0" y="2238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0295" name="Picture 7" descr="P10303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2349500"/>
            <a:ext cx="3455987" cy="2590800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0" grpId="0"/>
      <p:bldP spid="1402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922337"/>
          </a:xfrm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Игры с пластилином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5338763" cy="3197225"/>
          </a:xfrm>
        </p:spPr>
        <p:txBody>
          <a:bodyPr/>
          <a:lstStyle/>
          <a:p>
            <a:r>
              <a:rPr lang="ru-RU" sz="2400">
                <a:solidFill>
                  <a:srgbClr val="990033"/>
                </a:solidFill>
              </a:rPr>
              <a:t>Мнем и отщипываем</a:t>
            </a:r>
          </a:p>
          <a:p>
            <a:r>
              <a:rPr lang="ru-RU" sz="2400">
                <a:solidFill>
                  <a:srgbClr val="990033"/>
                </a:solidFill>
              </a:rPr>
              <a:t>Надавливаем и размазываем</a:t>
            </a:r>
          </a:p>
          <a:p>
            <a:r>
              <a:rPr lang="ru-RU" sz="2400">
                <a:solidFill>
                  <a:srgbClr val="990033"/>
                </a:solidFill>
              </a:rPr>
              <a:t>Скатываем шарики, раскатываем колбаски</a:t>
            </a:r>
          </a:p>
          <a:p>
            <a:r>
              <a:rPr lang="ru-RU" sz="2400">
                <a:solidFill>
                  <a:srgbClr val="990033"/>
                </a:solidFill>
              </a:rPr>
              <a:t>Режем на кусочки</a:t>
            </a:r>
          </a:p>
          <a:p>
            <a:r>
              <a:rPr lang="ru-RU" sz="2400">
                <a:solidFill>
                  <a:srgbClr val="990033"/>
                </a:solidFill>
              </a:rPr>
              <a:t>Лепим картинки</a:t>
            </a:r>
          </a:p>
          <a:p>
            <a:r>
              <a:rPr lang="ru-RU" sz="2400">
                <a:solidFill>
                  <a:srgbClr val="990033"/>
                </a:solidFill>
              </a:rPr>
              <a:t>Готовим обед</a:t>
            </a:r>
          </a:p>
        </p:txBody>
      </p:sp>
      <p:pic>
        <p:nvPicPr>
          <p:cNvPr id="178185" name="Picture 9" descr="P10303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573463"/>
            <a:ext cx="4032250" cy="3024187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78187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2275" y="4221163"/>
            <a:ext cx="1552575" cy="2381250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78188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51725" y="404813"/>
            <a:ext cx="1319213" cy="2808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229600" cy="922337"/>
          </a:xfrm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Игры с пластилином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4249737" cy="496728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>
                <a:solidFill>
                  <a:srgbClr val="990033"/>
                </a:solidFill>
              </a:rPr>
              <a:t>		Для детей со слабыми мышцами рук очень полезно проводить занятия лепкой из пластилина. Работа с пластилином является подготовительной к работе с другими материалами и овладению разными инструментами. </a:t>
            </a:r>
          </a:p>
        </p:txBody>
      </p:sp>
      <p:pic>
        <p:nvPicPr>
          <p:cNvPr id="183303" name="Picture 7" descr="P10303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916113"/>
            <a:ext cx="4318000" cy="3240087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3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0"/>
            <a:ext cx="4967287" cy="868363"/>
          </a:xfrm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Игры с бумагой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5738" y="1125538"/>
            <a:ext cx="5148262" cy="5327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>
                <a:solidFill>
                  <a:srgbClr val="990033"/>
                </a:solidFill>
              </a:rPr>
              <a:t>Бумагу можно рвать, мять, складывать, разрезать ножницами. Эти игры и упражнения помогут ребенку узнать, как обычная бумага превращается в красивые аппликации и забавные объемные игрушки. 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rgbClr val="990033"/>
                </a:solidFill>
              </a:rPr>
              <a:t>Развитию точных движений и памяти помогают плетение ковриков из бумажных полос, занятия в технике «оригами»: складывание корабликов, самолетиков, цветов, животных и других фигурок.</a:t>
            </a:r>
            <a:r>
              <a:rPr lang="ru-RU" sz="2400">
                <a:solidFill>
                  <a:srgbClr val="800000"/>
                </a:solidFill>
              </a:rPr>
              <a:t> </a:t>
            </a:r>
          </a:p>
        </p:txBody>
      </p:sp>
      <p:pic>
        <p:nvPicPr>
          <p:cNvPr id="141317" name="Picture 5" descr="оригам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196975"/>
            <a:ext cx="3527425" cy="2057400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41318" name="Picture 6" descr="выстав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644900"/>
            <a:ext cx="3455988" cy="2759075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  <p:bldP spid="1413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800000"/>
                </a:solidFill>
              </a:rPr>
              <a:t>Игры со счетными палочками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257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800000"/>
                </a:solidFill>
              </a:rPr>
              <a:t>		В этих играх хорошими помощниками станут обыкновенные счетные палочки, карандаши или соломинки, веточки (если игра происходит на улице). Нехитрые задания помогут ребенку развить внимание, воображение, познакомиться с геометрическими фигурами и понятием симметрии.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800000"/>
                </a:solidFill>
              </a:rPr>
              <a:t>		Положите 4 счетные палочки на столе. Ребенок берет их одноименными пальцами, от указательных – к мизинцам. Пара пальцев берет одну палочку.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188913"/>
            <a:ext cx="7127875" cy="661987"/>
          </a:xfrm>
        </p:spPr>
        <p:txBody>
          <a:bodyPr/>
          <a:lstStyle/>
          <a:p>
            <a:r>
              <a:rPr lang="ru-RU" sz="3600">
                <a:solidFill>
                  <a:srgbClr val="990033"/>
                </a:solidFill>
              </a:rPr>
              <a:t>Игры с конструктором, мозаикой</a:t>
            </a:r>
          </a:p>
        </p:txBody>
      </p:sp>
      <p:pic>
        <p:nvPicPr>
          <p:cNvPr id="138246" name="Picture 6" descr="P10303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4581525"/>
            <a:ext cx="2376488" cy="2101850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38251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1052513"/>
            <a:ext cx="3810000" cy="3333750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  <a:effectLst/>
        </p:spPr>
      </p:pic>
      <p:pic>
        <p:nvPicPr>
          <p:cNvPr id="138252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19788" y="981075"/>
            <a:ext cx="1914525" cy="2236788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  <a:effectLst/>
        </p:spPr>
      </p:pic>
      <p:pic>
        <p:nvPicPr>
          <p:cNvPr id="138253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4663" y="3429000"/>
            <a:ext cx="4613275" cy="3130550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81000"/>
            <a:ext cx="8002587" cy="887413"/>
          </a:xfrm>
          <a:noFill/>
          <a:ln/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Развитие тактильных ощущений</a:t>
            </a:r>
          </a:p>
        </p:txBody>
      </p:sp>
      <p:pic>
        <p:nvPicPr>
          <p:cNvPr id="175108" name="Picture 4" descr="0(2)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924300" y="1628775"/>
            <a:ext cx="1344613" cy="1800225"/>
          </a:xfrm>
          <a:noFill/>
          <a:ln>
            <a:solidFill>
              <a:srgbClr val="990033"/>
            </a:solidFill>
          </a:ln>
        </p:spPr>
      </p:pic>
      <p:pic>
        <p:nvPicPr>
          <p:cNvPr id="175110" name="Picture 6" descr="VolshMes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48050" y="3789363"/>
            <a:ext cx="1944688" cy="2808287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75111" name="Picture 7" descr="2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063" y="1389063"/>
            <a:ext cx="3355975" cy="2208212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75112" name="Picture 8" descr="2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0825" y="1412875"/>
            <a:ext cx="3240088" cy="2106613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75113" name="Picture 9" descr="2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24525" y="4221163"/>
            <a:ext cx="3095625" cy="1909762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75114" name="Picture 10" descr="P103034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5175" y="3933825"/>
            <a:ext cx="1862138" cy="2592388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75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7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75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7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7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115888"/>
            <a:ext cx="7127875" cy="661987"/>
          </a:xfrm>
        </p:spPr>
        <p:txBody>
          <a:bodyPr/>
          <a:lstStyle/>
          <a:p>
            <a:r>
              <a:rPr lang="ru-RU" sz="3600">
                <a:solidFill>
                  <a:srgbClr val="990033"/>
                </a:solidFill>
              </a:rPr>
              <a:t>Игры с пуговицами</a:t>
            </a:r>
          </a:p>
        </p:txBody>
      </p:sp>
      <p:pic>
        <p:nvPicPr>
          <p:cNvPr id="193543" name="Picture 7" descr="P10303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5373688"/>
            <a:ext cx="1295400" cy="1084262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sp>
        <p:nvSpPr>
          <p:cNvPr id="19354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959225" y="981075"/>
            <a:ext cx="5184775" cy="587692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>
                <a:solidFill>
                  <a:srgbClr val="990033"/>
                </a:solidFill>
              </a:rPr>
              <a:t>Пуговичный массаж:</a:t>
            </a:r>
          </a:p>
          <a:p>
            <a:r>
              <a:rPr lang="ru-RU" sz="2400">
                <a:solidFill>
                  <a:srgbClr val="990033"/>
                </a:solidFill>
              </a:rPr>
              <a:t>Заполните просторную коробку пуговицами.</a:t>
            </a:r>
          </a:p>
          <a:p>
            <a:r>
              <a:rPr lang="ru-RU" sz="2400">
                <a:solidFill>
                  <a:srgbClr val="990033"/>
                </a:solidFill>
              </a:rPr>
              <a:t>Опустите руки в коробку;</a:t>
            </a:r>
          </a:p>
          <a:p>
            <a:r>
              <a:rPr lang="ru-RU" sz="2400">
                <a:solidFill>
                  <a:srgbClr val="990033"/>
                </a:solidFill>
              </a:rPr>
              <a:t>Поводите ладонями по поверхности;</a:t>
            </a:r>
          </a:p>
          <a:p>
            <a:r>
              <a:rPr lang="ru-RU" sz="2400">
                <a:solidFill>
                  <a:srgbClr val="990033"/>
                </a:solidFill>
              </a:rPr>
              <a:t>Перетирайте пуговицы между ладонями;</a:t>
            </a:r>
          </a:p>
          <a:p>
            <a:r>
              <a:rPr lang="ru-RU" sz="2400">
                <a:solidFill>
                  <a:srgbClr val="990033"/>
                </a:solidFill>
              </a:rPr>
              <a:t>Пересыпайте их из ладошки в ладошку;</a:t>
            </a:r>
          </a:p>
          <a:p>
            <a:r>
              <a:rPr lang="ru-RU" sz="2400">
                <a:solidFill>
                  <a:srgbClr val="990033"/>
                </a:solidFill>
              </a:rPr>
              <a:t>Найдите самую большую пуговицу, самую маленькую, квадратную, гладкую и пр.</a:t>
            </a:r>
          </a:p>
        </p:txBody>
      </p:sp>
      <p:pic>
        <p:nvPicPr>
          <p:cNvPr id="19354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343025"/>
            <a:ext cx="3671887" cy="2085975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  <a:effectLst/>
        </p:spPr>
      </p:pic>
      <p:pic>
        <p:nvPicPr>
          <p:cNvPr id="193547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860800"/>
            <a:ext cx="2066925" cy="2581275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3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3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3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3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35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35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35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3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3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93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/>
      <p:bldP spid="19354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6877050" cy="719137"/>
          </a:xfrm>
          <a:noFill/>
          <a:ln/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Игры с крупой, бусами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8775" y="1196975"/>
            <a:ext cx="8424863" cy="252095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ru-RU" sz="2800">
                <a:solidFill>
                  <a:srgbClr val="990033"/>
                </a:solidFill>
              </a:rPr>
              <a:t>		«Ракушка» - круглая игрушка, в которой перекатывается один или несколько шариков или бусинок. Ребенок ощупывает их через ткань, перебирает пальчиками, массируя активные зоны руки.</a:t>
            </a:r>
          </a:p>
        </p:txBody>
      </p:sp>
      <p:pic>
        <p:nvPicPr>
          <p:cNvPr id="166916" name="Picture 4" descr="img_c127_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167063" y="3789363"/>
            <a:ext cx="2808287" cy="2808287"/>
          </a:xfrm>
          <a:noFill/>
          <a:ln>
            <a:solidFill>
              <a:srgbClr val="99003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6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4" grpId="0"/>
      <p:bldP spid="1669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6877050" cy="719137"/>
          </a:xfrm>
          <a:noFill/>
          <a:ln/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Игры с крупой, бусами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08050"/>
            <a:ext cx="6443663" cy="594995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990033"/>
                </a:solidFill>
              </a:rPr>
              <a:t>		«Божьи коровки» - просто круглые мешочки, заполненные разными материалами. Ребенок ощупывает наполнитель через ткань. Можно сделать несколько игрушек, различных по размеру и с разными наполнителями: в самой маленькой игрушке могут быть опилки, в средней - гречневая крупа, в более крупной - горох или фасоль. Игрушки можно использовать, как счетный материал, как пирамидку (укладывая одну коровку на другую) и т.п.</a:t>
            </a:r>
          </a:p>
        </p:txBody>
      </p:sp>
      <p:pic>
        <p:nvPicPr>
          <p:cNvPr id="205829" name="Picture 5" descr="img_c123_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516688" y="2852738"/>
            <a:ext cx="2070100" cy="2276475"/>
          </a:xfrm>
          <a:noFill/>
          <a:ln>
            <a:solidFill>
              <a:srgbClr val="99003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6877050" cy="719137"/>
          </a:xfrm>
          <a:noFill/>
          <a:ln/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Игры с крупой, бусами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3905250"/>
            <a:ext cx="8820150" cy="295275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990033"/>
                </a:solidFill>
              </a:rPr>
              <a:t>		«Черепашка» - круглый мешочек, заполненный любым наполнителем. Ребенок ощупывает наполнитель через ткань. Наполнители могут быть разными. Игрушки можно использовать, как счетный материал, как пирамидку (укладывая одну черепашку на другую) и т.п.</a:t>
            </a:r>
          </a:p>
        </p:txBody>
      </p:sp>
      <p:pic>
        <p:nvPicPr>
          <p:cNvPr id="207878" name="Picture 6" descr="img_c125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4388" y="1196975"/>
            <a:ext cx="2435225" cy="2435225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0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91512" cy="1143000"/>
          </a:xfrm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Игры с крупами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4043363" cy="5327650"/>
          </a:xfrm>
        </p:spPr>
        <p:txBody>
          <a:bodyPr/>
          <a:lstStyle/>
          <a:p>
            <a:r>
              <a:rPr lang="ru-RU" sz="2400">
                <a:solidFill>
                  <a:srgbClr val="990033"/>
                </a:solidFill>
              </a:rPr>
              <a:t>Прячем ручки</a:t>
            </a:r>
          </a:p>
          <a:p>
            <a:r>
              <a:rPr lang="ru-RU" sz="2400">
                <a:solidFill>
                  <a:srgbClr val="990033"/>
                </a:solidFill>
              </a:rPr>
              <a:t>Пересыпаем крупу</a:t>
            </a:r>
          </a:p>
          <a:p>
            <a:r>
              <a:rPr lang="ru-RU" sz="2400">
                <a:solidFill>
                  <a:srgbClr val="990033"/>
                </a:solidFill>
              </a:rPr>
              <a:t>Дождь, град</a:t>
            </a:r>
          </a:p>
          <a:p>
            <a:r>
              <a:rPr lang="ru-RU" sz="2400">
                <a:solidFill>
                  <a:srgbClr val="990033"/>
                </a:solidFill>
              </a:rPr>
              <a:t>Покормим птичек</a:t>
            </a:r>
          </a:p>
          <a:p>
            <a:r>
              <a:rPr lang="ru-RU" sz="2400">
                <a:solidFill>
                  <a:srgbClr val="990033"/>
                </a:solidFill>
              </a:rPr>
              <a:t>Разложи по тарелочкам</a:t>
            </a:r>
          </a:p>
          <a:p>
            <a:r>
              <a:rPr lang="ru-RU" sz="2400">
                <a:solidFill>
                  <a:srgbClr val="990033"/>
                </a:solidFill>
              </a:rPr>
              <a:t>Вкусная кашка</a:t>
            </a:r>
          </a:p>
          <a:p>
            <a:r>
              <a:rPr lang="ru-RU" sz="2400">
                <a:solidFill>
                  <a:srgbClr val="990033"/>
                </a:solidFill>
              </a:rPr>
              <a:t>Найди игрушку</a:t>
            </a:r>
          </a:p>
          <a:p>
            <a:r>
              <a:rPr lang="ru-RU" sz="2400">
                <a:solidFill>
                  <a:srgbClr val="990033"/>
                </a:solidFill>
              </a:rPr>
              <a:t>Игра «Золушка»</a:t>
            </a:r>
          </a:p>
          <a:p>
            <a:r>
              <a:rPr lang="ru-RU" sz="2400">
                <a:solidFill>
                  <a:srgbClr val="990033"/>
                </a:solidFill>
              </a:rPr>
              <a:t>«Отгадай, какая крупа в мешочке»</a:t>
            </a:r>
          </a:p>
          <a:p>
            <a:r>
              <a:rPr lang="ru-RU" sz="2400">
                <a:solidFill>
                  <a:srgbClr val="990033"/>
                </a:solidFill>
              </a:rPr>
              <a:t>«Сухой бассейн» из гороха и фасоли</a:t>
            </a:r>
          </a:p>
        </p:txBody>
      </p:sp>
      <p:pic>
        <p:nvPicPr>
          <p:cNvPr id="142341" name="Picture 5" descr="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628775"/>
            <a:ext cx="4014788" cy="4681538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14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/>
      <p:bldP spid="14233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868363"/>
          </a:xfrm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Игры с природным материалом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581525"/>
            <a:ext cx="9144000" cy="22764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>
                <a:solidFill>
                  <a:srgbClr val="990033"/>
                </a:solidFill>
              </a:rPr>
              <a:t>		Гуляя с ребенком во дворе, в парке, в лесу, обратите внимание на то, как щедро может одарить природа наблюдательного человека. Из камешков и палочек можно создавать интересные творческие композиции, из снега и глины лепить большие и маленькие фигуры. Все это позволяет развивать тактильно-двигательное восприятие ребенка.</a:t>
            </a:r>
          </a:p>
        </p:txBody>
      </p:sp>
      <p:pic>
        <p:nvPicPr>
          <p:cNvPr id="139270" name="Picture 6" descr="P10303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1700213"/>
            <a:ext cx="3240087" cy="2432050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39271" name="Picture 7" descr="P10303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125538"/>
            <a:ext cx="2806700" cy="2105025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39272" name="Picture 8" descr="P103034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1500" y="981075"/>
            <a:ext cx="2808288" cy="2106613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476250"/>
            <a:ext cx="4854575" cy="771525"/>
          </a:xfrm>
        </p:spPr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Рисование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8"/>
            <a:ext cx="8280400" cy="3713162"/>
          </a:xfrm>
        </p:spPr>
        <p:txBody>
          <a:bodyPr/>
          <a:lstStyle/>
          <a:p>
            <a:pPr>
              <a:buFontTx/>
              <a:buNone/>
            </a:pPr>
            <a:r>
              <a:rPr lang="ru-RU" sz="2800">
                <a:solidFill>
                  <a:srgbClr val="000066"/>
                </a:solidFill>
              </a:rPr>
              <a:t>		Рисование – занятие, любимое всеми детьми и очень полезное. И не обязательно рисовать только карандашом или кистью на бумаге или картоне. Можно рисовать на снегу и песке, на запотевшем окне и асфальте. Полезно рисовать пальцем, ладонью, палочкой, делать отпечатки кусочком ваты, скомканной бумаги. </a:t>
            </a:r>
          </a:p>
        </p:txBody>
      </p:sp>
      <p:pic>
        <p:nvPicPr>
          <p:cNvPr id="143364" name="Picture 4" descr="BABGB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5373688"/>
            <a:ext cx="993775" cy="1243012"/>
          </a:xfrm>
          <a:prstGeom prst="rect">
            <a:avLst/>
          </a:prstGeom>
          <a:noFill/>
        </p:spPr>
      </p:pic>
      <p:pic>
        <p:nvPicPr>
          <p:cNvPr id="143365" name="Picture 5" descr="child_finger_painting_md_wht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88913"/>
            <a:ext cx="1512887" cy="1512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4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2" grpId="0"/>
      <p:bldP spid="14336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260350"/>
            <a:ext cx="5194300" cy="792163"/>
          </a:xfrm>
        </p:spPr>
        <p:txBody>
          <a:bodyPr/>
          <a:lstStyle/>
          <a:p>
            <a:r>
              <a:rPr lang="ru-RU" sz="4000">
                <a:solidFill>
                  <a:srgbClr val="990033"/>
                </a:solidFill>
              </a:rPr>
              <a:t>Игры с песком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5795963" cy="54006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>
                <a:solidFill>
                  <a:srgbClr val="800000"/>
                </a:solidFill>
              </a:rPr>
              <a:t>- Погладь рукой песок. Что ты чувствуешь? Какой песок? Как его сделать сырым? Попрыскай из пульверизатора.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>
                <a:solidFill>
                  <a:srgbClr val="800000"/>
                </a:solidFill>
              </a:rPr>
              <a:t>- Положи свою ладонь на песок. Это след от твоей ладони. А это след от моей ладони. Чей след больше? Чей меньше? Посмотри, какие следы можно сделать с помощью крышек от бутылок, палочек. Попробуй изобразить след кошки. Сделай большой след и маленький.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>
                <a:solidFill>
                  <a:srgbClr val="800000"/>
                </a:solidFill>
              </a:rPr>
              <a:t>- Разгладь песок двумя руками. Отряхни руки.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>
                <a:solidFill>
                  <a:srgbClr val="800000"/>
                </a:solidFill>
              </a:rPr>
              <a:t>- Я закопаю несколько игрушек, а ты попробуй найти.</a:t>
            </a:r>
          </a:p>
        </p:txBody>
      </p:sp>
      <p:pic>
        <p:nvPicPr>
          <p:cNvPr id="161796" name="Picture 4" descr="BABG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188913"/>
            <a:ext cx="977900" cy="1366837"/>
          </a:xfrm>
          <a:prstGeom prst="rect">
            <a:avLst/>
          </a:prstGeom>
          <a:noFill/>
        </p:spPr>
      </p:pic>
      <p:pic>
        <p:nvPicPr>
          <p:cNvPr id="161798" name="Picture 6" descr="0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1700213"/>
            <a:ext cx="2305050" cy="2170112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61799" name="Picture 7" descr="beach_toys_ball_rocking_md_wht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188913"/>
            <a:ext cx="1512887" cy="1092200"/>
          </a:xfrm>
          <a:prstGeom prst="rect">
            <a:avLst/>
          </a:prstGeom>
          <a:noFill/>
        </p:spPr>
      </p:pic>
      <p:pic>
        <p:nvPicPr>
          <p:cNvPr id="161800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0425" y="3933825"/>
            <a:ext cx="2728913" cy="2728913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6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/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/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4" grpId="0"/>
      <p:bldP spid="16179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5483225" cy="1143000"/>
          </a:xfrm>
        </p:spPr>
        <p:txBody>
          <a:bodyPr/>
          <a:lstStyle/>
          <a:p>
            <a:r>
              <a:rPr lang="ru-RU" sz="4000">
                <a:solidFill>
                  <a:srgbClr val="800000"/>
                </a:solidFill>
              </a:rPr>
              <a:t>Игры на кухне</a:t>
            </a:r>
          </a:p>
        </p:txBody>
      </p:sp>
      <p:pic>
        <p:nvPicPr>
          <p:cNvPr id="145412" name="Picture 4" descr="pic3_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836613"/>
            <a:ext cx="2058987" cy="3097212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  <p:sp>
        <p:nvSpPr>
          <p:cNvPr id="145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23850" y="4437063"/>
            <a:ext cx="8280400" cy="21209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800000"/>
                </a:solidFill>
              </a:rPr>
              <a:t>		И на кухне найдется дело, полезное для развития пальчиков. Попросите ребенка помочь приготовить блюдо из теста, и ваш пирог украсится необычными узорами, созданными детскими руками и фантазией.</a:t>
            </a:r>
          </a:p>
        </p:txBody>
      </p:sp>
      <p:pic>
        <p:nvPicPr>
          <p:cNvPr id="145415" name="Picture 7" descr="Оулу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013" y="1484313"/>
            <a:ext cx="3892550" cy="2517775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5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0" grpId="0"/>
      <p:bldP spid="14541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050" y="188913"/>
            <a:ext cx="5113338" cy="908050"/>
          </a:xfrm>
        </p:spPr>
        <p:txBody>
          <a:bodyPr/>
          <a:lstStyle/>
          <a:p>
            <a:r>
              <a:rPr lang="ru-RU" sz="4000">
                <a:solidFill>
                  <a:schemeClr val="accent2"/>
                </a:solidFill>
              </a:rPr>
              <a:t>Игры с водой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5113337" cy="52562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- Возьми бутылку двумя руками. Какая вода в этой бутылке, теплая или холодная? А в другой бутылке? Открой бутылку с теплой водой, вылей воду в таз.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- Возьми губку, намочи ее в воде. Выжми воду в миску  сначала одной рукой, потом намочи губку и выжми другой рукой.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- Намочи салфетку, выжми ее двумя руками, протри стол. Расправь салфетку и сложи ее. Вытри руки полотенцем. </a:t>
            </a:r>
          </a:p>
        </p:txBody>
      </p:sp>
      <p:sp>
        <p:nvSpPr>
          <p:cNvPr id="162821" name="Rectangle 5"/>
          <p:cNvSpPr>
            <a:spLocks noChangeArrowheads="1"/>
          </p:cNvSpPr>
          <p:nvPr/>
        </p:nvSpPr>
        <p:spPr bwMode="auto">
          <a:xfrm>
            <a:off x="0" y="2566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2823" name="Rectangle 7"/>
          <p:cNvSpPr>
            <a:spLocks noChangeArrowheads="1"/>
          </p:cNvSpPr>
          <p:nvPr/>
        </p:nvSpPr>
        <p:spPr bwMode="auto">
          <a:xfrm>
            <a:off x="0" y="2565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62824" name="Picture 8" descr="BABRING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5300663"/>
            <a:ext cx="1727200" cy="1304925"/>
          </a:xfrm>
          <a:prstGeom prst="rect">
            <a:avLst/>
          </a:prstGeom>
          <a:noFill/>
        </p:spPr>
      </p:pic>
      <p:pic>
        <p:nvPicPr>
          <p:cNvPr id="162825" name="Picture 9" descr="girl_splashing_in_pool_md_wht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825" y="333375"/>
            <a:ext cx="1727200" cy="1403350"/>
          </a:xfrm>
          <a:prstGeom prst="rect">
            <a:avLst/>
          </a:prstGeom>
          <a:noFill/>
        </p:spPr>
      </p:pic>
      <p:pic>
        <p:nvPicPr>
          <p:cNvPr id="162826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5600" y="1773238"/>
            <a:ext cx="1819275" cy="1724025"/>
          </a:xfrm>
          <a:prstGeom prst="rect">
            <a:avLst/>
          </a:prstGeom>
          <a:noFill/>
        </p:spPr>
      </p:pic>
      <p:pic>
        <p:nvPicPr>
          <p:cNvPr id="162827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5825" y="3573463"/>
            <a:ext cx="1638300" cy="1762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162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16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500"/>
                                        <p:tgtEl>
                                          <p:spTgt spid="16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8" grpId="0" autoUpdateAnimBg="0"/>
      <p:bldP spid="162819" grpId="0" build="p" autoUpdateAnimBg="0" advAuto="0"/>
      <p:bldP spid="1628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r>
              <a:rPr lang="ru-RU" sz="3600">
                <a:solidFill>
                  <a:srgbClr val="990033"/>
                </a:solidFill>
              </a:rPr>
              <a:t>Шитье, вязание, плетение, застежки</a:t>
            </a:r>
          </a:p>
        </p:txBody>
      </p:sp>
      <p:pic>
        <p:nvPicPr>
          <p:cNvPr id="144388" name="Picture 4" descr="8_04_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4149725"/>
            <a:ext cx="1620838" cy="2420938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44389" name="Picture 5" descr="8_03_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268413"/>
            <a:ext cx="1879600" cy="1709737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44390" name="Picture 6" descr="1_01_02_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13063" y="2276475"/>
            <a:ext cx="3316287" cy="2970213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44394" name="Picture 10" descr="teremok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7050" y="1341438"/>
            <a:ext cx="2057400" cy="2447925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44395" name="Picture 11" descr="P1030334"/>
          <p:cNvPicPr>
            <a:picLocks noChangeAspect="1" noChangeArrowheads="1"/>
          </p:cNvPicPr>
          <p:nvPr/>
        </p:nvPicPr>
        <p:blipFill>
          <a:blip r:embed="rId7" cstate="print"/>
          <a:srcRect l="6377" t="11928" r="20532" b="-105"/>
          <a:stretch>
            <a:fillRect/>
          </a:stretch>
        </p:blipFill>
        <p:spPr bwMode="auto">
          <a:xfrm>
            <a:off x="250825" y="3716338"/>
            <a:ext cx="1655763" cy="2663825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836613"/>
          </a:xfrm>
        </p:spPr>
        <p:txBody>
          <a:bodyPr/>
          <a:lstStyle/>
          <a:p>
            <a:r>
              <a:rPr lang="ru-RU" sz="4000">
                <a:solidFill>
                  <a:schemeClr val="accent2"/>
                </a:solidFill>
              </a:rPr>
              <a:t>Игры с веревочкой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213100"/>
            <a:ext cx="8713787" cy="345598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>
                <a:solidFill>
                  <a:schemeClr val="accent2"/>
                </a:solidFill>
              </a:rPr>
              <a:t>		Как и любая игра, требующая концентрации внимания, игры с веревочкой производят психотерапевтический эффект, позволяя отключаться на время от забот повседневности. Врачи-физиотерапевты убеждаются, что упражнения с веревкой способствуют более быстрому восстановлению моторики пальцев после полученных травм рук. Учителя математики находят их полезными для объяснения некоторых абстрактных понятий и терминов. </a:t>
            </a:r>
          </a:p>
        </p:txBody>
      </p:sp>
      <p:pic>
        <p:nvPicPr>
          <p:cNvPr id="148484" name="Picture 4" descr="Pulelehu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1058863"/>
            <a:ext cx="2376488" cy="173831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48485" name="Picture 5" descr="gardner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1628775"/>
            <a:ext cx="2600325" cy="10001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48486" name="Picture 6" descr="w607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052513"/>
            <a:ext cx="2511425" cy="18843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2" grpId="0"/>
      <p:bldP spid="14848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49" name="Rectangle 21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4038600" cy="464185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Фокусы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Паук и муха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Ловкая ящерица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Останься с носом!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Поймай муху!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400" b="1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Сказки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День рождения мышки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Паровозик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Домик пекаря</a:t>
            </a:r>
          </a:p>
        </p:txBody>
      </p:sp>
      <p:sp>
        <p:nvSpPr>
          <p:cNvPr id="150550" name="Rectangle 22"/>
          <p:cNvSpPr>
            <a:spLocks noGrp="1" noChangeArrowheads="1"/>
          </p:cNvSpPr>
          <p:nvPr>
            <p:ph type="body" sz="half" idx="2"/>
          </p:nvPr>
        </p:nvSpPr>
        <p:spPr>
          <a:xfrm>
            <a:off x="4859338" y="1557338"/>
            <a:ext cx="4038600" cy="41767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Игры в одиночку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Чашка кофе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Куриная лапка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Гроздь бананов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Кленовый лист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40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Игры вдвоем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Поймайте мышку!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Столик на двоих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chemeClr val="accent2"/>
                </a:solidFill>
              </a:rPr>
              <a:t>Колыбель для кошки</a:t>
            </a:r>
          </a:p>
        </p:txBody>
      </p:sp>
      <p:pic>
        <p:nvPicPr>
          <p:cNvPr id="150551" name="Picture 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7075" y="4797425"/>
            <a:ext cx="1304925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0552" name="Text Box 24"/>
          <p:cNvSpPr txBox="1">
            <a:spLocks noChangeArrowheads="1"/>
          </p:cNvSpPr>
          <p:nvPr/>
        </p:nvSpPr>
        <p:spPr bwMode="auto">
          <a:xfrm>
            <a:off x="395288" y="404813"/>
            <a:ext cx="84248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chemeClr val="accent2"/>
                </a:solidFill>
              </a:rPr>
              <a:t>В книге С. Афонькина «Игры с веревочкой вы найдете много интересных игр и сказок.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50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505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505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1505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1505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1000"/>
                                        <p:tgtEl>
                                          <p:spTgt spid="1505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1505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1000"/>
                                        <p:tgtEl>
                                          <p:spTgt spid="1505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1000"/>
                                        <p:tgtEl>
                                          <p:spTgt spid="1505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0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05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05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05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05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05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05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05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05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49" grpId="0" build="p"/>
      <p:bldP spid="15055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3141663"/>
            <a:ext cx="1924050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992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27713" y="404813"/>
            <a:ext cx="2465387" cy="25479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</p:pic>
      <p:pic>
        <p:nvPicPr>
          <p:cNvPr id="20992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900113"/>
            <a:ext cx="4429125" cy="50577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9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9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9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2771775" y="354013"/>
            <a:ext cx="3671888" cy="739775"/>
          </a:xfrm>
          <a:noFill/>
          <a:ln/>
        </p:spPr>
        <p:txBody>
          <a:bodyPr/>
          <a:lstStyle/>
          <a:p>
            <a:r>
              <a:rPr lang="ru-RU" sz="4000">
                <a:solidFill>
                  <a:schemeClr val="accent2"/>
                </a:solidFill>
              </a:rPr>
              <a:t>Шнуровки</a:t>
            </a:r>
          </a:p>
        </p:txBody>
      </p:sp>
      <p:pic>
        <p:nvPicPr>
          <p:cNvPr id="163843" name="Picture 3" descr="lem_rib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003800" y="1844675"/>
            <a:ext cx="1584325" cy="1393825"/>
          </a:xfrm>
          <a:noFill/>
          <a:ln>
            <a:solidFill>
              <a:schemeClr val="accent2"/>
            </a:solidFill>
          </a:ln>
        </p:spPr>
      </p:pic>
      <p:pic>
        <p:nvPicPr>
          <p:cNvPr id="163844" name="Picture 4" descr="pug_6_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611188" y="2133600"/>
            <a:ext cx="1296987" cy="1408113"/>
          </a:xfrm>
          <a:noFill/>
          <a:ln>
            <a:solidFill>
              <a:schemeClr val="accent2"/>
            </a:solidFill>
          </a:ln>
        </p:spPr>
      </p:pic>
      <p:pic>
        <p:nvPicPr>
          <p:cNvPr id="163845" name="Picture 5" descr="lem_babochka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>
            <a:off x="7235825" y="4005263"/>
            <a:ext cx="1714500" cy="1417637"/>
          </a:xfrm>
          <a:noFill/>
          <a:ln>
            <a:solidFill>
              <a:schemeClr val="accent2"/>
            </a:solidFill>
          </a:ln>
        </p:spPr>
      </p:pic>
      <p:pic>
        <p:nvPicPr>
          <p:cNvPr id="163846" name="Picture 6" descr="lem_mishk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7088" y="4005263"/>
            <a:ext cx="2092325" cy="22320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3847" name="Picture 7" descr="pugw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04025" y="5661025"/>
            <a:ext cx="1223963" cy="93821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3848" name="Picture 8" descr="Bus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411413" y="1628775"/>
            <a:ext cx="1871662" cy="18716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3849" name="Picture 9" descr="sh-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51275" y="4005263"/>
            <a:ext cx="2376488" cy="237648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3850" name="Picture 10" descr="shnur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48488" y="2133600"/>
            <a:ext cx="1800225" cy="16256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3851" name="Picture 11" descr="malshikT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95288" y="260350"/>
            <a:ext cx="1338262" cy="15573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3852" name="Picture 12" descr="devochkaT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019925" y="260350"/>
            <a:ext cx="1655763" cy="1539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370138" y="333375"/>
            <a:ext cx="4402137" cy="792163"/>
          </a:xfrm>
        </p:spPr>
        <p:txBody>
          <a:bodyPr/>
          <a:lstStyle/>
          <a:p>
            <a:r>
              <a:rPr lang="ru-RU">
                <a:solidFill>
                  <a:srgbClr val="800000"/>
                </a:solidFill>
              </a:rPr>
              <a:t>Куклы</a:t>
            </a:r>
            <a:endParaRPr lang="ru-RU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5513" y="1125538"/>
            <a:ext cx="5184775" cy="532765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800000"/>
                </a:solidFill>
              </a:rPr>
              <a:t>		Для развития мелкой моторики используются куклы, соответствующие возможностям ребенка и развивающие их. Куклы бывают разные: петрушечные куклы, вязаные пальчиковые куклы, мягкие подвижные «куклы-рукавички», комбинированные куклы, «я–куклы», куклы-марионетки.</a:t>
            </a:r>
          </a:p>
        </p:txBody>
      </p:sp>
      <p:pic>
        <p:nvPicPr>
          <p:cNvPr id="146436" name="Picture 4" descr="BBY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765175"/>
            <a:ext cx="1163638" cy="1728788"/>
          </a:xfrm>
          <a:prstGeom prst="rect">
            <a:avLst/>
          </a:prstGeom>
          <a:noFill/>
        </p:spPr>
      </p:pic>
      <p:pic>
        <p:nvPicPr>
          <p:cNvPr id="146438" name="Picture 6" descr="girl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7625" y="620713"/>
            <a:ext cx="1081088" cy="1873250"/>
          </a:xfrm>
          <a:prstGeom prst="rect">
            <a:avLst/>
          </a:prstGeom>
          <a:noFill/>
        </p:spPr>
      </p:pic>
      <p:pic>
        <p:nvPicPr>
          <p:cNvPr id="146439" name="Picture 7" descr="P103034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3933825"/>
            <a:ext cx="1779588" cy="2371725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46440" name="Picture 8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51725" y="3933825"/>
            <a:ext cx="1504950" cy="2308225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30" name="Picture 6" descr="P10303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908050"/>
            <a:ext cx="3943350" cy="525780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80232" name="Picture 8" descr="P10303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908050"/>
            <a:ext cx="3933825" cy="524510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0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8" name="Picture 4" descr="P10303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268413"/>
            <a:ext cx="3241675" cy="4319587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85349" name="Picture 5" descr="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333375"/>
            <a:ext cx="1714500" cy="228600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85350" name="Picture 6" descr="кукл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0200" y="2997200"/>
            <a:ext cx="4602163" cy="3444875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5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5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5" name="Picture 5" descr="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2349500"/>
            <a:ext cx="2540000" cy="179070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33126" name="Picture 6" descr="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260350"/>
            <a:ext cx="2343150" cy="190500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33128" name="Picture 8" descr="7032-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260350"/>
            <a:ext cx="3744913" cy="2493963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33129" name="Picture 9" descr="0082-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" y="2997200"/>
            <a:ext cx="2312988" cy="347345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33130" name="Picture 10" descr="P103033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16238" y="3429000"/>
            <a:ext cx="3248025" cy="3024188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33131" name="Picture 11" descr="2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43663" y="4365625"/>
            <a:ext cx="2449512" cy="1836738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4000">
                <a:solidFill>
                  <a:srgbClr val="800000"/>
                </a:solidFill>
              </a:rPr>
              <a:t>Русские народные куклы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2363" y="5084763"/>
            <a:ext cx="3178175" cy="1541462"/>
          </a:xfrm>
        </p:spPr>
        <p:txBody>
          <a:bodyPr/>
          <a:lstStyle/>
          <a:p>
            <a:r>
              <a:rPr lang="ru-RU">
                <a:solidFill>
                  <a:srgbClr val="800000"/>
                </a:solidFill>
              </a:rPr>
              <a:t>Обереги</a:t>
            </a:r>
          </a:p>
          <a:p>
            <a:r>
              <a:rPr lang="ru-RU">
                <a:solidFill>
                  <a:srgbClr val="800000"/>
                </a:solidFill>
              </a:rPr>
              <a:t>Обрядовые </a:t>
            </a:r>
          </a:p>
        </p:txBody>
      </p:sp>
      <p:pic>
        <p:nvPicPr>
          <p:cNvPr id="159748" name="Picture 4" descr="DSCN1842"/>
          <p:cNvPicPr>
            <a:picLocks noChangeAspect="1" noChangeArrowheads="1"/>
          </p:cNvPicPr>
          <p:nvPr/>
        </p:nvPicPr>
        <p:blipFill>
          <a:blip r:embed="rId3">
            <a:lum bright="24000"/>
          </a:blip>
          <a:srcRect/>
          <a:stretch>
            <a:fillRect/>
          </a:stretch>
        </p:blipFill>
        <p:spPr bwMode="auto">
          <a:xfrm>
            <a:off x="4211638" y="1412875"/>
            <a:ext cx="4681537" cy="3503613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59749" name="Picture 5" descr="DSCN1735"/>
          <p:cNvPicPr>
            <a:picLocks noChangeAspect="1" noChangeArrowheads="1"/>
          </p:cNvPicPr>
          <p:nvPr/>
        </p:nvPicPr>
        <p:blipFill>
          <a:blip r:embed="rId4">
            <a:lum bright="12000"/>
          </a:blip>
          <a:srcRect/>
          <a:stretch>
            <a:fillRect/>
          </a:stretch>
        </p:blipFill>
        <p:spPr bwMode="auto">
          <a:xfrm>
            <a:off x="468313" y="1412875"/>
            <a:ext cx="3500437" cy="467995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4000">
                <a:solidFill>
                  <a:srgbClr val="800000"/>
                </a:solidFill>
              </a:rPr>
              <a:t>Русские народные куклы</a:t>
            </a:r>
          </a:p>
        </p:txBody>
      </p:sp>
      <p:pic>
        <p:nvPicPr>
          <p:cNvPr id="187399" name="Picture 7" descr="DSCN1712"/>
          <p:cNvPicPr>
            <a:picLocks noChangeAspect="1" noChangeArrowheads="1"/>
          </p:cNvPicPr>
          <p:nvPr/>
        </p:nvPicPr>
        <p:blipFill>
          <a:blip r:embed="rId3">
            <a:lum bright="24000"/>
          </a:blip>
          <a:srcRect/>
          <a:stretch>
            <a:fillRect/>
          </a:stretch>
        </p:blipFill>
        <p:spPr bwMode="auto">
          <a:xfrm>
            <a:off x="684213" y="4005263"/>
            <a:ext cx="5040312" cy="260350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87400" name="Picture 8" descr="DSCN1710"/>
          <p:cNvPicPr>
            <a:picLocks noChangeAspect="1" noChangeArrowheads="1"/>
          </p:cNvPicPr>
          <p:nvPr/>
        </p:nvPicPr>
        <p:blipFill>
          <a:blip r:embed="rId4">
            <a:lum bright="24000"/>
          </a:blip>
          <a:srcRect/>
          <a:stretch>
            <a:fillRect/>
          </a:stretch>
        </p:blipFill>
        <p:spPr bwMode="auto">
          <a:xfrm>
            <a:off x="6156325" y="4005263"/>
            <a:ext cx="2092325" cy="2519362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87401" name="Picture 9" descr="DSCN1703"/>
          <p:cNvPicPr>
            <a:picLocks noChangeAspect="1" noChangeArrowheads="1"/>
          </p:cNvPicPr>
          <p:nvPr/>
        </p:nvPicPr>
        <p:blipFill>
          <a:blip r:embed="rId5">
            <a:lum bright="24000"/>
          </a:blip>
          <a:srcRect/>
          <a:stretch>
            <a:fillRect/>
          </a:stretch>
        </p:blipFill>
        <p:spPr bwMode="auto">
          <a:xfrm>
            <a:off x="250825" y="1196975"/>
            <a:ext cx="3167063" cy="2370138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87402" name="Picture 10" descr="DSCN1714"/>
          <p:cNvPicPr>
            <a:picLocks noChangeAspect="1" noChangeArrowheads="1"/>
          </p:cNvPicPr>
          <p:nvPr/>
        </p:nvPicPr>
        <p:blipFill>
          <a:blip r:embed="rId6">
            <a:lum bright="18000"/>
          </a:blip>
          <a:srcRect/>
          <a:stretch>
            <a:fillRect/>
          </a:stretch>
        </p:blipFill>
        <p:spPr bwMode="auto">
          <a:xfrm>
            <a:off x="3708400" y="1196975"/>
            <a:ext cx="1746250" cy="2335213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87404" name="Picture 12" descr="DSCN1786"/>
          <p:cNvPicPr>
            <a:picLocks noChangeAspect="1" noChangeArrowheads="1"/>
          </p:cNvPicPr>
          <p:nvPr/>
        </p:nvPicPr>
        <p:blipFill>
          <a:blip r:embed="rId7">
            <a:lum bright="24000"/>
          </a:blip>
          <a:srcRect/>
          <a:stretch>
            <a:fillRect/>
          </a:stretch>
        </p:blipFill>
        <p:spPr bwMode="auto">
          <a:xfrm>
            <a:off x="5724525" y="1196975"/>
            <a:ext cx="3125788" cy="2338388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7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7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50000">
              <a:srgbClr val="CCECFF"/>
            </a:gs>
            <a:gs pos="100000">
              <a:schemeClr val="folHlink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4000"/>
              <a:t> </a:t>
            </a:r>
            <a:r>
              <a:rPr lang="ru-RU" sz="4000" b="1">
                <a:solidFill>
                  <a:schemeClr val="accent2"/>
                </a:solidFill>
              </a:rPr>
              <a:t>Массаж кистей рук и пальцев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5400675" cy="5329237"/>
          </a:xfrm>
        </p:spPr>
        <p:txBody>
          <a:bodyPr/>
          <a:lstStyle/>
          <a:p>
            <a:r>
              <a:rPr lang="ru-RU" sz="2400" u="sng">
                <a:solidFill>
                  <a:schemeClr val="accent2"/>
                </a:solidFill>
              </a:rPr>
              <a:t>Массаж</a:t>
            </a:r>
            <a:r>
              <a:rPr lang="ru-RU" sz="2400">
                <a:solidFill>
                  <a:schemeClr val="accent2"/>
                </a:solidFill>
              </a:rPr>
              <a:t> является одним из видов пассивной гимнастики. Он оказывает общеукрепляющее действие на мышечную систему, повышая тонус, эластичность и сократительную способность мышц. </a:t>
            </a:r>
          </a:p>
          <a:p>
            <a:pPr algn="ctr"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Приемы массажа и самомассажа кистей и пальцев рук:</a:t>
            </a:r>
            <a:endParaRPr lang="ru-RU" sz="2400" b="1" u="sng">
              <a:solidFill>
                <a:schemeClr val="accent2"/>
              </a:solidFill>
            </a:endParaRPr>
          </a:p>
          <a:p>
            <a:r>
              <a:rPr lang="ru-RU" sz="2400">
                <a:solidFill>
                  <a:schemeClr val="accent2"/>
                </a:solidFill>
              </a:rPr>
              <a:t>массаж тыльной стороны кистей рук </a:t>
            </a:r>
          </a:p>
          <a:p>
            <a:r>
              <a:rPr lang="ru-RU" sz="2400">
                <a:solidFill>
                  <a:schemeClr val="accent2"/>
                </a:solidFill>
              </a:rPr>
              <a:t>массаж  ладони </a:t>
            </a:r>
          </a:p>
          <a:p>
            <a:r>
              <a:rPr lang="ru-RU" sz="2400">
                <a:solidFill>
                  <a:schemeClr val="accent2"/>
                </a:solidFill>
              </a:rPr>
              <a:t>массаж пальцев рук</a:t>
            </a:r>
            <a:r>
              <a:rPr lang="ru-RU" sz="2400"/>
              <a:t> </a:t>
            </a:r>
          </a:p>
        </p:txBody>
      </p:sp>
      <p:pic>
        <p:nvPicPr>
          <p:cNvPr id="13415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4005263"/>
            <a:ext cx="2952750" cy="25606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</p:pic>
      <p:pic>
        <p:nvPicPr>
          <p:cNvPr id="13415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1052513"/>
            <a:ext cx="2132013" cy="2692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1000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  <p:bldP spid="13414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50000">
              <a:schemeClr val="folHlink"/>
            </a:gs>
            <a:gs pos="100000">
              <a:srgbClr val="CCE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188913"/>
            <a:ext cx="5627688" cy="792162"/>
          </a:xfrm>
        </p:spPr>
        <p:txBody>
          <a:bodyPr/>
          <a:lstStyle/>
          <a:p>
            <a:r>
              <a:rPr lang="ru-RU" sz="4000">
                <a:solidFill>
                  <a:srgbClr val="003300"/>
                </a:solidFill>
              </a:rPr>
              <a:t>Массажеры</a:t>
            </a:r>
          </a:p>
        </p:txBody>
      </p:sp>
      <p:pic>
        <p:nvPicPr>
          <p:cNvPr id="179211" name="Picture 11" descr="P10402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0438" y="3141663"/>
            <a:ext cx="4681537" cy="3513137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7921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147050" cy="2016125"/>
          </a:xfrm>
          <a:noFill/>
          <a:ln/>
        </p:spPr>
        <p:txBody>
          <a:bodyPr/>
          <a:lstStyle/>
          <a:p>
            <a:pPr marL="533400" indent="-533400"/>
            <a:r>
              <a:rPr lang="ru-RU" sz="2400" b="1" i="1">
                <a:solidFill>
                  <a:srgbClr val="003300"/>
                </a:solidFill>
              </a:rPr>
              <a:t>Упражнения с массажерами</a:t>
            </a:r>
            <a:r>
              <a:rPr lang="ru-RU" sz="2400">
                <a:solidFill>
                  <a:srgbClr val="003300"/>
                </a:solidFill>
              </a:rPr>
              <a:t>: катать по столу от кончиков пальцев до локтя, между ладонями, по тыльной стороне кисти.</a:t>
            </a:r>
          </a:p>
          <a:p>
            <a:pPr marL="533400" indent="-533400"/>
            <a:r>
              <a:rPr lang="ru-RU" sz="2400">
                <a:solidFill>
                  <a:srgbClr val="003300"/>
                </a:solidFill>
              </a:rPr>
              <a:t>Выполнять упражнения надо обязательно каждой рукой по очереди.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79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79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79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9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2" grpId="0"/>
      <p:bldP spid="17921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50000">
              <a:schemeClr val="folHlink"/>
            </a:gs>
            <a:gs pos="100000">
              <a:srgbClr val="CCE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851650" cy="792163"/>
          </a:xfrm>
        </p:spPr>
        <p:txBody>
          <a:bodyPr/>
          <a:lstStyle/>
          <a:p>
            <a:r>
              <a:rPr lang="ru-RU" sz="4000" b="1" i="1">
                <a:solidFill>
                  <a:srgbClr val="003300"/>
                </a:solidFill>
              </a:rPr>
              <a:t>Упражнения с мячами</a:t>
            </a:r>
            <a:endParaRPr lang="ru-RU" sz="4000">
              <a:solidFill>
                <a:srgbClr val="003300"/>
              </a:solidFill>
            </a:endParaRP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4465638" cy="5256213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ru-RU" sz="2400">
                <a:solidFill>
                  <a:srgbClr val="003300"/>
                </a:solidFill>
              </a:rPr>
              <a:t>учиться захватывать мяч всей кистью и отпускать его; </a:t>
            </a:r>
          </a:p>
          <a:p>
            <a:pPr marL="533400" indent="-533400">
              <a:buFontTx/>
              <a:buAutoNum type="arabicPeriod"/>
            </a:pPr>
            <a:r>
              <a:rPr lang="ru-RU" sz="2400">
                <a:solidFill>
                  <a:srgbClr val="003300"/>
                </a:solidFill>
              </a:rPr>
              <a:t>катать мяч по часовой стрелке;</a:t>
            </a:r>
          </a:p>
          <a:p>
            <a:pPr marL="533400" indent="-533400">
              <a:buFontTx/>
              <a:buAutoNum type="arabicPeriod"/>
            </a:pPr>
            <a:r>
              <a:rPr lang="ru-RU" sz="2400">
                <a:solidFill>
                  <a:srgbClr val="003300"/>
                </a:solidFill>
              </a:rPr>
              <a:t>держать одной рукой – другой рукой выполнить ввинчивающие движения, пощелкивания, пощипывания. </a:t>
            </a:r>
          </a:p>
          <a:p>
            <a:pPr marL="533400" indent="-533400">
              <a:buFontTx/>
              <a:buNone/>
            </a:pPr>
            <a:r>
              <a:rPr lang="ru-RU" sz="2400">
                <a:solidFill>
                  <a:srgbClr val="003300"/>
                </a:solidFill>
              </a:rPr>
              <a:t>		Выполнять упражнения надо обязательно каждой рукой по очереди.</a:t>
            </a:r>
          </a:p>
        </p:txBody>
      </p:sp>
      <p:pic>
        <p:nvPicPr>
          <p:cNvPr id="190471" name="Picture 7" descr="P10402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2205038"/>
            <a:ext cx="4175125" cy="3130550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6" grpId="0"/>
      <p:bldP spid="19046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50000">
              <a:schemeClr val="folHlink"/>
            </a:gs>
            <a:gs pos="100000">
              <a:srgbClr val="CCE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4356100" cy="511175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>
                <a:solidFill>
                  <a:srgbClr val="003300"/>
                </a:solidFill>
              </a:rPr>
              <a:t>		Четки можно купить или сделать из крупных бусин. Ребенок проговаривает строчку стихотворения и откладывает бусину (но не как на счетах, а держа четки этой же рукой). Работают 1-й, 2-й 3-й пальцы, а 4-й и 5-й держат четки. Упражнение выполняется попеременно каждой рукой.</a:t>
            </a:r>
          </a:p>
        </p:txBody>
      </p:sp>
      <p:sp>
        <p:nvSpPr>
          <p:cNvPr id="19149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Упражнение с четками</a:t>
            </a:r>
          </a:p>
        </p:txBody>
      </p:sp>
      <p:pic>
        <p:nvPicPr>
          <p:cNvPr id="191496" name="Picture 8" descr="P1030360"/>
          <p:cNvPicPr>
            <a:picLocks noChangeAspect="1" noChangeArrowheads="1"/>
          </p:cNvPicPr>
          <p:nvPr/>
        </p:nvPicPr>
        <p:blipFill>
          <a:blip r:embed="rId2">
            <a:lum bright="18000"/>
          </a:blip>
          <a:srcRect/>
          <a:stretch>
            <a:fillRect/>
          </a:stretch>
        </p:blipFill>
        <p:spPr bwMode="auto">
          <a:xfrm>
            <a:off x="4572000" y="2276475"/>
            <a:ext cx="4462463" cy="3346450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1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build="p"/>
      <p:bldP spid="19149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229600" cy="922338"/>
          </a:xfrm>
        </p:spPr>
        <p:txBody>
          <a:bodyPr/>
          <a:lstStyle/>
          <a:p>
            <a:r>
              <a:rPr lang="ru-RU" sz="4000">
                <a:solidFill>
                  <a:srgbClr val="003300"/>
                </a:solidFill>
              </a:rPr>
              <a:t>Пальчиковая гимнастика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229600" cy="42497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>
                <a:solidFill>
                  <a:srgbClr val="003300"/>
                </a:solidFill>
              </a:rPr>
              <a:t>Включение пальчиковых игр и упражнений в любой урок или занятие вызывает у детей оживление, эмоциональный подъем и оказывает специфическое тонизирующее действие на функциональное состояние мозга и развитие речи. 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rgbClr val="003300"/>
                </a:solidFill>
              </a:rPr>
              <a:t>Педагог знакомит детей с такими упражнениями в определенной последовательности. Можно разделить их на три группы.</a:t>
            </a:r>
          </a:p>
          <a:p>
            <a:pPr>
              <a:lnSpc>
                <a:spcPct val="90000"/>
              </a:lnSpc>
            </a:pPr>
            <a:r>
              <a:rPr lang="ru-RU" sz="2400" b="1" i="1">
                <a:solidFill>
                  <a:srgbClr val="003300"/>
                </a:solidFill>
              </a:rPr>
              <a:t>1 группа. Упражнения для кистей рук</a:t>
            </a:r>
          </a:p>
          <a:p>
            <a:pPr>
              <a:lnSpc>
                <a:spcPct val="90000"/>
              </a:lnSpc>
            </a:pPr>
            <a:r>
              <a:rPr lang="ru-RU" sz="2400" b="1" i="1">
                <a:solidFill>
                  <a:srgbClr val="003300"/>
                </a:solidFill>
              </a:rPr>
              <a:t>2 группа. Упражнения условно статические</a:t>
            </a:r>
          </a:p>
          <a:p>
            <a:pPr>
              <a:lnSpc>
                <a:spcPct val="90000"/>
              </a:lnSpc>
            </a:pPr>
            <a:r>
              <a:rPr lang="ru-RU" sz="2400" b="1" i="1">
                <a:solidFill>
                  <a:srgbClr val="003300"/>
                </a:solidFill>
              </a:rPr>
              <a:t>3 группа. Упражнения для пальцев динамические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  <p:bldP spid="13517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003300"/>
                </a:solidFill>
              </a:rPr>
              <a:t>Народные пальчиковые игры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5040312" cy="47513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003300"/>
                </a:solidFill>
              </a:rPr>
              <a:t>		С народными пальчиковыми играми ребенок встречался уже в грудном возрасте. Это были еще не игры, а потешки и пестушки – забавы взрослого с ребенком. Например, «Сорока-ворона», «Перепелочка», «Кисель», «Банька», «Барашка купишь?» и другие. </a:t>
            </a:r>
          </a:p>
        </p:txBody>
      </p:sp>
      <p:pic>
        <p:nvPicPr>
          <p:cNvPr id="136196" name="Picture 4" descr="k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844675"/>
            <a:ext cx="2508250" cy="352901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13619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003300"/>
                </a:solidFill>
              </a:rPr>
              <a:t>Народные пальчиковые игры</a:t>
            </a:r>
          </a:p>
        </p:txBody>
      </p:sp>
      <p:sp>
        <p:nvSpPr>
          <p:cNvPr id="1986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4705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z="2800">
                <a:solidFill>
                  <a:srgbClr val="003300"/>
                </a:solidFill>
              </a:rPr>
              <a:t>		Их смысл не только в развитии мелкой моторики. Они позволяют ребенку ощутить радость телесного контакта, почувствовать свои пальцы, локоть, плечо; осознать себя в системе телесных координат, сформировать схему тела. Это предотвращает возможность возникновения многих неврозов в дальнейшем, дает человеку чувство самообладания. Аналогичные игры встречаются у очень многих народов. </a:t>
            </a:r>
          </a:p>
          <a:p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003300"/>
                </a:solidFill>
              </a:rPr>
              <a:t>Народные пальчиковые игры</a:t>
            </a:r>
          </a:p>
        </p:txBody>
      </p:sp>
      <p:pic>
        <p:nvPicPr>
          <p:cNvPr id="197637" name="Picture 5" descr="Russian funny pictures and verses for children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339975" y="1268413"/>
            <a:ext cx="4151313" cy="55895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050" y="0"/>
            <a:ext cx="5399088" cy="647700"/>
          </a:xfrm>
        </p:spPr>
        <p:txBody>
          <a:bodyPr/>
          <a:lstStyle/>
          <a:p>
            <a:r>
              <a:rPr lang="ru-RU" sz="4000">
                <a:solidFill>
                  <a:schemeClr val="accent2"/>
                </a:solidFill>
              </a:rPr>
              <a:t>Заключение</a:t>
            </a:r>
            <a:r>
              <a:rPr lang="ru-RU"/>
              <a:t> 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9144000" cy="27368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>
                <a:solidFill>
                  <a:schemeClr val="accent2"/>
                </a:solidFill>
              </a:rPr>
              <a:t>		Развитие мелкой моторики и тактильно-двигательного восприятия у детей позволяет детям </a:t>
            </a:r>
          </a:p>
          <a:p>
            <a:pPr>
              <a:lnSpc>
                <a:spcPct val="80000"/>
              </a:lnSpc>
            </a:pPr>
            <a:r>
              <a:rPr lang="ru-RU" altLang="zh-CN" sz="2400" i="1">
                <a:solidFill>
                  <a:schemeClr val="hlink"/>
                </a:solidFill>
              </a:rPr>
              <a:t>овладеть навыками письма, рисования, ручного труда, что в будущем поможет избежать многих проблем школьного обучения,</a:t>
            </a:r>
            <a:endParaRPr lang="ru-RU" sz="2400" i="1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i="1">
                <a:solidFill>
                  <a:schemeClr val="hlink"/>
                </a:solidFill>
              </a:rPr>
              <a:t>лучше адаптироваться в практической жизни, </a:t>
            </a:r>
          </a:p>
          <a:p>
            <a:pPr>
              <a:lnSpc>
                <a:spcPct val="80000"/>
              </a:lnSpc>
            </a:pPr>
            <a:r>
              <a:rPr lang="ru-RU" sz="2400" i="1">
                <a:solidFill>
                  <a:schemeClr val="hlink"/>
                </a:solidFill>
              </a:rPr>
              <a:t>научиться понимать многие явления окружающего мира. </a:t>
            </a:r>
          </a:p>
        </p:txBody>
      </p:sp>
      <p:pic>
        <p:nvPicPr>
          <p:cNvPr id="13722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213100"/>
            <a:ext cx="3333750" cy="3333750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  <a:effectLst/>
        </p:spPr>
      </p:pic>
      <p:pic>
        <p:nvPicPr>
          <p:cNvPr id="13722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3429000"/>
            <a:ext cx="1905000" cy="26193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</p:pic>
      <p:pic>
        <p:nvPicPr>
          <p:cNvPr id="137227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638" y="3644900"/>
            <a:ext cx="2095500" cy="28384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  <p:bldP spid="13721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z="4000">
                <a:solidFill>
                  <a:schemeClr val="accent2"/>
                </a:solidFill>
              </a:rPr>
              <a:t>Спрашивайте в магазинах </a:t>
            </a:r>
            <a:br>
              <a:rPr lang="ru-RU" sz="4000">
                <a:solidFill>
                  <a:schemeClr val="accent2"/>
                </a:solidFill>
              </a:rPr>
            </a:br>
            <a:r>
              <a:rPr lang="ru-RU" sz="4000">
                <a:solidFill>
                  <a:schemeClr val="accent2"/>
                </a:solidFill>
              </a:rPr>
              <a:t>книги и …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5338763" cy="3673475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80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accent2"/>
                </a:solidFill>
              </a:rPr>
              <a:t>DVD</a:t>
            </a:r>
            <a:r>
              <a:rPr lang="ru-RU" sz="2800">
                <a:solidFill>
                  <a:schemeClr val="accent2"/>
                </a:solidFill>
              </a:rPr>
              <a:t> «Пальчиковая гимнастика»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accent2"/>
                </a:solidFill>
              </a:rPr>
              <a:t>DVD</a:t>
            </a:r>
            <a:r>
              <a:rPr lang="ru-RU" sz="2800">
                <a:solidFill>
                  <a:schemeClr val="accent2"/>
                </a:solidFill>
              </a:rPr>
              <a:t> «Веселые пальчики» (Е. Железнова)</a:t>
            </a:r>
            <a:endParaRPr lang="en-US" sz="280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accent2"/>
                </a:solidFill>
              </a:rPr>
              <a:t>DVD</a:t>
            </a:r>
            <a:r>
              <a:rPr lang="ru-RU" sz="2800">
                <a:solidFill>
                  <a:schemeClr val="accent2"/>
                </a:solidFill>
              </a:rPr>
              <a:t>«Оригами»</a:t>
            </a:r>
          </a:p>
          <a:p>
            <a:pPr>
              <a:lnSpc>
                <a:spcPct val="90000"/>
              </a:lnSpc>
            </a:pPr>
            <a:r>
              <a:rPr lang="ru-RU" sz="2800">
                <a:solidFill>
                  <a:schemeClr val="accent2"/>
                </a:solidFill>
              </a:rPr>
              <a:t>Аудио-</a:t>
            </a:r>
            <a:r>
              <a:rPr lang="en-US" sz="2800">
                <a:solidFill>
                  <a:schemeClr val="accent2"/>
                </a:solidFill>
              </a:rPr>
              <a:t>CD</a:t>
            </a:r>
            <a:r>
              <a:rPr lang="fr-FR" sz="2800">
                <a:solidFill>
                  <a:schemeClr val="accent2"/>
                </a:solidFill>
              </a:rPr>
              <a:t> </a:t>
            </a:r>
            <a:r>
              <a:rPr lang="ru-RU" sz="2800">
                <a:solidFill>
                  <a:schemeClr val="accent2"/>
                </a:solidFill>
              </a:rPr>
              <a:t>«Пять поросят», авторы С. и Е. Железновы</a:t>
            </a:r>
          </a:p>
        </p:txBody>
      </p:sp>
      <p:pic>
        <p:nvPicPr>
          <p:cNvPr id="160772" name="Picture 4" descr="92090366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484313"/>
            <a:ext cx="1000125" cy="15827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0773" name="Picture 5" descr="bk249_19_02_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013325"/>
            <a:ext cx="892175" cy="13668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0775" name="Picture 7" descr="k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5963" y="3213100"/>
            <a:ext cx="1189037" cy="16192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0776" name="Picture 8" descr="2619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08850" y="4437063"/>
            <a:ext cx="1466850" cy="20955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0780" name="Picture 12" descr="sd45_01_0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32138" y="4941888"/>
            <a:ext cx="1012825" cy="16557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0781" name="Picture 13" descr="pti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8263" y="4941888"/>
            <a:ext cx="1044575" cy="16557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0783" name="Picture 1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92950" y="1268413"/>
            <a:ext cx="1857375" cy="2438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0" grpId="0"/>
      <p:bldP spid="160771" grpId="0" build="p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1121</TotalTime>
  <Words>733</Words>
  <Application>Microsoft Office PowerPoint</Application>
  <PresentationFormat>Экран (4:3)</PresentationFormat>
  <Paragraphs>148</Paragraphs>
  <Slides>44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44</vt:i4>
      </vt:variant>
    </vt:vector>
  </HeadingPairs>
  <TitlesOfParts>
    <vt:vector size="51" baseType="lpstr">
      <vt:lpstr>Arial</vt:lpstr>
      <vt:lpstr>Comic Sans MS</vt:lpstr>
      <vt:lpstr>Tahoma</vt:lpstr>
      <vt:lpstr>Wingdings</vt:lpstr>
      <vt:lpstr>Оформление по умолчанию</vt:lpstr>
      <vt:lpstr>Пастель</vt:lpstr>
      <vt:lpstr>Textured</vt:lpstr>
      <vt:lpstr>Развитие  мелкой  моторики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Игры с пластилином</vt:lpstr>
      <vt:lpstr>Игры с пластилином</vt:lpstr>
      <vt:lpstr>Игры с пластилином</vt:lpstr>
      <vt:lpstr>Игры с бумагой</vt:lpstr>
      <vt:lpstr>Игры со счетными палочками</vt:lpstr>
      <vt:lpstr>Игры с конструктором, мозаикой</vt:lpstr>
      <vt:lpstr>Развитие тактильных ощущений</vt:lpstr>
      <vt:lpstr>Игры с пуговицами</vt:lpstr>
      <vt:lpstr>Игры с крупой, бусами</vt:lpstr>
      <vt:lpstr>Игры с крупой, бусами</vt:lpstr>
      <vt:lpstr>Игры с крупой, бусами</vt:lpstr>
      <vt:lpstr>Игры с крупами</vt:lpstr>
      <vt:lpstr>Игры с природным материалом</vt:lpstr>
      <vt:lpstr>Рисование</vt:lpstr>
      <vt:lpstr>Игры с песком</vt:lpstr>
      <vt:lpstr>Игры на кухне</vt:lpstr>
      <vt:lpstr>Игры с водой</vt:lpstr>
      <vt:lpstr>Шитье, вязание, плетение, застежки</vt:lpstr>
      <vt:lpstr>Игры с веревочкой</vt:lpstr>
      <vt:lpstr>Презентация PowerPoint</vt:lpstr>
      <vt:lpstr>Презентация PowerPoint</vt:lpstr>
      <vt:lpstr>Шнуровки</vt:lpstr>
      <vt:lpstr>Куклы</vt:lpstr>
      <vt:lpstr>Презентация PowerPoint</vt:lpstr>
      <vt:lpstr>Презентация PowerPoint</vt:lpstr>
      <vt:lpstr>Презентация PowerPoint</vt:lpstr>
      <vt:lpstr>Русские народные куклы</vt:lpstr>
      <vt:lpstr>Русские народные куклы</vt:lpstr>
      <vt:lpstr> Массаж кистей рук и пальцев</vt:lpstr>
      <vt:lpstr>Массажеры</vt:lpstr>
      <vt:lpstr>Упражнения с мячами</vt:lpstr>
      <vt:lpstr>Упражнение с четками</vt:lpstr>
      <vt:lpstr>Пальчиковая гимнастика</vt:lpstr>
      <vt:lpstr>Народные пальчиковые игры</vt:lpstr>
      <vt:lpstr>Народные пальчиковые игры</vt:lpstr>
      <vt:lpstr>Народные пальчиковые игры</vt:lpstr>
      <vt:lpstr>Заключение </vt:lpstr>
      <vt:lpstr>Спрашивайте в магазинах  книги и …</vt:lpstr>
    </vt:vector>
  </TitlesOfParts>
  <Company>Дом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мелкой моторики у детей с ограниченными возможностями развития</dc:title>
  <dc:creator>Вера</dc:creator>
  <cp:lastModifiedBy>RUSLAN</cp:lastModifiedBy>
  <cp:revision>35</cp:revision>
  <dcterms:created xsi:type="dcterms:W3CDTF">2006-11-01T20:30:24Z</dcterms:created>
  <dcterms:modified xsi:type="dcterms:W3CDTF">2016-09-08T17:14:28Z</dcterms:modified>
</cp:coreProperties>
</file>