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5" r:id="rId2"/>
    <p:sldId id="265" r:id="rId3"/>
    <p:sldId id="269" r:id="rId4"/>
    <p:sldId id="266" r:id="rId5"/>
    <p:sldId id="274" r:id="rId6"/>
    <p:sldId id="276" r:id="rId7"/>
    <p:sldId id="277" r:id="rId8"/>
    <p:sldId id="275" r:id="rId9"/>
    <p:sldId id="296" r:id="rId10"/>
    <p:sldId id="297" r:id="rId11"/>
    <p:sldId id="298" r:id="rId12"/>
    <p:sldId id="278" r:id="rId13"/>
    <p:sldId id="299" r:id="rId14"/>
    <p:sldId id="300" r:id="rId15"/>
    <p:sldId id="301" r:id="rId16"/>
    <p:sldId id="311" r:id="rId17"/>
    <p:sldId id="308" r:id="rId18"/>
    <p:sldId id="282" r:id="rId19"/>
    <p:sldId id="302" r:id="rId20"/>
    <p:sldId id="294" r:id="rId21"/>
    <p:sldId id="285" r:id="rId22"/>
    <p:sldId id="284" r:id="rId23"/>
    <p:sldId id="303" r:id="rId24"/>
    <p:sldId id="288" r:id="rId25"/>
    <p:sldId id="309" r:id="rId26"/>
    <p:sldId id="304" r:id="rId27"/>
    <p:sldId id="260" r:id="rId28"/>
    <p:sldId id="305" r:id="rId29"/>
    <p:sldId id="306" r:id="rId30"/>
    <p:sldId id="307" r:id="rId31"/>
    <p:sldId id="290" r:id="rId32"/>
    <p:sldId id="310" r:id="rId33"/>
    <p:sldId id="291" r:id="rId34"/>
    <p:sldId id="293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141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37AF1-F15E-422D-925D-A98A7D6CF0F3}" type="datetimeFigureOut">
              <a:rPr lang="ru-RU" smtClean="0"/>
              <a:pPr/>
              <a:t>18.08.2016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D1AD0-A15E-4092-A7EB-8E10AB7DAC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37AF1-F15E-422D-925D-A98A7D6CF0F3}" type="datetimeFigureOut">
              <a:rPr lang="ru-RU" smtClean="0"/>
              <a:pPr/>
              <a:t>18.08.2016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D1AD0-A15E-4092-A7EB-8E10AB7DAC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37AF1-F15E-422D-925D-A98A7D6CF0F3}" type="datetimeFigureOut">
              <a:rPr lang="ru-RU" smtClean="0"/>
              <a:pPr/>
              <a:t>18.08.2016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D1AD0-A15E-4092-A7EB-8E10AB7DAC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37AF1-F15E-422D-925D-A98A7D6CF0F3}" type="datetimeFigureOut">
              <a:rPr lang="ru-RU" smtClean="0"/>
              <a:pPr/>
              <a:t>18.08.2016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D1AD0-A15E-4092-A7EB-8E10AB7DAC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37AF1-F15E-422D-925D-A98A7D6CF0F3}" type="datetimeFigureOut">
              <a:rPr lang="ru-RU" smtClean="0"/>
              <a:pPr/>
              <a:t>18.08.2016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D1AD0-A15E-4092-A7EB-8E10AB7DAC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37AF1-F15E-422D-925D-A98A7D6CF0F3}" type="datetimeFigureOut">
              <a:rPr lang="ru-RU" smtClean="0"/>
              <a:pPr/>
              <a:t>18.08.2016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D1AD0-A15E-4092-A7EB-8E10AB7DAC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37AF1-F15E-422D-925D-A98A7D6CF0F3}" type="datetimeFigureOut">
              <a:rPr lang="ru-RU" smtClean="0"/>
              <a:pPr/>
              <a:t>18.08.2016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D1AD0-A15E-4092-A7EB-8E10AB7DAC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37AF1-F15E-422D-925D-A98A7D6CF0F3}" type="datetimeFigureOut">
              <a:rPr lang="ru-RU" smtClean="0"/>
              <a:pPr/>
              <a:t>18.08.2016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D1AD0-A15E-4092-A7EB-8E10AB7DAC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37AF1-F15E-422D-925D-A98A7D6CF0F3}" type="datetimeFigureOut">
              <a:rPr lang="ru-RU" smtClean="0"/>
              <a:pPr/>
              <a:t>18.08.2016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D1AD0-A15E-4092-A7EB-8E10AB7DAC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37AF1-F15E-422D-925D-A98A7D6CF0F3}" type="datetimeFigureOut">
              <a:rPr lang="ru-RU" smtClean="0"/>
              <a:pPr/>
              <a:t>18.08.2016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D1AD0-A15E-4092-A7EB-8E10AB7DAC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37AF1-F15E-422D-925D-A98A7D6CF0F3}" type="datetimeFigureOut">
              <a:rPr lang="ru-RU" smtClean="0"/>
              <a:pPr/>
              <a:t>18.08.2016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D1AD0-A15E-4092-A7EB-8E10AB7DAC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637AF1-F15E-422D-925D-A98A7D6CF0F3}" type="datetimeFigureOut">
              <a:rPr lang="ru-RU" smtClean="0"/>
              <a:pPr/>
              <a:t>18.08.2016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4D1AD0-A15E-4092-A7EB-8E10AB7DACE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pull dir="rd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Рисунок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932130" cy="64545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5357818" y="336156"/>
            <a:ext cx="3786182" cy="2404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ФРАНЦИЯ </a:t>
            </a:r>
          </a:p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В НАЧАЛЕ </a:t>
            </a:r>
            <a:r>
              <a:rPr lang="en-US" sz="3200" b="1" dirty="0" smtClean="0">
                <a:solidFill>
                  <a:srgbClr val="002060"/>
                </a:solidFill>
              </a:rPr>
              <a:t>XIX </a:t>
            </a:r>
            <a:r>
              <a:rPr lang="ru-RU" sz="3200" b="1" dirty="0" smtClean="0">
                <a:solidFill>
                  <a:srgbClr val="002060"/>
                </a:solidFill>
              </a:rPr>
              <a:t>ВЕКА</a:t>
            </a:r>
          </a:p>
          <a:p>
            <a:pPr algn="ctr"/>
            <a:endParaRPr lang="ru-RU" sz="3200" b="1" dirty="0" smtClean="0">
              <a:solidFill>
                <a:srgbClr val="00206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НАПОЛЕОН</a:t>
            </a:r>
          </a:p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БОНАПАРТ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 rot="20638759">
            <a:off x="1164274" y="4220970"/>
            <a:ext cx="961738" cy="2896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rgbClr val="FF0000"/>
                </a:solidFill>
              </a:rPr>
              <a:t>ФРАНЦИЯ</a:t>
            </a:r>
            <a:endParaRPr lang="ru-RU" sz="1400" dirty="0">
              <a:solidFill>
                <a:srgbClr val="FF0000"/>
              </a:solidFill>
            </a:endParaRPr>
          </a:p>
        </p:txBody>
      </p:sp>
      <p:pic>
        <p:nvPicPr>
          <p:cNvPr id="8" name="Рисунок 7" descr="Рисунок3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201107" y="4037990"/>
            <a:ext cx="3710957" cy="24165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00826" y="2928934"/>
            <a:ext cx="2071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Первый консул </a:t>
            </a:r>
          </a:p>
          <a:p>
            <a:pPr algn="ctr"/>
            <a:r>
              <a:rPr lang="ru-RU" sz="1400" b="1" dirty="0" smtClean="0"/>
              <a:t>Наполеон Бонапарт</a:t>
            </a:r>
            <a:endParaRPr lang="ru-RU" sz="1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71472" y="571480"/>
            <a:ext cx="51448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/>
              <a:t>По конституции 1799 г. </a:t>
            </a:r>
          </a:p>
          <a:p>
            <a:pPr algn="ctr"/>
            <a:r>
              <a:rPr lang="ru-RU" b="1" dirty="0" smtClean="0"/>
              <a:t>исполнительная власть вручалась трём консулам</a:t>
            </a:r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85720" y="5929330"/>
            <a:ext cx="50072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/>
              <a:t>Консулы принимают присягу членов Государственного совета</a:t>
            </a:r>
            <a:endParaRPr lang="ru-RU" sz="1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715008" y="4429132"/>
            <a:ext cx="31395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1799 – 1804 гг. – период 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консульства во Франции</a:t>
            </a:r>
          </a:p>
          <a:p>
            <a:pPr algn="ctr"/>
            <a:endParaRPr lang="ru-RU" sz="2000" b="1" dirty="0" smtClean="0">
              <a:solidFill>
                <a:srgbClr val="002060"/>
              </a:solidFill>
            </a:endParaRPr>
          </a:p>
          <a:p>
            <a:pPr algn="ctr"/>
            <a:endParaRPr lang="ru-RU" sz="2000" b="1" dirty="0" smtClean="0">
              <a:solidFill>
                <a:srgbClr val="002060"/>
              </a:solidFill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1802 г. – Наполеон стал пожизненным консулом</a:t>
            </a:r>
            <a:endParaRPr lang="ru-RU" sz="2000" b="1" dirty="0">
              <a:solidFill>
                <a:srgbClr val="002060"/>
              </a:solidFill>
            </a:endParaRPr>
          </a:p>
        </p:txBody>
      </p:sp>
      <p:pic>
        <p:nvPicPr>
          <p:cNvPr id="8" name="Рисунок 7" descr="Рисунок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0" y="1643050"/>
            <a:ext cx="4880472" cy="36906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 descr="Рисунок6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6429388" y="285728"/>
            <a:ext cx="2157984" cy="25115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85918" y="5357826"/>
            <a:ext cx="59315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Золотая монета в 40 франков в период консульства</a:t>
            </a:r>
            <a:endParaRPr lang="ru-RU" sz="2000" b="1" dirty="0"/>
          </a:p>
        </p:txBody>
      </p:sp>
      <p:pic>
        <p:nvPicPr>
          <p:cNvPr id="5" name="Рисунок 4" descr="Рисунок8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72000" y="857232"/>
            <a:ext cx="3814354" cy="38828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Рисунок7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0034" y="857232"/>
            <a:ext cx="3814354" cy="38828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786446" y="5857892"/>
            <a:ext cx="23681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 smtClean="0"/>
              <a:t> </a:t>
            </a:r>
            <a:r>
              <a:rPr lang="ru-RU" sz="1600" b="1" dirty="0" err="1" smtClean="0"/>
              <a:t>Жозеф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Фуше</a:t>
            </a:r>
            <a:r>
              <a:rPr lang="ru-RU" sz="1600" b="1" dirty="0" smtClean="0"/>
              <a:t> – во главе </a:t>
            </a:r>
          </a:p>
          <a:p>
            <a:pPr algn="ctr"/>
            <a:r>
              <a:rPr lang="ru-RU" sz="1600" b="1" dirty="0" smtClean="0"/>
              <a:t>министерства полиции</a:t>
            </a:r>
            <a:endParaRPr lang="ru-RU" sz="1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643042" y="857232"/>
            <a:ext cx="14045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 smtClean="0"/>
              <a:t>Рапорт </a:t>
            </a:r>
            <a:r>
              <a:rPr lang="ru-RU" sz="1600" b="1" dirty="0" err="1" smtClean="0"/>
              <a:t>Фуше</a:t>
            </a:r>
            <a:r>
              <a:rPr lang="ru-RU" sz="1600" b="1" dirty="0" smtClean="0"/>
              <a:t> </a:t>
            </a:r>
          </a:p>
          <a:p>
            <a:pPr algn="ctr"/>
            <a:r>
              <a:rPr lang="ru-RU" sz="1600" b="1" dirty="0" smtClean="0"/>
              <a:t>Наполеону </a:t>
            </a:r>
            <a:r>
              <a:rPr lang="en-US" sz="1600" b="1" dirty="0" smtClean="0"/>
              <a:t>I</a:t>
            </a:r>
            <a:endParaRPr lang="ru-RU" sz="1600" b="1" dirty="0"/>
          </a:p>
        </p:txBody>
      </p:sp>
      <p:pic>
        <p:nvPicPr>
          <p:cNvPr id="6" name="Рисунок 5" descr="Рисунок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1857364"/>
            <a:ext cx="4257675" cy="43719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Рисунок1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628" y="571480"/>
            <a:ext cx="3797449" cy="51636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Рисунок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4628" y="838200"/>
            <a:ext cx="8374743" cy="518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2285984" y="6215082"/>
            <a:ext cx="41869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Коронация Наполеона и </a:t>
            </a:r>
            <a:r>
              <a:rPr lang="ru-RU" sz="2000" b="1" dirty="0" err="1" smtClean="0"/>
              <a:t>Жозефины</a:t>
            </a:r>
            <a:endParaRPr lang="ru-RU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14348" y="214290"/>
            <a:ext cx="78736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1804 г. – Наполеон провозглашён императором Франции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5" name="Рисунок 4" descr="Наполеон 1 Бонапарт.Андреа Аппиани.1805г.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28596" y="928670"/>
            <a:ext cx="1928826" cy="23145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857884" y="5429264"/>
            <a:ext cx="1816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Трон Наполеона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214810" y="6000768"/>
            <a:ext cx="47457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Наполеон Бонапарт на императорском троне</a:t>
            </a:r>
          </a:p>
          <a:p>
            <a:pPr algn="ctr"/>
            <a:r>
              <a:rPr lang="ru-RU" b="1" dirty="0" smtClean="0"/>
              <a:t>1806 г.</a:t>
            </a:r>
            <a:endParaRPr lang="ru-RU" b="1" dirty="0"/>
          </a:p>
        </p:txBody>
      </p:sp>
      <p:pic>
        <p:nvPicPr>
          <p:cNvPr id="7" name="Рисунок 6" descr="Рисунок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357166"/>
            <a:ext cx="3810000" cy="6121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 descr="Рисунок1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72066" y="642918"/>
            <a:ext cx="3249038" cy="46790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57554" y="5786454"/>
            <a:ext cx="2248244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/>
              <a:t>Кодекс Наполеона</a:t>
            </a:r>
            <a:endParaRPr lang="ru-RU" b="1" dirty="0" smtClean="0"/>
          </a:p>
          <a:p>
            <a:pPr algn="ctr"/>
            <a:r>
              <a:rPr lang="ru-RU" b="1" dirty="0" smtClean="0"/>
              <a:t>Аллегория</a:t>
            </a:r>
            <a:endParaRPr lang="ru-RU" b="1" dirty="0"/>
          </a:p>
        </p:txBody>
      </p:sp>
      <p:pic>
        <p:nvPicPr>
          <p:cNvPr id="4" name="Рисунок 3" descr="Рисунок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5852" y="642918"/>
            <a:ext cx="6605516" cy="49541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429256" y="3071810"/>
            <a:ext cx="286783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Орден Почётного Легиона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учреждён Наполеоном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19 мая 1802 г.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4" name="Рисунок 3" descr="Рисунок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8662" y="428604"/>
            <a:ext cx="3891064" cy="59144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00100" y="3000372"/>
            <a:ext cx="22543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/>
              <a:t>Наполеон</a:t>
            </a:r>
          </a:p>
          <a:p>
            <a:pPr algn="ctr"/>
            <a:r>
              <a:rPr lang="ru-RU" sz="2000" b="1" dirty="0" smtClean="0"/>
              <a:t>Карикатура 1814 г.</a:t>
            </a:r>
            <a:endParaRPr lang="ru-RU" sz="2000" b="1" dirty="0"/>
          </a:p>
        </p:txBody>
      </p:sp>
      <p:pic>
        <p:nvPicPr>
          <p:cNvPr id="4" name="Рисунок 3" descr="Рисунок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86182" y="500042"/>
            <a:ext cx="4779818" cy="59020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00430" y="5715016"/>
            <a:ext cx="234006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/>
              <a:t>Битва при Маренго</a:t>
            </a:r>
          </a:p>
          <a:p>
            <a:pPr algn="ctr"/>
            <a:r>
              <a:rPr lang="ru-RU" sz="2000" b="1" dirty="0" smtClean="0"/>
              <a:t>1800 г.</a:t>
            </a:r>
            <a:endParaRPr lang="ru-RU" sz="2000" b="1" dirty="0"/>
          </a:p>
        </p:txBody>
      </p:sp>
      <p:pic>
        <p:nvPicPr>
          <p:cNvPr id="4" name="Рисунок 3" descr="Рисунок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7224" y="857232"/>
            <a:ext cx="7529513" cy="45291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57356" y="5786454"/>
            <a:ext cx="56865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/>
              <a:t>Наполеон в </a:t>
            </a:r>
            <a:r>
              <a:rPr lang="ru-RU" sz="2000" b="1" dirty="0" err="1" smtClean="0"/>
              <a:t>Булоне</a:t>
            </a:r>
            <a:endParaRPr lang="ru-RU" sz="2000" b="1" dirty="0" smtClean="0"/>
          </a:p>
          <a:p>
            <a:pPr algn="ctr"/>
            <a:r>
              <a:rPr lang="ru-RU" sz="2000" b="1" dirty="0" smtClean="0"/>
              <a:t>Подготовка экспедиции для вторжения в Англию</a:t>
            </a:r>
            <a:endParaRPr lang="ru-RU" sz="2000" b="1" dirty="0"/>
          </a:p>
        </p:txBody>
      </p:sp>
      <p:pic>
        <p:nvPicPr>
          <p:cNvPr id="4" name="Рисунок 3" descr="Рисунок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1538" y="571480"/>
            <a:ext cx="7021286" cy="50455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86050" y="214290"/>
            <a:ext cx="359143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err="1" smtClean="0">
                <a:solidFill>
                  <a:srgbClr val="002060"/>
                </a:solidFill>
              </a:rPr>
              <a:t>Трафальгарская</a:t>
            </a:r>
            <a:r>
              <a:rPr lang="ru-RU" sz="2400" b="1" dirty="0" smtClean="0">
                <a:solidFill>
                  <a:srgbClr val="002060"/>
                </a:solidFill>
              </a:rPr>
              <a:t> битва</a:t>
            </a:r>
          </a:p>
          <a:p>
            <a:pPr algn="ctr"/>
            <a:r>
              <a:rPr lang="ru-RU" sz="1600" b="1" dirty="0" smtClean="0">
                <a:solidFill>
                  <a:srgbClr val="002060"/>
                </a:solidFill>
              </a:rPr>
              <a:t>Октябрь 1805 г.</a:t>
            </a:r>
          </a:p>
          <a:p>
            <a:pPr algn="ctr"/>
            <a:r>
              <a:rPr lang="ru-RU" sz="1600" b="1" dirty="0" smtClean="0">
                <a:solidFill>
                  <a:srgbClr val="002060"/>
                </a:solidFill>
              </a:rPr>
              <a:t>Англия сохранила господство на море</a:t>
            </a:r>
          </a:p>
          <a:p>
            <a:pPr algn="ctr"/>
            <a:r>
              <a:rPr lang="ru-RU" sz="1600" b="1" dirty="0" smtClean="0">
                <a:solidFill>
                  <a:srgbClr val="002060"/>
                </a:solidFill>
              </a:rPr>
              <a:t>Наполеон отказался от дальнейших </a:t>
            </a:r>
          </a:p>
          <a:p>
            <a:pPr algn="ctr"/>
            <a:r>
              <a:rPr lang="ru-RU" sz="1600" b="1" dirty="0" smtClean="0">
                <a:solidFill>
                  <a:srgbClr val="002060"/>
                </a:solidFill>
              </a:rPr>
              <a:t>планов завоевания Англии</a:t>
            </a:r>
            <a:endParaRPr lang="ru-RU" sz="1600" b="1" dirty="0">
              <a:solidFill>
                <a:srgbClr val="002060"/>
              </a:solidFill>
            </a:endParaRPr>
          </a:p>
        </p:txBody>
      </p:sp>
      <p:pic>
        <p:nvPicPr>
          <p:cNvPr id="4" name="Рисунок 3" descr="Рисунок1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1538" y="1643050"/>
            <a:ext cx="7021286" cy="47897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2910" y="5786454"/>
            <a:ext cx="3842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Медаль в честь победы под Ульмом</a:t>
            </a:r>
            <a:endParaRPr lang="ru-RU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28596" y="571480"/>
            <a:ext cx="826482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Завоевание Австрии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Ноябрь 1805 г. – Наполеон вступил в Вену и поселился в императорском дворце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86380" y="5643578"/>
            <a:ext cx="34610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Франц </a:t>
            </a:r>
            <a:r>
              <a:rPr lang="en-US" sz="1400" b="1" dirty="0" smtClean="0"/>
              <a:t>I</a:t>
            </a:r>
            <a:endParaRPr lang="ru-RU" sz="1400" b="1" dirty="0" smtClean="0"/>
          </a:p>
          <a:p>
            <a:pPr algn="ctr"/>
            <a:r>
              <a:rPr lang="ru-RU" sz="1400" b="1" dirty="0" smtClean="0"/>
              <a:t>(Франц </a:t>
            </a:r>
            <a:r>
              <a:rPr lang="en-US" sz="1400" b="1" dirty="0" smtClean="0"/>
              <a:t>II</a:t>
            </a:r>
            <a:r>
              <a:rPr lang="ru-RU" sz="1400" b="1" dirty="0" smtClean="0"/>
              <a:t>)</a:t>
            </a:r>
          </a:p>
          <a:p>
            <a:pPr algn="ctr"/>
            <a:r>
              <a:rPr lang="ru-RU" sz="1400" b="1" dirty="0" smtClean="0"/>
              <a:t>Император Австрии</a:t>
            </a:r>
          </a:p>
          <a:p>
            <a:pPr algn="ctr"/>
            <a:r>
              <a:rPr lang="ru-RU" sz="1400" b="1" dirty="0" smtClean="0"/>
              <a:t>Император Священной Римской империи</a:t>
            </a:r>
          </a:p>
        </p:txBody>
      </p:sp>
      <p:pic>
        <p:nvPicPr>
          <p:cNvPr id="8" name="Рисунок 7" descr="Рисунок20.jpg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7158" y="2071678"/>
            <a:ext cx="2229729" cy="22648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 descr="Рисунок21.jpg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57488" y="2071678"/>
            <a:ext cx="2229729" cy="22648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 descr="Рисунок2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00694" y="1500174"/>
            <a:ext cx="3200400" cy="38808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857752" y="285728"/>
            <a:ext cx="372108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 err="1" smtClean="0">
                <a:solidFill>
                  <a:srgbClr val="002060"/>
                </a:solidFill>
              </a:rPr>
              <a:t>Аустерлицкое</a:t>
            </a:r>
            <a:r>
              <a:rPr lang="ru-RU" sz="1600" b="1" dirty="0" smtClean="0">
                <a:solidFill>
                  <a:srgbClr val="002060"/>
                </a:solidFill>
              </a:rPr>
              <a:t> сражение</a:t>
            </a:r>
          </a:p>
          <a:p>
            <a:pPr algn="ctr"/>
            <a:r>
              <a:rPr lang="ru-RU" sz="1600" b="1" dirty="0" smtClean="0">
                <a:solidFill>
                  <a:srgbClr val="002060"/>
                </a:solidFill>
              </a:rPr>
              <a:t>Декабрь 1805 г.</a:t>
            </a:r>
          </a:p>
          <a:p>
            <a:pPr algn="ctr"/>
            <a:r>
              <a:rPr lang="ru-RU" sz="1600" b="1" dirty="0" smtClean="0">
                <a:solidFill>
                  <a:srgbClr val="002060"/>
                </a:solidFill>
              </a:rPr>
              <a:t>Наполеон одержал решающую победу </a:t>
            </a:r>
          </a:p>
          <a:p>
            <a:pPr algn="ctr"/>
            <a:r>
              <a:rPr lang="ru-RU" sz="1600" b="1" dirty="0" smtClean="0">
                <a:solidFill>
                  <a:srgbClr val="002060"/>
                </a:solidFill>
              </a:rPr>
              <a:t>над австрийской и русской армиями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80927" y="6286520"/>
            <a:ext cx="26629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Наполеон под Аустерлицем</a:t>
            </a:r>
            <a:endParaRPr lang="ru-RU" sz="1600" b="1" dirty="0"/>
          </a:p>
        </p:txBody>
      </p:sp>
      <p:pic>
        <p:nvPicPr>
          <p:cNvPr id="7" name="Рисунок 6" descr="Рисунок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214290"/>
            <a:ext cx="4094922" cy="64273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 descr="Рисунок24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072066" y="1500174"/>
            <a:ext cx="3453414" cy="22016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 descr="Рисунок25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5072066" y="3857628"/>
            <a:ext cx="3442447" cy="20670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71868" y="5857892"/>
            <a:ext cx="20831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 smtClean="0"/>
              <a:t>Сражение под Йеной</a:t>
            </a:r>
          </a:p>
          <a:p>
            <a:pPr algn="ctr"/>
            <a:r>
              <a:rPr lang="ru-RU" sz="1600" b="1" dirty="0" smtClean="0"/>
              <a:t>Октябрь 1806 г.</a:t>
            </a:r>
            <a:endParaRPr lang="ru-RU" sz="1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357554" y="357166"/>
            <a:ext cx="25342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/>
              <a:t>Война с Пруссией</a:t>
            </a:r>
            <a:endParaRPr lang="ru-RU" sz="2400" b="1" dirty="0"/>
          </a:p>
        </p:txBody>
      </p:sp>
      <p:pic>
        <p:nvPicPr>
          <p:cNvPr id="5" name="Рисунок 4" descr="Рисунок2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0100" y="1000108"/>
            <a:ext cx="7213600" cy="45268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214942" y="2571744"/>
            <a:ext cx="354026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2060"/>
                </a:solidFill>
              </a:rPr>
              <a:t>1807 </a:t>
            </a:r>
            <a:r>
              <a:rPr lang="ru-RU" sz="2000" b="1" dirty="0" smtClean="0">
                <a:solidFill>
                  <a:srgbClr val="002060"/>
                </a:solidFill>
              </a:rPr>
              <a:t>г.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Россия потерпела поражение 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в битве под </a:t>
            </a:r>
            <a:r>
              <a:rPr lang="ru-RU" sz="2000" b="1" dirty="0" err="1" smtClean="0">
                <a:solidFill>
                  <a:srgbClr val="002060"/>
                </a:solidFill>
              </a:rPr>
              <a:t>Фридландом</a:t>
            </a:r>
            <a:endParaRPr lang="ru-RU" sz="2000" b="1" dirty="0">
              <a:solidFill>
                <a:srgbClr val="002060"/>
              </a:solidFill>
            </a:endParaRPr>
          </a:p>
        </p:txBody>
      </p:sp>
      <p:pic>
        <p:nvPicPr>
          <p:cNvPr id="4" name="Рисунок 3" descr="Рисунок2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428604"/>
            <a:ext cx="4513943" cy="59653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71538" y="5143512"/>
            <a:ext cx="6858736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ru-RU" sz="1600" b="1" dirty="0" smtClean="0">
                <a:solidFill>
                  <a:srgbClr val="002060"/>
                </a:solidFill>
              </a:rPr>
              <a:t>25 июня 1807 г. </a:t>
            </a:r>
            <a:r>
              <a:rPr lang="ru-RU" sz="1600" b="1" dirty="0" smtClean="0"/>
              <a:t>Александр и Наполеон встретились на плоту на р.Неман. 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ru-RU" sz="1600" b="1" dirty="0" smtClean="0">
                <a:solidFill>
                  <a:srgbClr val="002060"/>
                </a:solidFill>
              </a:rPr>
              <a:t>8 июля </a:t>
            </a:r>
            <a:r>
              <a:rPr lang="ru-RU" sz="1600" b="1" dirty="0" smtClean="0"/>
              <a:t>был подписан</a:t>
            </a:r>
            <a:r>
              <a:rPr lang="ru-RU" sz="1600" b="1" dirty="0" smtClean="0">
                <a:solidFill>
                  <a:srgbClr val="002060"/>
                </a:solidFill>
              </a:rPr>
              <a:t> </a:t>
            </a:r>
            <a:r>
              <a:rPr lang="ru-RU" sz="1600" b="1" dirty="0" err="1" smtClean="0">
                <a:solidFill>
                  <a:srgbClr val="002060"/>
                </a:solidFill>
              </a:rPr>
              <a:t>Тильзитский</a:t>
            </a:r>
            <a:r>
              <a:rPr lang="ru-RU" sz="1600" b="1" dirty="0" smtClean="0">
                <a:solidFill>
                  <a:srgbClr val="002060"/>
                </a:solidFill>
              </a:rPr>
              <a:t> мир: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ru-RU" sz="1600" b="1" dirty="0" smtClean="0"/>
              <a:t>Россия признала завоевания Наполеона;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ru-RU" sz="1600" b="1" dirty="0" smtClean="0"/>
              <a:t>присоединилась к Континентальной блокаде и обязалась объявить войну 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ru-RU" sz="1600" b="1" dirty="0" smtClean="0"/>
              <a:t>её нарушителям; получила свободу действий на Балтике (против Швеции) и на Балканах и Кавказе (против Турции)</a:t>
            </a:r>
          </a:p>
        </p:txBody>
      </p:sp>
      <p:pic>
        <p:nvPicPr>
          <p:cNvPr id="5" name="Рисунок 4" descr="Рисунок2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8662" y="571480"/>
            <a:ext cx="7280031" cy="43609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71736" y="5786454"/>
            <a:ext cx="42378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Наполеон </a:t>
            </a:r>
            <a:r>
              <a:rPr lang="en-US" sz="2000" b="1" dirty="0" smtClean="0">
                <a:solidFill>
                  <a:srgbClr val="002060"/>
                </a:solidFill>
              </a:rPr>
              <a:t>I</a:t>
            </a:r>
            <a:r>
              <a:rPr lang="ru-RU" sz="2000" b="1" dirty="0" smtClean="0">
                <a:solidFill>
                  <a:srgbClr val="002060"/>
                </a:solidFill>
              </a:rPr>
              <a:t> и Александр </a:t>
            </a:r>
            <a:r>
              <a:rPr lang="en-US" sz="2000" b="1" dirty="0" smtClean="0">
                <a:solidFill>
                  <a:srgbClr val="002060"/>
                </a:solidFill>
              </a:rPr>
              <a:t>I</a:t>
            </a:r>
            <a:r>
              <a:rPr lang="ru-RU" sz="2000" b="1" dirty="0" smtClean="0">
                <a:solidFill>
                  <a:srgbClr val="002060"/>
                </a:solidFill>
              </a:rPr>
              <a:t> в Тильзите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1807 г.</a:t>
            </a:r>
            <a:endParaRPr lang="ru-RU" sz="2000" b="1" dirty="0">
              <a:solidFill>
                <a:srgbClr val="002060"/>
              </a:solidFill>
            </a:endParaRPr>
          </a:p>
        </p:txBody>
      </p:sp>
      <p:pic>
        <p:nvPicPr>
          <p:cNvPr id="4" name="Рисунок 3" descr="Рисунок2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4414" y="642918"/>
            <a:ext cx="6842760" cy="4892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7356" y="500042"/>
            <a:ext cx="52660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«Война ножей» против Наполеона в Испании</a:t>
            </a:r>
            <a:endParaRPr lang="ru-RU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143240" y="6072206"/>
            <a:ext cx="2143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Расстрел партизана</a:t>
            </a:r>
            <a:endParaRPr lang="ru-RU" b="1" dirty="0"/>
          </a:p>
        </p:txBody>
      </p:sp>
      <p:pic>
        <p:nvPicPr>
          <p:cNvPr id="5" name="Рисунок 4" descr="Рисунок3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71650" y="1133475"/>
            <a:ext cx="5600700" cy="45910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Рисунок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89964" y="160361"/>
            <a:ext cx="5964072" cy="65372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43636" y="3143248"/>
            <a:ext cx="217566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/>
              <a:t>Наполеон создаёт </a:t>
            </a:r>
          </a:p>
          <a:p>
            <a:pPr algn="ctr"/>
            <a:r>
              <a:rPr lang="ru-RU" b="1" dirty="0" smtClean="0"/>
              <a:t>новые королевства </a:t>
            </a:r>
          </a:p>
          <a:p>
            <a:pPr algn="ctr"/>
            <a:r>
              <a:rPr lang="ru-RU" b="1" dirty="0" smtClean="0"/>
              <a:t>в Европе</a:t>
            </a:r>
            <a:endParaRPr lang="ru-RU" b="1" dirty="0"/>
          </a:p>
        </p:txBody>
      </p:sp>
      <p:pic>
        <p:nvPicPr>
          <p:cNvPr id="4" name="Рисунок 3" descr="Рисунок3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0" y="285728"/>
            <a:ext cx="4995081" cy="62506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28662" y="3643314"/>
            <a:ext cx="30148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/>
              <a:t>Императрица Мария-Луиза </a:t>
            </a:r>
          </a:p>
          <a:p>
            <a:pPr algn="ctr"/>
            <a:r>
              <a:rPr lang="ru-RU" b="1" dirty="0" smtClean="0"/>
              <a:t>и Наполеон </a:t>
            </a:r>
            <a:r>
              <a:rPr lang="en-US" b="1" dirty="0" smtClean="0"/>
              <a:t>II</a:t>
            </a:r>
            <a:r>
              <a:rPr lang="ru-RU" b="1" dirty="0" smtClean="0"/>
              <a:t> </a:t>
            </a:r>
            <a:endParaRPr lang="ru-RU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57158" y="857232"/>
            <a:ext cx="391511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1810 г. – женитьба Наполеона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на дочери австрийского императора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Марии Луизе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5" name="Рисунок 4" descr="Рисунок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86314" y="285728"/>
            <a:ext cx="3876541" cy="62076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14546" y="357166"/>
            <a:ext cx="47782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Поход армии Наполеона в Россию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1812 г.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00232" y="6000768"/>
            <a:ext cx="53826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Переправа Великой армии Наполеона через Неман</a:t>
            </a:r>
          </a:p>
          <a:p>
            <a:pPr algn="ctr"/>
            <a:r>
              <a:rPr lang="ru-RU" b="1" dirty="0" smtClean="0"/>
              <a:t>12 июня 1812 г.</a:t>
            </a:r>
            <a:endParaRPr lang="ru-RU" b="1" dirty="0"/>
          </a:p>
        </p:txBody>
      </p:sp>
      <p:pic>
        <p:nvPicPr>
          <p:cNvPr id="5" name="Рисунок 4" descr="Рисунок3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85900" y="1311812"/>
            <a:ext cx="6172200" cy="4234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86050" y="6143644"/>
            <a:ext cx="37060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Наполеон на Бородинских высотах</a:t>
            </a:r>
            <a:endParaRPr lang="ru-RU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00034" y="285728"/>
            <a:ext cx="81231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Русская армия вопреки ожиданию Наполеона отступала, уклоняясь от генерального </a:t>
            </a:r>
          </a:p>
          <a:p>
            <a:pPr algn="ctr"/>
            <a:r>
              <a:rPr lang="ru-RU" sz="1600" b="1" dirty="0" smtClean="0"/>
              <a:t>сражения. Только </a:t>
            </a:r>
            <a:r>
              <a:rPr lang="ru-RU" sz="1600" b="1" dirty="0" smtClean="0">
                <a:solidFill>
                  <a:srgbClr val="002060"/>
                </a:solidFill>
              </a:rPr>
              <a:t>26 августа 1812 г. у д. Бородино </a:t>
            </a:r>
            <a:r>
              <a:rPr lang="ru-RU" sz="1600" b="1" dirty="0" smtClean="0"/>
              <a:t>состоялась грандиозная битва, </a:t>
            </a:r>
          </a:p>
          <a:p>
            <a:pPr algn="ctr"/>
            <a:r>
              <a:rPr lang="ru-RU" sz="1600" b="1" dirty="0" smtClean="0"/>
              <a:t>не принесшая успех ни одному из противников.</a:t>
            </a:r>
          </a:p>
          <a:p>
            <a:pPr algn="ctr"/>
            <a:r>
              <a:rPr lang="ru-RU" sz="1600" b="1" dirty="0" smtClean="0"/>
              <a:t>Кутузов продолжил отступление и 3 сентября Наполеон вошел в Москву.</a:t>
            </a:r>
          </a:p>
        </p:txBody>
      </p:sp>
      <p:pic>
        <p:nvPicPr>
          <p:cNvPr id="5" name="Рисунок 4" descr="Рисунок3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57290" y="1500174"/>
            <a:ext cx="6461090" cy="42705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72264" y="6215082"/>
            <a:ext cx="1844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Пожар в Кремле</a:t>
            </a:r>
            <a:endParaRPr lang="ru-RU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85720" y="285728"/>
            <a:ext cx="4929222" cy="6361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800" b="1" dirty="0" smtClean="0"/>
              <a:t>Русская армия перекрыла все дороги на юг. Лишившись связи с Францией, Наполеон месяц спустя оставил Москву, но попытка прорваться на юг провалилась. Французы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800" b="1" dirty="0" smtClean="0"/>
              <a:t>двинулись на Запад по разоренной Смоленской дороге.</a:t>
            </a:r>
            <a:endParaRPr lang="en-US" sz="2800" b="1" dirty="0" smtClean="0"/>
          </a:p>
          <a:p>
            <a:r>
              <a:rPr lang="ru-RU" sz="2800" b="1" dirty="0" smtClean="0"/>
              <a:t>5 декабря 1812 г.</a:t>
            </a:r>
            <a:r>
              <a:rPr lang="en-US" sz="2800" b="1" dirty="0" smtClean="0"/>
              <a:t> </a:t>
            </a:r>
            <a:r>
              <a:rPr lang="ru-RU" sz="2800" b="1" dirty="0" smtClean="0"/>
              <a:t>Наполеон поручил командование </a:t>
            </a:r>
          </a:p>
          <a:p>
            <a:r>
              <a:rPr lang="ru-RU" sz="2800" b="1" dirty="0" smtClean="0"/>
              <a:t>армией </a:t>
            </a:r>
            <a:r>
              <a:rPr lang="ru-RU" sz="2800" b="1" dirty="0" err="1" smtClean="0"/>
              <a:t>Мюрату</a:t>
            </a:r>
            <a:r>
              <a:rPr lang="ru-RU" sz="2800" b="1" dirty="0" smtClean="0"/>
              <a:t>, сам тайно пересёк всю Европу и 18 декабря</a:t>
            </a:r>
          </a:p>
          <a:p>
            <a:r>
              <a:rPr lang="ru-RU" sz="2800" b="1" dirty="0" smtClean="0"/>
              <a:t>уже был в Париже.</a:t>
            </a:r>
            <a:endParaRPr lang="ru-RU" sz="3200" b="1" dirty="0" smtClean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1400" b="1" dirty="0" smtClean="0"/>
          </a:p>
        </p:txBody>
      </p:sp>
      <p:pic>
        <p:nvPicPr>
          <p:cNvPr id="9" name="Рисунок 8" descr="Рисунок3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43570" y="785794"/>
            <a:ext cx="3268980" cy="51892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429256" y="1142984"/>
            <a:ext cx="33640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/>
              <a:t>Возвращение солдат армии </a:t>
            </a:r>
          </a:p>
          <a:p>
            <a:pPr algn="ctr"/>
            <a:r>
              <a:rPr lang="ru-RU" sz="2000" b="1" dirty="0" smtClean="0"/>
              <a:t>Наполеона из России</a:t>
            </a:r>
            <a:endParaRPr lang="ru-RU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286380" y="3786190"/>
            <a:ext cx="366504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5 декабря 1812 г.</a:t>
            </a:r>
          </a:p>
          <a:p>
            <a:r>
              <a:rPr lang="ru-RU" b="1" dirty="0" smtClean="0"/>
              <a:t>Наполеон поручил командование </a:t>
            </a:r>
          </a:p>
          <a:p>
            <a:r>
              <a:rPr lang="ru-RU" b="1" dirty="0" smtClean="0"/>
              <a:t>армией </a:t>
            </a:r>
            <a:r>
              <a:rPr lang="ru-RU" b="1" dirty="0" err="1" smtClean="0"/>
              <a:t>Мюрату</a:t>
            </a:r>
            <a:r>
              <a:rPr lang="ru-RU" b="1" dirty="0" smtClean="0"/>
              <a:t>, сам тайно </a:t>
            </a:r>
          </a:p>
          <a:p>
            <a:r>
              <a:rPr lang="ru-RU" b="1" dirty="0" smtClean="0"/>
              <a:t>пересёк всю Европу и 18 декабря</a:t>
            </a:r>
          </a:p>
          <a:p>
            <a:r>
              <a:rPr lang="ru-RU" b="1" dirty="0" smtClean="0"/>
              <a:t>уже был в Париже</a:t>
            </a:r>
            <a:endParaRPr lang="ru-RU" b="1" dirty="0"/>
          </a:p>
        </p:txBody>
      </p:sp>
      <p:pic>
        <p:nvPicPr>
          <p:cNvPr id="5" name="Рисунок 4" descr="Рисунок3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500042"/>
            <a:ext cx="4350900" cy="58579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5643578"/>
            <a:ext cx="37694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 smtClean="0"/>
              <a:t>Министр иностранных дел Франции</a:t>
            </a:r>
          </a:p>
          <a:p>
            <a:pPr algn="ctr"/>
            <a:r>
              <a:rPr lang="ru-RU" sz="1600" b="1" dirty="0" smtClean="0"/>
              <a:t>Шарль Морис Талейран. Портрет 1814 г.</a:t>
            </a:r>
            <a:endParaRPr lang="ru-RU" sz="1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303636" y="214290"/>
            <a:ext cx="4840364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Услышав о планах Наполеона покорить</a:t>
            </a:r>
          </a:p>
          <a:p>
            <a:r>
              <a:rPr lang="ru-RU" sz="1600" b="1" dirty="0" smtClean="0"/>
              <a:t>всю Европу, в том числе и Россию,</a:t>
            </a:r>
          </a:p>
          <a:p>
            <a:r>
              <a:rPr lang="ru-RU" sz="1600" b="1" dirty="0" smtClean="0"/>
              <a:t>Талейран понял, что империя обречена.</a:t>
            </a:r>
          </a:p>
          <a:p>
            <a:r>
              <a:rPr lang="ru-RU" sz="1600" b="1" dirty="0" smtClean="0"/>
              <a:t>Во время встречи Наполеона </a:t>
            </a:r>
            <a:r>
              <a:rPr lang="en-US" sz="1600" b="1" dirty="0" smtClean="0"/>
              <a:t>I </a:t>
            </a:r>
            <a:r>
              <a:rPr lang="ru-RU" sz="1600" b="1" dirty="0" smtClean="0"/>
              <a:t>и Александра </a:t>
            </a:r>
            <a:r>
              <a:rPr lang="en-US" sz="1600" b="1" dirty="0" smtClean="0"/>
              <a:t>I</a:t>
            </a:r>
            <a:endParaRPr lang="ru-RU" sz="1600" b="1" dirty="0" smtClean="0"/>
          </a:p>
          <a:p>
            <a:r>
              <a:rPr lang="ru-RU" sz="1600" b="1" dirty="0" smtClean="0"/>
              <a:t>В Германии в 1808 г. он тайно посетил Александра </a:t>
            </a:r>
            <a:r>
              <a:rPr lang="en-US" sz="1600" b="1" dirty="0" smtClean="0"/>
              <a:t>I</a:t>
            </a:r>
            <a:r>
              <a:rPr lang="ru-RU" sz="1600" b="1" dirty="0" smtClean="0"/>
              <a:t> </a:t>
            </a:r>
          </a:p>
          <a:p>
            <a:r>
              <a:rPr lang="ru-RU" sz="1600" b="1" dirty="0" smtClean="0"/>
              <a:t>и предложил ему свои услуги. На протяжении </a:t>
            </a:r>
          </a:p>
          <a:p>
            <a:r>
              <a:rPr lang="ru-RU" sz="1600" b="1" dirty="0" smtClean="0"/>
              <a:t>многих лет он сообщал тайную информацию о </a:t>
            </a:r>
          </a:p>
          <a:p>
            <a:r>
              <a:rPr lang="ru-RU" sz="1600" b="1" dirty="0" smtClean="0"/>
              <a:t>планах и действиях Наполеона в Россию.</a:t>
            </a:r>
            <a:endParaRPr lang="ru-RU" sz="1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286512" y="6215082"/>
            <a:ext cx="1494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/>
              <a:t>Александра </a:t>
            </a:r>
            <a:r>
              <a:rPr lang="en-US" b="1" dirty="0" smtClean="0"/>
              <a:t>I</a:t>
            </a:r>
            <a:endParaRPr lang="ru-RU" b="1" dirty="0"/>
          </a:p>
        </p:txBody>
      </p:sp>
      <p:pic>
        <p:nvPicPr>
          <p:cNvPr id="7" name="Рисунок 6" descr="Рисунок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44" y="500042"/>
            <a:ext cx="4062714" cy="48845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 descr="Рисунок39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572132" y="2357430"/>
            <a:ext cx="2905932" cy="37350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43174" y="571480"/>
            <a:ext cx="46503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«Битва народов» под Лейпцигом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16-17 октября 1813 г.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57290" y="5786454"/>
            <a:ext cx="70183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/>
              <a:t>Незадолго до Лейпцига французы потерпели поражение в Испании</a:t>
            </a:r>
          </a:p>
          <a:p>
            <a:pPr algn="ctr"/>
            <a:r>
              <a:rPr lang="ru-RU" b="1" dirty="0" smtClean="0"/>
              <a:t>Империя начала распадаться</a:t>
            </a:r>
            <a:endParaRPr lang="ru-RU" b="1" dirty="0"/>
          </a:p>
        </p:txBody>
      </p:sp>
      <p:pic>
        <p:nvPicPr>
          <p:cNvPr id="5" name="Рисунок 4" descr="Рисунок4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1182" y="1659835"/>
            <a:ext cx="8441635" cy="35383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00562" y="714356"/>
            <a:ext cx="38774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/>
              <a:t>В январе 1814 г. армии стран </a:t>
            </a:r>
          </a:p>
          <a:p>
            <a:pPr algn="ctr"/>
            <a:r>
              <a:rPr lang="ru-RU" sz="2000" b="1" dirty="0" smtClean="0"/>
              <a:t>коалиции вторглись во Францию</a:t>
            </a:r>
            <a:endParaRPr lang="ru-RU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572000" y="3286124"/>
            <a:ext cx="43459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/>
              <a:t>Наследный принц Швеции </a:t>
            </a:r>
          </a:p>
          <a:p>
            <a:pPr algn="ctr"/>
            <a:r>
              <a:rPr lang="ru-RU" b="1" dirty="0" smtClean="0"/>
              <a:t>Карл </a:t>
            </a:r>
            <a:r>
              <a:rPr lang="ru-RU" b="1" dirty="0" err="1" smtClean="0"/>
              <a:t>Юхан</a:t>
            </a:r>
            <a:r>
              <a:rPr lang="ru-RU" b="1" dirty="0" smtClean="0"/>
              <a:t> (маршал </a:t>
            </a:r>
            <a:r>
              <a:rPr lang="ru-RU" b="1" dirty="0" err="1" smtClean="0"/>
              <a:t>Бернадот</a:t>
            </a:r>
            <a:r>
              <a:rPr lang="ru-RU" b="1" dirty="0" smtClean="0"/>
              <a:t>) – во главе</a:t>
            </a:r>
          </a:p>
          <a:p>
            <a:pPr algn="ctr"/>
            <a:r>
              <a:rPr lang="ru-RU" b="1" dirty="0" smtClean="0"/>
              <a:t>союзнических войск</a:t>
            </a:r>
            <a:endParaRPr lang="ru-RU" b="1" dirty="0"/>
          </a:p>
        </p:txBody>
      </p:sp>
      <p:pic>
        <p:nvPicPr>
          <p:cNvPr id="5" name="Рисунок 4" descr="Рисунок4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34" y="428604"/>
            <a:ext cx="3602182" cy="58598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15140" y="428604"/>
            <a:ext cx="165218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 smtClean="0"/>
              <a:t>Вступление </a:t>
            </a:r>
          </a:p>
          <a:p>
            <a:pPr algn="ctr"/>
            <a:r>
              <a:rPr lang="ru-RU" sz="1600" b="1" dirty="0" smtClean="0"/>
              <a:t>союзных войск </a:t>
            </a:r>
          </a:p>
          <a:p>
            <a:pPr algn="ctr"/>
            <a:r>
              <a:rPr lang="ru-RU" sz="1600" b="1" dirty="0" smtClean="0"/>
              <a:t>в Париж </a:t>
            </a:r>
          </a:p>
          <a:p>
            <a:pPr algn="ctr"/>
            <a:r>
              <a:rPr lang="ru-RU" sz="1600" b="1" dirty="0" smtClean="0"/>
              <a:t>31 марта 1814 г. </a:t>
            </a:r>
            <a:endParaRPr lang="ru-RU" sz="1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14282" y="5072074"/>
            <a:ext cx="86439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</a:rPr>
              <a:t>1 апреля </a:t>
            </a:r>
            <a:r>
              <a:rPr lang="ru-RU" sz="1600" b="1" dirty="0" smtClean="0"/>
              <a:t>в Париже было создано Временное правительство во главе с Талейраном</a:t>
            </a:r>
          </a:p>
          <a:p>
            <a:pPr algn="ctr"/>
            <a:r>
              <a:rPr lang="ru-RU" sz="1600" b="1" dirty="0" smtClean="0">
                <a:solidFill>
                  <a:srgbClr val="002060"/>
                </a:solidFill>
              </a:rPr>
              <a:t>2 апреля </a:t>
            </a:r>
            <a:r>
              <a:rPr lang="ru-RU" sz="1600" b="1" dirty="0" smtClean="0"/>
              <a:t>Сенат провозгласил Людовика </a:t>
            </a:r>
            <a:r>
              <a:rPr lang="en-US" sz="1600" b="1" dirty="0" smtClean="0"/>
              <a:t>XVIII</a:t>
            </a:r>
            <a:r>
              <a:rPr lang="ru-RU" sz="1600" b="1" dirty="0" smtClean="0"/>
              <a:t> Бурбона королём Франции</a:t>
            </a:r>
          </a:p>
          <a:p>
            <a:pPr algn="ctr"/>
            <a:r>
              <a:rPr lang="ru-RU" sz="1600" b="1" dirty="0" smtClean="0"/>
              <a:t>Союзники сохранили за Наполеоном императорский титул и отдали ему</a:t>
            </a:r>
          </a:p>
          <a:p>
            <a:pPr algn="ctr"/>
            <a:r>
              <a:rPr lang="ru-RU" sz="1600" b="1" dirty="0" smtClean="0"/>
              <a:t>во владение о. Эльбу в Средиземном море, куда он был отправлен в пожизненную ссылку</a:t>
            </a:r>
          </a:p>
          <a:p>
            <a:pPr algn="ctr"/>
            <a:r>
              <a:rPr lang="ru-RU" sz="1600" b="1" dirty="0" smtClean="0">
                <a:solidFill>
                  <a:srgbClr val="002060"/>
                </a:solidFill>
              </a:rPr>
              <a:t>30 мая </a:t>
            </a:r>
            <a:r>
              <a:rPr lang="ru-RU" sz="1600" b="1" dirty="0" smtClean="0"/>
              <a:t>были подписаны мирные договоры между Францией и странами </a:t>
            </a:r>
          </a:p>
          <a:p>
            <a:pPr algn="ctr"/>
            <a:r>
              <a:rPr lang="ru-RU" sz="1600" b="1" dirty="0" smtClean="0"/>
              <a:t>антифранцузской коалиции (Англией , Россией, Австрией, Пруссией)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15206" y="4572008"/>
            <a:ext cx="13573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Людовик </a:t>
            </a:r>
            <a:r>
              <a:rPr lang="en-US" sz="1600" b="1" dirty="0" smtClean="0"/>
              <a:t>XVIII</a:t>
            </a:r>
            <a:endParaRPr lang="ru-RU" sz="1600" b="1" dirty="0"/>
          </a:p>
        </p:txBody>
      </p:sp>
      <p:pic>
        <p:nvPicPr>
          <p:cNvPr id="7" name="Рисунок 6" descr="Рисунок42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71472" y="500042"/>
            <a:ext cx="6075848" cy="43075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 descr="Рисунок43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7072330" y="1785926"/>
            <a:ext cx="1688592" cy="25481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00298" y="571480"/>
            <a:ext cx="46519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Прибытие Наполеона на о. Эльба</a:t>
            </a:r>
            <a:endParaRPr lang="ru-RU" sz="2400" b="1" dirty="0"/>
          </a:p>
        </p:txBody>
      </p:sp>
      <p:pic>
        <p:nvPicPr>
          <p:cNvPr id="4" name="Рисунок 3" descr="Рисунок4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8662" y="1285860"/>
            <a:ext cx="7247467" cy="48542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214290"/>
            <a:ext cx="85847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В сентябре 1814 г. в Вене собрался общеевропейский конгресс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364" y="6143644"/>
            <a:ext cx="36206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Венский конгресс 1814-1815 гг.</a:t>
            </a:r>
            <a:endParaRPr lang="ru-RU" sz="2000" b="1" dirty="0"/>
          </a:p>
        </p:txBody>
      </p:sp>
      <p:pic>
        <p:nvPicPr>
          <p:cNvPr id="5" name="Рисунок 4" descr="Рисунок45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242752" y="1001683"/>
            <a:ext cx="6658495" cy="48546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5984" y="500042"/>
            <a:ext cx="48609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Возвращение Наполеона с о.Эльба</a:t>
            </a:r>
            <a:endParaRPr lang="ru-RU" sz="2400" b="1" dirty="0"/>
          </a:p>
        </p:txBody>
      </p:sp>
      <p:pic>
        <p:nvPicPr>
          <p:cNvPr id="4" name="Рисунок 3" descr="Рисунок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8662" y="1214422"/>
            <a:ext cx="7236178" cy="47413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43108" y="428604"/>
            <a:ext cx="49556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Битва при Ватерлоо 18 июня 1815 г.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4" name="Рисунок 3" descr="Рисунок4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348" y="1142984"/>
            <a:ext cx="7647709" cy="50351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365</TotalTime>
  <Words>703</Words>
  <Application>Microsoft Office PowerPoint</Application>
  <PresentationFormat>Экран (4:3)</PresentationFormat>
  <Paragraphs>135</Paragraphs>
  <Slides>34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</vt:vector>
  </TitlesOfParts>
  <Company>SamForum.ws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Франция в начале xix века наполеон бонапарт</dc:title>
  <dc:creator>SamLab.ws</dc:creator>
  <cp:lastModifiedBy>admin</cp:lastModifiedBy>
  <cp:revision>80</cp:revision>
  <dcterms:created xsi:type="dcterms:W3CDTF">2009-11-09T06:50:26Z</dcterms:created>
  <dcterms:modified xsi:type="dcterms:W3CDTF">2016-08-18T09:26:54Z</dcterms:modified>
</cp:coreProperties>
</file>