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Default Extension="gif" ContentType="image/gif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notesMasterIdLst>
    <p:notesMasterId r:id="rId23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8E9AA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4" d="100"/>
          <a:sy n="74" d="100"/>
        </p:scale>
        <p:origin x="-104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FB24E2F-FDB6-48EA-AFB3-B2A3E33F5D4F}" type="datetimeFigureOut">
              <a:rPr lang="ru-RU" smtClean="0"/>
              <a:pPr/>
              <a:t>02.02.2016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3A1D820-A6D1-4342-8A56-D89342C45940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http://zooclub.ru/samye/dlinnyi_yazyk_zhivotnyh.shtml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A1D820-A6D1-4342-8A56-D89342C45940}" type="slidenum">
              <a:rPr lang="ru-RU" smtClean="0"/>
              <a:pPr/>
              <a:t>1</a:t>
            </a:fld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http://zooclub.ru/samye/dlinnyi_yazyk_zhivotnyh.shtml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A1D820-A6D1-4342-8A56-D89342C45940}" type="slidenum">
              <a:rPr lang="ru-RU" smtClean="0"/>
              <a:pPr/>
              <a:t>3</a:t>
            </a:fld>
            <a:endParaRPr lang="ru-RU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http://zooclub.ru/samye/dlinnyi_yazyk_zhivotnyh.shtml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A1D820-A6D1-4342-8A56-D89342C45940}" type="slidenum">
              <a:rPr lang="ru-RU" smtClean="0"/>
              <a:pPr/>
              <a:t>5</a:t>
            </a:fld>
            <a:endParaRPr lang="ru-RU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http://zooclub.ru/samye/dlinnyi_yazyk_zhivotnyh.shtml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A1D820-A6D1-4342-8A56-D89342C45940}" type="slidenum">
              <a:rPr lang="ru-RU" smtClean="0"/>
              <a:pPr/>
              <a:t>7</a:t>
            </a:fld>
            <a:endParaRPr lang="ru-RU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http://zooclub.ru/samye/dlinnyi_yazyk_zhivotnyh.shtml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A1D820-A6D1-4342-8A56-D89342C45940}" type="slidenum">
              <a:rPr lang="ru-RU" smtClean="0"/>
              <a:pPr/>
              <a:t>9</a:t>
            </a:fld>
            <a:endParaRPr lang="ru-RU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http://zooclub.ru/samye/dlinnyi_yazyk_zhivotnyh.shtml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A1D820-A6D1-4342-8A56-D89342C45940}" type="slidenum">
              <a:rPr lang="ru-RU" smtClean="0"/>
              <a:pPr/>
              <a:t>11</a:t>
            </a:fld>
            <a:endParaRPr lang="ru-RU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http://zooclub.ru/samye/dlinnyi_yazyk_zhivotnyh.shtml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A1D820-A6D1-4342-8A56-D89342C45940}" type="slidenum">
              <a:rPr lang="ru-RU" smtClean="0"/>
              <a:pPr/>
              <a:t>13</a:t>
            </a:fld>
            <a:endParaRPr lang="ru-RU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http://zooclub.ru/samye/dlinnyi_yazyk_zhivotnyh.shtml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A1D820-A6D1-4342-8A56-D89342C45940}" type="slidenum">
              <a:rPr lang="ru-RU" smtClean="0"/>
              <a:pPr/>
              <a:t>15</a:t>
            </a:fld>
            <a:endParaRPr lang="ru-RU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http://zooclub.ru/samye/dlinnyi_yazyk_zhivotnyh.shtml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A1D820-A6D1-4342-8A56-D89342C45940}" type="slidenum">
              <a:rPr lang="ru-RU" smtClean="0"/>
              <a:pPr/>
              <a:t>17</a:t>
            </a:fld>
            <a:endParaRPr lang="ru-RU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http://zooclub.ru/samye/dlinnyi_yazyk_zhivotnyh.shtml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A1D820-A6D1-4342-8A56-D89342C45940}" type="slidenum">
              <a:rPr lang="ru-RU" smtClean="0"/>
              <a:pPr/>
              <a:t>19</a:t>
            </a:fld>
            <a:endParaRPr lang="ru-RU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mtClean="0"/>
              <a:t>http://zooclub.ru/samye/dlinnyi_yazyk_zhivotnyh.shtml</a:t>
            </a: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A1D820-A6D1-4342-8A56-D89342C45940}" type="slidenum">
              <a:rPr lang="ru-RU" smtClean="0"/>
              <a:pPr/>
              <a:t>21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с двумя скругленными противолежащими углами 6"/>
          <p:cNvSpPr/>
          <p:nvPr/>
        </p:nvSpPr>
        <p:spPr>
          <a:xfrm>
            <a:off x="164592" y="146304"/>
            <a:ext cx="8814816" cy="2505456"/>
          </a:xfrm>
          <a:prstGeom prst="round2DiagRect">
            <a:avLst>
              <a:gd name="adj1" fmla="val 11807"/>
              <a:gd name="adj2" fmla="val 0"/>
            </a:avLst>
          </a:prstGeom>
          <a:solidFill>
            <a:schemeClr val="bg2">
              <a:tint val="85000"/>
              <a:shade val="90000"/>
              <a:satMod val="150000"/>
              <a:alpha val="65000"/>
            </a:schemeClr>
          </a:solidFill>
          <a:ln w="11000" cap="rnd" cmpd="sng" algn="ctr">
            <a:solidFill>
              <a:schemeClr val="bg2">
                <a:tint val="78000"/>
                <a:satMod val="180000"/>
                <a:alpha val="88000"/>
              </a:schemeClr>
            </a:solidFill>
            <a:prstDash val="solid"/>
          </a:ln>
          <a:effectLst>
            <a:innerShdw blurRad="114300">
              <a:srgbClr val="000000">
                <a:alpha val="10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64234" y="381001"/>
            <a:ext cx="8229600" cy="2209800"/>
          </a:xfrm>
        </p:spPr>
        <p:txBody>
          <a:bodyPr lIns="45720" rIns="228600" anchor="b">
            <a:normAutofit/>
          </a:bodyPr>
          <a:lstStyle>
            <a:lvl1pPr marL="0" algn="r">
              <a:defRPr sz="480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2133600" y="2819400"/>
            <a:ext cx="6560234" cy="1752600"/>
          </a:xfrm>
        </p:spPr>
        <p:txBody>
          <a:bodyPr lIns="45720" rIns="246888"/>
          <a:lstStyle>
            <a:lvl1pPr marL="0" indent="0" algn="r">
              <a:spcBef>
                <a:spcPts val="0"/>
              </a:spcBef>
              <a:buNone/>
              <a:defRPr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10"/>
          </p:nvPr>
        </p:nvSpPr>
        <p:spPr>
          <a:xfrm>
            <a:off x="5562600" y="6509004"/>
            <a:ext cx="3002280" cy="274320"/>
          </a:xfrm>
        </p:spPr>
        <p:txBody>
          <a:bodyPr vert="horz" rtlCol="0"/>
          <a:lstStyle>
            <a:extLst/>
          </a:lstStyle>
          <a:p>
            <a:fld id="{0F29A6AF-A0B9-4DF1-A480-0C4ABE245848}" type="datetimeFigureOut">
              <a:rPr lang="ru-RU" smtClean="0"/>
              <a:pPr/>
              <a:t>02.02.2016</a:t>
            </a:fld>
            <a:endParaRPr lang="ru-RU"/>
          </a:p>
        </p:txBody>
      </p:sp>
      <p:sp>
        <p:nvSpPr>
          <p:cNvPr id="11" name="Номер слайда 10"/>
          <p:cNvSpPr>
            <a:spLocks noGrp="1"/>
          </p:cNvSpPr>
          <p:nvPr>
            <p:ph type="sldNum" sz="quarter" idx="11"/>
          </p:nvPr>
        </p:nvSpPr>
        <p:spPr>
          <a:xfrm>
            <a:off x="8638952" y="6509004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3A067690-C6F4-45E0-AAC4-165F6730937A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2" name="Нижний колонтитул 11"/>
          <p:cNvSpPr>
            <a:spLocks noGrp="1"/>
          </p:cNvSpPr>
          <p:nvPr>
            <p:ph type="ftr" sz="quarter" idx="12"/>
          </p:nvPr>
        </p:nvSpPr>
        <p:spPr>
          <a:xfrm>
            <a:off x="1600200" y="6509004"/>
            <a:ext cx="3907464" cy="274320"/>
          </a:xfrm>
        </p:spPr>
        <p:txBody>
          <a:bodyPr vert="horz" rtlCol="0"/>
          <a:lstStyle>
            <a:extLst/>
          </a:lstStyle>
          <a:p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588392" y="1424588"/>
            <a:ext cx="800100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F29A6AF-A0B9-4DF1-A480-0C4ABE245848}" type="datetimeFigureOut">
              <a:rPr lang="ru-RU" smtClean="0"/>
              <a:pPr/>
              <a:t>02.02.2016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A067690-C6F4-45E0-AAC4-165F6730937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1000128" y="3267456"/>
            <a:ext cx="74066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76" y="498230"/>
            <a:ext cx="7772400" cy="2731008"/>
          </a:xfrm>
        </p:spPr>
        <p:txBody>
          <a:bodyPr rIns="100584"/>
          <a:lstStyle>
            <a:lvl1pPr algn="r">
              <a:buNone/>
              <a:defRPr sz="4000" b="1" cap="none">
                <a:solidFill>
                  <a:schemeClr val="accent1">
                    <a:tint val="95000"/>
                    <a:satMod val="200000"/>
                  </a:schemeClr>
                </a:solidFill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3287713"/>
            <a:ext cx="7772400" cy="1509712"/>
          </a:xfrm>
        </p:spPr>
        <p:txBody>
          <a:bodyPr rIns="128016" anchor="t"/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Дата 7"/>
          <p:cNvSpPr>
            <a:spLocks noGrp="1"/>
          </p:cNvSpPr>
          <p:nvPr>
            <p:ph type="dt" sz="half" idx="10"/>
          </p:nvPr>
        </p:nvSpPr>
        <p:spPr>
          <a:xfrm>
            <a:off x="5562600" y="6513670"/>
            <a:ext cx="3002280" cy="274320"/>
          </a:xfrm>
        </p:spPr>
        <p:txBody>
          <a:bodyPr vert="horz" rtlCol="0"/>
          <a:lstStyle>
            <a:extLst/>
          </a:lstStyle>
          <a:p>
            <a:fld id="{0F29A6AF-A0B9-4DF1-A480-0C4ABE245848}" type="datetimeFigureOut">
              <a:rPr lang="ru-RU" smtClean="0"/>
              <a:pPr/>
              <a:t>02.02.2016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1"/>
          </p:nvPr>
        </p:nvSpPr>
        <p:spPr>
          <a:xfrm>
            <a:off x="8638952" y="6513670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3A067690-C6F4-45E0-AAC4-165F6730937A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2"/>
          </p:nvPr>
        </p:nvSpPr>
        <p:spPr>
          <a:xfrm>
            <a:off x="1600200" y="6513670"/>
            <a:ext cx="3907464" cy="274320"/>
          </a:xfrm>
        </p:spPr>
        <p:txBody>
          <a:bodyPr vert="horz" rtlCol="0"/>
          <a:lstStyle>
            <a:extLst/>
          </a:lstStyle>
          <a:p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45920"/>
            <a:ext cx="4038600" cy="452628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45920"/>
            <a:ext cx="4038600" cy="452628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F29A6AF-A0B9-4DF1-A480-0C4ABE245848}" type="datetimeFigureOut">
              <a:rPr lang="ru-RU" smtClean="0"/>
              <a:pPr/>
              <a:t>02.02.2016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641080" y="6514568"/>
            <a:ext cx="464288" cy="274320"/>
          </a:xfrm>
        </p:spPr>
        <p:txBody>
          <a:bodyPr/>
          <a:lstStyle>
            <a:extLst/>
          </a:lstStyle>
          <a:p>
            <a:fld id="{3A067690-C6F4-45E0-AAC4-165F6730937A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Прямоугольник 9"/>
          <p:cNvSpPr/>
          <p:nvPr/>
        </p:nvSpPr>
        <p:spPr>
          <a:xfrm>
            <a:off x="588392" y="1424588"/>
            <a:ext cx="800100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ик 9"/>
          <p:cNvSpPr/>
          <p:nvPr/>
        </p:nvSpPr>
        <p:spPr>
          <a:xfrm>
            <a:off x="616744" y="2165216"/>
            <a:ext cx="37490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b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>
          <a:xfrm>
            <a:off x="4800600" y="2165216"/>
            <a:ext cx="37490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b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51948"/>
            <a:ext cx="8229600" cy="1143000"/>
          </a:xfrm>
        </p:spPr>
        <p:txBody>
          <a:bodyPr anchor="b"/>
          <a:lstStyle>
            <a:lvl1pPr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>
            <a:noAutofit/>
          </a:bodyPr>
          <a:lstStyle>
            <a:lvl1pPr marL="91440" indent="0" algn="l">
              <a:spcBef>
                <a:spcPts val="0"/>
              </a:spcBef>
              <a:buNone/>
              <a:defRPr sz="2200" b="0" cap="all" baseline="0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535113"/>
            <a:ext cx="4041775" cy="639762"/>
          </a:xfrm>
        </p:spPr>
        <p:txBody>
          <a:bodyPr anchor="b">
            <a:noAutofit/>
          </a:bodyPr>
          <a:lstStyle>
            <a:lvl1pPr marL="91440" indent="0" algn="l">
              <a:spcBef>
                <a:spcPts val="0"/>
              </a:spcBef>
              <a:buNone/>
              <a:defRPr sz="2200" b="0" cap="all" baseline="0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941763"/>
          </a:xfrm>
        </p:spPr>
        <p:txBody>
          <a:bodyPr lIns="9144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941763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F29A6AF-A0B9-4DF1-A480-0C4ABE245848}" type="datetimeFigureOut">
              <a:rPr lang="ru-RU" smtClean="0"/>
              <a:pPr/>
              <a:t>02.02.2016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>
          <a:xfrm>
            <a:off x="8641080" y="6514568"/>
            <a:ext cx="464288" cy="274320"/>
          </a:xfrm>
        </p:spPr>
        <p:txBody>
          <a:bodyPr/>
          <a:lstStyle>
            <a:extLst/>
          </a:lstStyle>
          <a:p>
            <a:fld id="{3A067690-C6F4-45E0-AAC4-165F6730937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53218"/>
            <a:ext cx="8229600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F29A6AF-A0B9-4DF1-A480-0C4ABE245848}" type="datetimeFigureOut">
              <a:rPr lang="ru-RU" smtClean="0"/>
              <a:pPr/>
              <a:t>02.02.2016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A067690-C6F4-45E0-AAC4-165F6730937A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588392" y="1424588"/>
            <a:ext cx="800100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F29A6AF-A0B9-4DF1-A480-0C4ABE245848}" type="datetimeFigureOut">
              <a:rPr lang="ru-RU" smtClean="0"/>
              <a:pPr/>
              <a:t>02.02.2016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A067690-C6F4-45E0-AAC4-165F6730937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5057552" y="1057656"/>
            <a:ext cx="37490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63136" y="304800"/>
            <a:ext cx="3931920" cy="762000"/>
          </a:xfrm>
        </p:spPr>
        <p:txBody>
          <a:bodyPr anchor="b"/>
          <a:lstStyle>
            <a:lvl1pPr marL="0" algn="r">
              <a:buNone/>
              <a:defRPr sz="2000" b="1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963136" y="1107560"/>
            <a:ext cx="3931920" cy="1066800"/>
          </a:xfrm>
        </p:spPr>
        <p:txBody>
          <a:bodyPr/>
          <a:lstStyle>
            <a:lvl1pPr marL="0" indent="0" algn="r"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228600" y="2209800"/>
            <a:ext cx="8666456" cy="3977640"/>
          </a:xfrm>
        </p:spPr>
        <p:txBody>
          <a:bodyPr/>
          <a:lstStyle>
            <a:lvl1pPr marL="292608">
              <a:defRPr sz="3200"/>
            </a:lvl1pPr>
            <a:lvl2pPr marL="594360">
              <a:defRPr sz="2800"/>
            </a:lvl2pPr>
            <a:lvl3pPr marL="822960">
              <a:defRPr sz="2400"/>
            </a:lvl3pPr>
            <a:lvl4pPr marL="1051560">
              <a:defRPr sz="2000"/>
            </a:lvl4pPr>
            <a:lvl5pPr marL="1261872"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9" name="Дата 8"/>
          <p:cNvSpPr>
            <a:spLocks noGrp="1"/>
          </p:cNvSpPr>
          <p:nvPr>
            <p:ph type="dt" sz="half" idx="10"/>
          </p:nvPr>
        </p:nvSpPr>
        <p:spPr>
          <a:xfrm>
            <a:off x="5562600" y="6513670"/>
            <a:ext cx="3002280" cy="274320"/>
          </a:xfrm>
        </p:spPr>
        <p:txBody>
          <a:bodyPr vert="horz" rtlCol="0"/>
          <a:lstStyle>
            <a:extLst/>
          </a:lstStyle>
          <a:p>
            <a:fld id="{0F29A6AF-A0B9-4DF1-A480-0C4ABE245848}" type="datetimeFigureOut">
              <a:rPr lang="ru-RU" smtClean="0"/>
              <a:pPr/>
              <a:t>02.02.2016</a:t>
            </a:fld>
            <a:endParaRPr lang="ru-RU"/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1"/>
          </p:nvPr>
        </p:nvSpPr>
        <p:spPr>
          <a:xfrm>
            <a:off x="8638952" y="6513670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3A067690-C6F4-45E0-AAC4-165F6730937A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Нижний колонтитул 10"/>
          <p:cNvSpPr>
            <a:spLocks noGrp="1"/>
          </p:cNvSpPr>
          <p:nvPr>
            <p:ph type="ftr" sz="quarter" idx="12"/>
          </p:nvPr>
        </p:nvSpPr>
        <p:spPr>
          <a:xfrm>
            <a:off x="1600200" y="6513670"/>
            <a:ext cx="3907464" cy="274320"/>
          </a:xfrm>
        </p:spPr>
        <p:txBody>
          <a:bodyPr vert="horz" rtlCol="0"/>
          <a:lstStyle>
            <a:extLst/>
          </a:lstStyle>
          <a:p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40443" y="4724400"/>
            <a:ext cx="5486400" cy="664536"/>
          </a:xfrm>
        </p:spPr>
        <p:txBody>
          <a:bodyPr anchor="b"/>
          <a:lstStyle>
            <a:lvl1pPr marL="0" algn="r">
              <a:buNone/>
              <a:defRPr sz="2000" b="1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3040443" y="5388936"/>
            <a:ext cx="5486400" cy="912255"/>
          </a:xfrm>
        </p:spPr>
        <p:txBody>
          <a:bodyPr/>
          <a:lstStyle>
            <a:lvl1pPr marL="0" indent="0" algn="r">
              <a:spcBef>
                <a:spcPts val="0"/>
              </a:spcBef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3" name="Рисунок 12"/>
          <p:cNvSpPr>
            <a:spLocks noGrp="1"/>
          </p:cNvSpPr>
          <p:nvPr>
            <p:ph type="pic" idx="1"/>
          </p:nvPr>
        </p:nvSpPr>
        <p:spPr>
          <a:xfrm>
            <a:off x="304800" y="249864"/>
            <a:ext cx="8534400" cy="4343400"/>
          </a:xfrm>
          <a:prstGeom prst="round2DiagRect">
            <a:avLst>
              <a:gd name="adj1" fmla="val 11403"/>
              <a:gd name="adj2" fmla="val 0"/>
            </a:avLst>
          </a:prstGeom>
          <a:solidFill>
            <a:schemeClr val="bg2">
              <a:tint val="85000"/>
              <a:shade val="90000"/>
              <a:satMod val="150000"/>
              <a:alpha val="65000"/>
            </a:schemeClr>
          </a:solidFill>
          <a:ln w="11000" cap="rnd" cmpd="sng" algn="ctr">
            <a:solidFill>
              <a:schemeClr val="bg2">
                <a:tint val="78000"/>
                <a:satMod val="180000"/>
                <a:alpha val="88000"/>
              </a:schemeClr>
            </a:solidFill>
            <a:prstDash val="solid"/>
          </a:ln>
          <a:effectLst>
            <a:innerShdw blurRad="114300">
              <a:srgbClr val="000000">
                <a:alpha val="10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  <a:extLst/>
          </a:lstStyle>
          <a:p>
            <a:pPr marL="0" algn="l" rtl="0" eaLnBrk="1" latinLnBrk="0" hangingPunct="1"/>
            <a:r>
              <a:rPr kumimoji="0" lang="ru-RU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Вставка рисунка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Дата 7"/>
          <p:cNvSpPr>
            <a:spLocks noGrp="1"/>
          </p:cNvSpPr>
          <p:nvPr>
            <p:ph type="dt" sz="half" idx="10"/>
          </p:nvPr>
        </p:nvSpPr>
        <p:spPr>
          <a:xfrm>
            <a:off x="5562600" y="6509004"/>
            <a:ext cx="3002280" cy="274320"/>
          </a:xfrm>
        </p:spPr>
        <p:txBody>
          <a:bodyPr vert="horz" rtlCol="0"/>
          <a:lstStyle>
            <a:extLst/>
          </a:lstStyle>
          <a:p>
            <a:fld id="{0F29A6AF-A0B9-4DF1-A480-0C4ABE245848}" type="datetimeFigureOut">
              <a:rPr lang="ru-RU" smtClean="0"/>
              <a:pPr/>
              <a:t>02.02.2016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1"/>
          </p:nvPr>
        </p:nvSpPr>
        <p:spPr>
          <a:xfrm>
            <a:off x="8638952" y="6509004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3A067690-C6F4-45E0-AAC4-165F6730937A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2"/>
          </p:nvPr>
        </p:nvSpPr>
        <p:spPr>
          <a:xfrm>
            <a:off x="1600200" y="6509004"/>
            <a:ext cx="3907464" cy="274320"/>
          </a:xfrm>
        </p:spPr>
        <p:txBody>
          <a:bodyPr vert="horz" rtlCol="0"/>
          <a:lstStyle>
            <a:extLst/>
          </a:lstStyle>
          <a:p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F29A6AF-A0B9-4DF1-A480-0C4ABE245848}" type="datetimeFigureOut">
              <a:rPr lang="ru-RU" smtClean="0"/>
              <a:pPr/>
              <a:t>02.02.2016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A067690-C6F4-45E0-AAC4-165F6730937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>
            <a:lvl1pPr algn="l"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F29A6AF-A0B9-4DF1-A480-0C4ABE245848}" type="datetimeFigureOut">
              <a:rPr lang="ru-RU" smtClean="0"/>
              <a:pPr/>
              <a:t>02.02.2016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A067690-C6F4-45E0-AAC4-165F6730937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с двумя скругленными противолежащими углами 6"/>
          <p:cNvSpPr/>
          <p:nvPr/>
        </p:nvSpPr>
        <p:spPr>
          <a:xfrm>
            <a:off x="164592" y="147085"/>
            <a:ext cx="8810846" cy="6565392"/>
          </a:xfrm>
          <a:prstGeom prst="round2DiagRect">
            <a:avLst>
              <a:gd name="adj1" fmla="val 11807"/>
              <a:gd name="adj2" fmla="val 0"/>
            </a:avLst>
          </a:prstGeom>
          <a:solidFill>
            <a:schemeClr val="bg2">
              <a:tint val="85000"/>
              <a:shade val="90000"/>
              <a:satMod val="150000"/>
              <a:alpha val="65000"/>
            </a:schemeClr>
          </a:solidFill>
          <a:ln w="11000" cap="rnd" cmpd="sng" algn="ctr">
            <a:solidFill>
              <a:schemeClr val="bg2">
                <a:tint val="78000"/>
                <a:satMod val="180000"/>
                <a:alpha val="88000"/>
              </a:schemeClr>
            </a:solidFill>
            <a:prstDash val="solid"/>
          </a:ln>
          <a:effectLst>
            <a:innerShdw blurRad="114300">
              <a:srgbClr val="000000">
                <a:alpha val="10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1295400" y="6400800"/>
            <a:ext cx="4212264" cy="274320"/>
          </a:xfrm>
          <a:prstGeom prst="rect">
            <a:avLst/>
          </a:prstGeom>
        </p:spPr>
        <p:txBody>
          <a:bodyPr/>
          <a:lstStyle>
            <a:lvl1pPr algn="r" eaLnBrk="1" latinLnBrk="0" hangingPunct="1">
              <a:defRPr kumimoji="0" sz="1300">
                <a:solidFill>
                  <a:schemeClr val="bg2">
                    <a:tint val="60000"/>
                    <a:satMod val="155000"/>
                  </a:schemeClr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5562600" y="6400800"/>
            <a:ext cx="3002280" cy="274320"/>
          </a:xfrm>
          <a:prstGeom prst="rect">
            <a:avLst/>
          </a:prstGeom>
        </p:spPr>
        <p:txBody>
          <a:bodyPr/>
          <a:lstStyle>
            <a:lvl1pPr algn="l" eaLnBrk="1" latinLnBrk="0" hangingPunct="1">
              <a:defRPr kumimoji="0" sz="1300">
                <a:solidFill>
                  <a:schemeClr val="bg2">
                    <a:tint val="60000"/>
                    <a:satMod val="155000"/>
                  </a:schemeClr>
                </a:solidFill>
              </a:defRPr>
            </a:lvl1pPr>
            <a:extLst/>
          </a:lstStyle>
          <a:p>
            <a:fld id="{0F29A6AF-A0B9-4DF1-A480-0C4ABE245848}" type="datetimeFigureOut">
              <a:rPr lang="ru-RU" smtClean="0"/>
              <a:pPr/>
              <a:t>02.02.2016</a:t>
            </a:fld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8638952" y="6514568"/>
            <a:ext cx="464288" cy="274320"/>
          </a:xfrm>
          <a:prstGeom prst="rect">
            <a:avLst/>
          </a:prstGeom>
        </p:spPr>
        <p:txBody>
          <a:bodyPr anchor="ctr"/>
          <a:lstStyle>
            <a:lvl1pPr algn="r" eaLnBrk="1" latinLnBrk="0" hangingPunct="1">
              <a:defRPr kumimoji="0" sz="1600">
                <a:solidFill>
                  <a:schemeClr val="tx2">
                    <a:shade val="90000"/>
                  </a:schemeClr>
                </a:solidFill>
                <a:effectLst/>
              </a:defRPr>
            </a:lvl1pPr>
            <a:extLst/>
          </a:lstStyle>
          <a:p>
            <a:fld id="{3A067690-C6F4-45E0-AAC4-165F6730937A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53536"/>
            <a:ext cx="8229600" cy="1143000"/>
          </a:xfrm>
          <a:prstGeom prst="rect">
            <a:avLst/>
          </a:prstGeom>
        </p:spPr>
        <p:txBody>
          <a:bodyPr rIns="91440" anchor="b">
            <a:normAutofit/>
            <a:scene3d>
              <a:camera prst="orthographicFront"/>
              <a:lightRig rig="soft" dir="t">
                <a:rot lat="0" lon="0" rev="2400000"/>
              </a:lightRig>
            </a:scene3d>
            <a:sp3d>
              <a:bevelT w="19050" h="12700"/>
            </a:sp3d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46237"/>
            <a:ext cx="8229600" cy="452628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marL="54864" algn="r" rtl="0" eaLnBrk="1" latinLnBrk="0" hangingPunct="1">
        <a:spcBef>
          <a:spcPct val="0"/>
        </a:spcBef>
        <a:buNone/>
        <a:defRPr kumimoji="0" sz="4600" kern="1200">
          <a:solidFill>
            <a:schemeClr val="tx2">
              <a:tint val="100000"/>
              <a:shade val="90000"/>
              <a:satMod val="250000"/>
              <a:alpha val="100000"/>
            </a:schemeClr>
          </a:solidFill>
          <a:effectLst>
            <a:outerShdw blurRad="38100" dist="25500" dir="5400000" algn="tl" rotWithShape="0">
              <a:srgbClr val="000000">
                <a:satMod val="180000"/>
                <a:alpha val="7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292100" indent="-292100" algn="l" rtl="0" eaLnBrk="1" latinLnBrk="0" hangingPunct="1">
        <a:spcBef>
          <a:spcPts val="0"/>
        </a:spcBef>
        <a:buClr>
          <a:schemeClr val="accent1"/>
        </a:buClr>
        <a:buSzPct val="70000"/>
        <a:buFont typeface="Wingdings 2"/>
        <a:buChar char="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28600" algn="l" rtl="0" eaLnBrk="1" latinLnBrk="0" hangingPunct="1">
        <a:spcBef>
          <a:spcPts val="400"/>
        </a:spcBef>
        <a:buClr>
          <a:schemeClr val="accent2"/>
        </a:buClr>
        <a:buSzPct val="90000"/>
        <a:buFontTx/>
        <a:buChar char="•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192024" algn="l" rtl="0" eaLnBrk="1" latinLnBrk="0" hangingPunct="1">
        <a:spcBef>
          <a:spcPts val="400"/>
        </a:spcBef>
        <a:buClr>
          <a:schemeClr val="accent3"/>
        </a:buClr>
        <a:buSzPct val="100000"/>
        <a:buFont typeface="Wingdings 2"/>
        <a:buChar char="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rtl="0" eaLnBrk="1" latinLnBrk="0" hangingPunct="1">
        <a:spcBef>
          <a:spcPts val="400"/>
        </a:spcBef>
        <a:buClr>
          <a:schemeClr val="accent3"/>
        </a:buClr>
        <a:buSzPct val="100000"/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188720" indent="-182880" algn="l" rtl="0" eaLnBrk="1" latinLnBrk="0" hangingPunct="1">
        <a:spcBef>
          <a:spcPts val="400"/>
        </a:spcBef>
        <a:buClr>
          <a:schemeClr val="accent3"/>
        </a:buClr>
        <a:buSzPct val="100000"/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55448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73736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192024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gif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smtClean="0">
                <a:solidFill>
                  <a:schemeClr val="accent6">
                    <a:lumMod val="90000"/>
                  </a:schemeClr>
                </a:solidFill>
              </a:rPr>
              <a:t>Самый длинный язык у животных</a:t>
            </a:r>
            <a:endParaRPr lang="ru-RU" dirty="0">
              <a:solidFill>
                <a:schemeClr val="accent6">
                  <a:lumMod val="90000"/>
                </a:schemeClr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ru-RU" dirty="0" smtClean="0"/>
              <a:t>Язык у каждого вида животных имеет свое особое строение и определенную длину. Он очень важен для животных, и без него они просто погибнут.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23528" y="260648"/>
            <a:ext cx="155016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 smtClean="0"/>
              <a:t>www.zooclub.ru</a:t>
            </a:r>
            <a:endParaRPr lang="ru-RU" sz="1400" b="1" dirty="0"/>
          </a:p>
        </p:txBody>
      </p:sp>
      <p:pic>
        <p:nvPicPr>
          <p:cNvPr id="5" name="Рисунок 4" descr="(29).gi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flipH="1">
            <a:off x="251520" y="4005064"/>
            <a:ext cx="3528392" cy="2589667"/>
          </a:xfrm>
          <a:prstGeom prst="rect">
            <a:avLst/>
          </a:prstGeom>
        </p:spPr>
      </p:pic>
      <p:pic>
        <p:nvPicPr>
          <p:cNvPr id="6" name="Рисунок 5" descr="111.gif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355976" y="5229200"/>
            <a:ext cx="1535019" cy="1186151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/>
              <a:t>Летучая мышь</a:t>
            </a:r>
            <a:endParaRPr lang="ru-RU" b="1" dirty="0"/>
          </a:p>
        </p:txBody>
      </p:sp>
      <p:pic>
        <p:nvPicPr>
          <p:cNvPr id="4" name="Содержимое 3" descr="7072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259632" y="1628800"/>
            <a:ext cx="6696744" cy="4654237"/>
          </a:xfrm>
          <a:ln>
            <a:solidFill>
              <a:srgbClr val="F8E9AA"/>
            </a:solidFill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692696"/>
            <a:ext cx="8229600" cy="5479821"/>
          </a:xfrm>
        </p:spPr>
        <p:txBody>
          <a:bodyPr>
            <a:normAutofit fontScale="85000" lnSpcReduction="10000"/>
          </a:bodyPr>
          <a:lstStyle/>
          <a:p>
            <a:r>
              <a:rPr lang="ru-RU" b="1" dirty="0" smtClean="0"/>
              <a:t>Летучая мышь </a:t>
            </a:r>
            <a:r>
              <a:rPr lang="ru-RU" dirty="0" smtClean="0"/>
              <a:t>(</a:t>
            </a:r>
            <a:r>
              <a:rPr lang="ru-RU" dirty="0" err="1" smtClean="0"/>
              <a:t>Anoura</a:t>
            </a:r>
            <a:r>
              <a:rPr lang="ru-RU" dirty="0" smtClean="0"/>
              <a:t> </a:t>
            </a:r>
            <a:r>
              <a:rPr lang="ru-RU" dirty="0" err="1" smtClean="0"/>
              <a:t>fistulata</a:t>
            </a:r>
            <a:r>
              <a:rPr lang="ru-RU" dirty="0" smtClean="0"/>
              <a:t>) обладает языком длиной 8,5 см, казалось бы, маловато. Однако если сравнить длину языка и длину тела этого животного, </a:t>
            </a:r>
            <a:r>
              <a:rPr lang="ru-RU" b="1" dirty="0" smtClean="0"/>
              <a:t>равную 5-6 см</a:t>
            </a:r>
            <a:r>
              <a:rPr lang="ru-RU" dirty="0" smtClean="0"/>
              <a:t>, то окажется, что не так уж и мало. Такой язык не умещается в ротовой полости животных, поэтому для него отведено специальное место в грудной клетке. Столь длинный язык необходим этим летучим мышам, чтобы добывать нектар цветка </a:t>
            </a:r>
            <a:r>
              <a:rPr lang="ru-RU" dirty="0" err="1" smtClean="0"/>
              <a:t>Centropogon</a:t>
            </a:r>
            <a:r>
              <a:rPr lang="ru-RU" dirty="0" smtClean="0"/>
              <a:t> </a:t>
            </a:r>
            <a:r>
              <a:rPr lang="ru-RU" dirty="0" err="1" smtClean="0"/>
              <a:t>nigricans</a:t>
            </a:r>
            <a:r>
              <a:rPr lang="ru-RU" dirty="0" smtClean="0"/>
              <a:t>, которым они питаются. Интересно, что только эти животные способны достать нектар из восьмисантиметрового венчика этого цветка.</a:t>
            </a:r>
            <a:endParaRPr lang="ru-RU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53536"/>
            <a:ext cx="8229600" cy="655184"/>
          </a:xfrm>
        </p:spPr>
        <p:txBody>
          <a:bodyPr>
            <a:normAutofit fontScale="90000"/>
          </a:bodyPr>
          <a:lstStyle/>
          <a:p>
            <a:r>
              <a:rPr lang="ru-RU" b="1" dirty="0" smtClean="0"/>
              <a:t>Дятлы</a:t>
            </a:r>
            <a:endParaRPr lang="ru-RU" b="1" dirty="0"/>
          </a:p>
        </p:txBody>
      </p:sp>
      <p:pic>
        <p:nvPicPr>
          <p:cNvPr id="4" name="Содержимое 3" descr="7073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611560" y="1988840"/>
            <a:ext cx="7958022" cy="3249526"/>
          </a:xfrm>
          <a:ln>
            <a:solidFill>
              <a:srgbClr val="F8E9AA"/>
            </a:solidFill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124744"/>
            <a:ext cx="8229600" cy="5047773"/>
          </a:xfrm>
        </p:spPr>
        <p:txBody>
          <a:bodyPr>
            <a:normAutofit fontScale="92500" lnSpcReduction="20000"/>
          </a:bodyPr>
          <a:lstStyle/>
          <a:p>
            <a:r>
              <a:rPr lang="ru-RU" dirty="0" smtClean="0"/>
              <a:t>Для многих людей </a:t>
            </a:r>
            <a:r>
              <a:rPr lang="ru-RU" b="1" dirty="0" smtClean="0"/>
              <a:t>дятлы</a:t>
            </a:r>
            <a:r>
              <a:rPr lang="ru-RU" dirty="0" smtClean="0"/>
              <a:t> стучат по дереву и добывают из него личинок. Отчасти да, но чем они достают еду? Ответ: очень длинным языком с уникальным строением! Чтобы достать личинку, дятлы долбят в коре отверстие, просовывают в него язык, </a:t>
            </a:r>
            <a:r>
              <a:rPr lang="ru-RU" b="1" dirty="0" smtClean="0"/>
              <a:t>длинной до 10 см, </a:t>
            </a:r>
            <a:r>
              <a:rPr lang="ru-RU" dirty="0" smtClean="0"/>
              <a:t>подцепляют роговыми крючками, расположенными на кончике языка, личинки и тащат их в рот. Интересно также и то, что язык птиц выдвигается при помощи специальной ленты, которая огибает череп дятла и прикрепляется к ноздре.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53536"/>
            <a:ext cx="8229600" cy="655184"/>
          </a:xfrm>
        </p:spPr>
        <p:txBody>
          <a:bodyPr>
            <a:normAutofit fontScale="90000"/>
          </a:bodyPr>
          <a:lstStyle/>
          <a:p>
            <a:r>
              <a:rPr lang="ru-RU" b="1" dirty="0" smtClean="0"/>
              <a:t>Ехидна</a:t>
            </a:r>
            <a:endParaRPr lang="ru-RU" b="1" dirty="0"/>
          </a:p>
        </p:txBody>
      </p:sp>
      <p:pic>
        <p:nvPicPr>
          <p:cNvPr id="4" name="Содержимое 3" descr="7077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043608" y="1340768"/>
            <a:ext cx="7344816" cy="4896544"/>
          </a:xfrm>
          <a:ln>
            <a:solidFill>
              <a:srgbClr val="F8E9AA"/>
            </a:solidFill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052736"/>
            <a:ext cx="8229600" cy="5119781"/>
          </a:xfrm>
        </p:spPr>
        <p:txBody>
          <a:bodyPr>
            <a:normAutofit lnSpcReduction="10000"/>
          </a:bodyPr>
          <a:lstStyle/>
          <a:p>
            <a:r>
              <a:rPr lang="ru-RU" b="1" dirty="0" smtClean="0"/>
              <a:t>Ехидна</a:t>
            </a:r>
            <a:r>
              <a:rPr lang="ru-RU" dirty="0" smtClean="0"/>
              <a:t> имеет удлиненный трубчатый нос. На его конце располагаются ноздри и рот, как и у всех животных. Но ротовая полость у ехидны очень узкая, а язык длинный и тонкий. К тому же он покрыт специальной жидкостью, вырабатываемой слюнными железами, которая помогает собирать насекомых. Язык ехидны способен высовываться изо рта </a:t>
            </a:r>
            <a:r>
              <a:rPr lang="ru-RU" b="1" dirty="0" smtClean="0"/>
              <a:t>на 18 см</a:t>
            </a:r>
            <a:r>
              <a:rPr lang="ru-RU" dirty="0" smtClean="0"/>
              <a:t>, а сколько еще остается во рту…</a:t>
            </a:r>
            <a:endParaRPr lang="ru-RU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53536"/>
            <a:ext cx="8229600" cy="655184"/>
          </a:xfrm>
        </p:spPr>
        <p:txBody>
          <a:bodyPr>
            <a:normAutofit fontScale="90000"/>
          </a:bodyPr>
          <a:lstStyle/>
          <a:p>
            <a:r>
              <a:rPr lang="ru-RU" b="1" dirty="0" smtClean="0"/>
              <a:t>Змеи</a:t>
            </a:r>
            <a:endParaRPr lang="ru-RU" b="1" dirty="0"/>
          </a:p>
        </p:txBody>
      </p:sp>
      <p:pic>
        <p:nvPicPr>
          <p:cNvPr id="4" name="Содержимое 3" descr="7074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259632" y="1196752"/>
            <a:ext cx="6696744" cy="5022558"/>
          </a:xfrm>
          <a:ln>
            <a:solidFill>
              <a:srgbClr val="F8E9AA"/>
            </a:solidFill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908720"/>
            <a:ext cx="8229600" cy="5263797"/>
          </a:xfrm>
        </p:spPr>
        <p:txBody>
          <a:bodyPr/>
          <a:lstStyle/>
          <a:p>
            <a:r>
              <a:rPr lang="ru-RU" b="1" dirty="0" smtClean="0"/>
              <a:t>Змеи</a:t>
            </a:r>
            <a:r>
              <a:rPr lang="ru-RU" dirty="0" smtClean="0"/>
              <a:t> – обладатели уникальных языков, длиной </a:t>
            </a:r>
            <a:r>
              <a:rPr lang="ru-RU" b="1" dirty="0" smtClean="0"/>
              <a:t>до 25 см</a:t>
            </a:r>
            <a:r>
              <a:rPr lang="ru-RU" dirty="0" smtClean="0"/>
              <a:t>. Язык змеи, как сканер, считывает информацию об окружающей среде, едва высунувшись из ротовой полости, а вернувшись, передает информацию в мозг через чувствительные ямки, расположенные на внутренней поверхности рта.</a:t>
            </a:r>
            <a:endParaRPr lang="ru-RU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7075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714500" y="1766094"/>
            <a:ext cx="5715000" cy="4286250"/>
          </a:xfr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53536"/>
            <a:ext cx="8229600" cy="583176"/>
          </a:xfrm>
        </p:spPr>
        <p:txBody>
          <a:bodyPr>
            <a:normAutofit fontScale="90000"/>
          </a:bodyPr>
          <a:lstStyle/>
          <a:p>
            <a:r>
              <a:rPr lang="ru-RU" b="1" dirty="0" smtClean="0"/>
              <a:t>Коровы</a:t>
            </a:r>
            <a:endParaRPr lang="ru-RU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908720"/>
            <a:ext cx="8229600" cy="5263797"/>
          </a:xfrm>
        </p:spPr>
        <p:txBody>
          <a:bodyPr>
            <a:normAutofit/>
          </a:bodyPr>
          <a:lstStyle/>
          <a:p>
            <a:r>
              <a:rPr lang="ru-RU" b="1" dirty="0" smtClean="0"/>
              <a:t>Коровы</a:t>
            </a:r>
            <a:r>
              <a:rPr lang="ru-RU" dirty="0" smtClean="0"/>
              <a:t> имеют очень широкий и длинный язык (</a:t>
            </a:r>
            <a:r>
              <a:rPr lang="ru-RU" b="1" dirty="0" smtClean="0"/>
              <a:t>около 30-45 см</a:t>
            </a:r>
            <a:r>
              <a:rPr lang="ru-RU" dirty="0" smtClean="0"/>
              <a:t>). Его длина зависит в первую очередь от породы животного и его возраста. Коровы используют язык для захвата. Они обхватывают им пучки травы или ветки и переносят их в ротовую полость для пережевывания. Это примерно так же, как человеку взять пучок травы ладонью с сомкнутыми пальцами.</a:t>
            </a:r>
            <a:endParaRPr lang="ru-RU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53536"/>
            <a:ext cx="8229600" cy="655184"/>
          </a:xfrm>
        </p:spPr>
        <p:txBody>
          <a:bodyPr>
            <a:normAutofit fontScale="90000"/>
          </a:bodyPr>
          <a:lstStyle/>
          <a:p>
            <a:r>
              <a:rPr lang="ru-RU" b="1" dirty="0" smtClean="0"/>
              <a:t>Жираф</a:t>
            </a:r>
            <a:endParaRPr lang="ru-RU" b="1" dirty="0"/>
          </a:p>
        </p:txBody>
      </p:sp>
      <p:pic>
        <p:nvPicPr>
          <p:cNvPr id="4" name="Содержимое 3" descr="7076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187624" y="1268760"/>
            <a:ext cx="7056784" cy="5033840"/>
          </a:xfrm>
          <a:ln>
            <a:solidFill>
              <a:srgbClr val="F8E9AA"/>
            </a:solidFill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980728"/>
            <a:ext cx="8229600" cy="5191789"/>
          </a:xfrm>
        </p:spPr>
        <p:txBody>
          <a:bodyPr/>
          <a:lstStyle/>
          <a:p>
            <a:r>
              <a:rPr lang="ru-RU" dirty="0" smtClean="0"/>
              <a:t>Как не странно, но такому высокому животному, как жирафу, порой не хватает высоты, чтобы дотянуться до листьев. В такие моменты животному помогает язык. Язык </a:t>
            </a:r>
            <a:r>
              <a:rPr lang="ru-RU" b="1" dirty="0" smtClean="0"/>
              <a:t>жирафа</a:t>
            </a:r>
            <a:r>
              <a:rPr lang="ru-RU" dirty="0" smtClean="0"/>
              <a:t> не только длинный (</a:t>
            </a:r>
            <a:r>
              <a:rPr lang="ru-RU" b="1" dirty="0" smtClean="0"/>
              <a:t>45 см</a:t>
            </a:r>
            <a:r>
              <a:rPr lang="ru-RU" dirty="0" smtClean="0"/>
              <a:t>), но еще и ловкий. С его помощью жираф может без труда срывать листья с колючих деревьев или кустов, а также щипать траву.</a:t>
            </a:r>
            <a:endParaRPr lang="ru-RU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53536"/>
            <a:ext cx="8229600" cy="655184"/>
          </a:xfrm>
        </p:spPr>
        <p:txBody>
          <a:bodyPr>
            <a:normAutofit fontScale="90000"/>
          </a:bodyPr>
          <a:lstStyle/>
          <a:p>
            <a:r>
              <a:rPr lang="ru-RU" b="1" dirty="0" smtClean="0"/>
              <a:t>Хамелеон</a:t>
            </a:r>
            <a:endParaRPr lang="ru-RU" b="1" dirty="0"/>
          </a:p>
        </p:txBody>
      </p:sp>
      <p:pic>
        <p:nvPicPr>
          <p:cNvPr id="4" name="Содержимое 3" descr="7079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115616" y="1052736"/>
            <a:ext cx="7056784" cy="5292588"/>
          </a:xfrm>
          <a:ln>
            <a:solidFill>
              <a:srgbClr val="F8E9AA"/>
            </a:solidFill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908720"/>
            <a:ext cx="8229600" cy="5263797"/>
          </a:xfrm>
        </p:spPr>
        <p:txBody>
          <a:bodyPr>
            <a:normAutofit/>
          </a:bodyPr>
          <a:lstStyle/>
          <a:p>
            <a:r>
              <a:rPr lang="ru-RU" dirty="0" smtClean="0"/>
              <a:t>Один из самых длинных языков у </a:t>
            </a:r>
            <a:r>
              <a:rPr lang="ru-RU" b="1" dirty="0" smtClean="0"/>
              <a:t>хамелеона</a:t>
            </a:r>
            <a:r>
              <a:rPr lang="ru-RU" dirty="0" smtClean="0"/>
              <a:t> – </a:t>
            </a:r>
            <a:r>
              <a:rPr lang="ru-RU" b="1" dirty="0" smtClean="0"/>
              <a:t>около 50 см</a:t>
            </a:r>
            <a:r>
              <a:rPr lang="ru-RU" dirty="0" smtClean="0"/>
              <a:t>. Как правило, у хамелеона длина языка равна длине тела его обладателя, поэтому, чем крупнее особь, тем длиннее его язык. Но вот увидеть его можно только в замедленной съемке, так как хамелеон выбрасывает язык лишь на 0,05 секунды. Меткий «выстрел» языком обеспечивает животное пропитанием.</a:t>
            </a:r>
            <a:endParaRPr lang="ru-RU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53536"/>
            <a:ext cx="8229600" cy="655184"/>
          </a:xfrm>
        </p:spPr>
        <p:txBody>
          <a:bodyPr>
            <a:normAutofit fontScale="90000"/>
          </a:bodyPr>
          <a:lstStyle/>
          <a:p>
            <a:r>
              <a:rPr lang="ru-RU" b="1" dirty="0" smtClean="0"/>
              <a:t>Муравьеды</a:t>
            </a:r>
            <a:endParaRPr lang="ru-RU" b="1" dirty="0"/>
          </a:p>
        </p:txBody>
      </p:sp>
      <p:pic>
        <p:nvPicPr>
          <p:cNvPr id="4" name="Содержимое 3" descr="12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115616" y="1124744"/>
            <a:ext cx="6984776" cy="5238582"/>
          </a:xfrm>
          <a:ln>
            <a:solidFill>
              <a:srgbClr val="F8E9AA"/>
            </a:solidFill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764704"/>
            <a:ext cx="8229600" cy="5407813"/>
          </a:xfrm>
        </p:spPr>
        <p:txBody>
          <a:bodyPr>
            <a:normAutofit lnSpcReduction="10000"/>
          </a:bodyPr>
          <a:lstStyle/>
          <a:p>
            <a:r>
              <a:rPr lang="ru-RU" b="1" dirty="0" smtClean="0"/>
              <a:t>Муравьед</a:t>
            </a:r>
            <a:r>
              <a:rPr lang="ru-RU" dirty="0" smtClean="0"/>
              <a:t> лишен зубов, но наделен очень длинным, липким и тонким, словно ниточка, языком, который помогает ему добывать пищу – термитов и муравьев. Язык муравьеда может достигать целых </a:t>
            </a:r>
            <a:r>
              <a:rPr lang="ru-RU" b="1" dirty="0" smtClean="0"/>
              <a:t>60 см в длину</a:t>
            </a:r>
            <a:r>
              <a:rPr lang="ru-RU" dirty="0" smtClean="0"/>
              <a:t>. Животное запускает его в муравейник, а затем убирает обратно в рот, выполняя эти действия с частотой примерно 160 раз в минуту. Таким образом, множество муравьев оказываются во рту у муравьеда.</a:t>
            </a:r>
            <a:endParaRPr lang="ru-RU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53536"/>
            <a:ext cx="8229600" cy="799200"/>
          </a:xfrm>
        </p:spPr>
        <p:txBody>
          <a:bodyPr/>
          <a:lstStyle/>
          <a:p>
            <a:r>
              <a:rPr lang="ru-RU" b="1" dirty="0" err="1" smtClean="0"/>
              <a:t>Комодский</a:t>
            </a:r>
            <a:r>
              <a:rPr lang="ru-RU" b="1" dirty="0" smtClean="0"/>
              <a:t> варан</a:t>
            </a:r>
            <a:endParaRPr lang="ru-RU" b="1" dirty="0"/>
          </a:p>
        </p:txBody>
      </p:sp>
      <p:pic>
        <p:nvPicPr>
          <p:cNvPr id="4" name="Содержимое 3" descr="6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259632" y="1262925"/>
            <a:ext cx="6840760" cy="5130570"/>
          </a:xfrm>
          <a:ln>
            <a:solidFill>
              <a:srgbClr val="F8E9AA"/>
            </a:solidFill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052736"/>
            <a:ext cx="8229600" cy="5119781"/>
          </a:xfrm>
        </p:spPr>
        <p:txBody>
          <a:bodyPr>
            <a:normAutofit/>
          </a:bodyPr>
          <a:lstStyle/>
          <a:p>
            <a:r>
              <a:rPr lang="ru-RU" b="1" dirty="0" err="1" smtClean="0"/>
              <a:t>Комодский</a:t>
            </a:r>
            <a:r>
              <a:rPr lang="ru-RU" b="1" dirty="0" smtClean="0"/>
              <a:t> варан </a:t>
            </a:r>
            <a:r>
              <a:rPr lang="ru-RU" dirty="0" smtClean="0"/>
              <a:t>– самая крупная ящерица в мире. Длина этой рептилии может быть больше 3 м, и язык у нее соответствующий – </a:t>
            </a:r>
            <a:r>
              <a:rPr lang="ru-RU" b="1" dirty="0" smtClean="0"/>
              <a:t>70 см в длину</a:t>
            </a:r>
            <a:r>
              <a:rPr lang="ru-RU" dirty="0" smtClean="0"/>
              <a:t>. Вараны – хищники, к тому же использующие яд. Укусив жертву, они впрыскивают яд в кровь, а затем преследуют жертву (вплоть до нескольких дней), дожидаясь пока она не падет под воздействием яда.</a:t>
            </a:r>
            <a:endParaRPr lang="ru-RU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53536"/>
            <a:ext cx="8229600" cy="655184"/>
          </a:xfrm>
        </p:spPr>
        <p:txBody>
          <a:bodyPr>
            <a:normAutofit fontScale="90000"/>
          </a:bodyPr>
          <a:lstStyle/>
          <a:p>
            <a:r>
              <a:rPr lang="ru-RU" b="1" dirty="0" smtClean="0"/>
              <a:t>Синий кит</a:t>
            </a:r>
            <a:endParaRPr lang="ru-RU" b="1" dirty="0"/>
          </a:p>
        </p:txBody>
      </p:sp>
      <p:pic>
        <p:nvPicPr>
          <p:cNvPr id="4" name="Содержимое 3" descr="7080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971600" y="1492150"/>
            <a:ext cx="7416824" cy="4697322"/>
          </a:xfrm>
          <a:ln>
            <a:solidFill>
              <a:srgbClr val="F8E9AA"/>
            </a:solidFill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836712"/>
            <a:ext cx="8229600" cy="5335805"/>
          </a:xfrm>
        </p:spPr>
        <p:txBody>
          <a:bodyPr>
            <a:normAutofit/>
          </a:bodyPr>
          <a:lstStyle/>
          <a:p>
            <a:r>
              <a:rPr lang="ru-RU" b="1" dirty="0" smtClean="0"/>
              <a:t>Обладатель самого длинного и одновременно самого большого языка в мире – синий, или голубой кит</a:t>
            </a:r>
            <a:r>
              <a:rPr lang="ru-RU" dirty="0" smtClean="0"/>
              <a:t>. Его язык может достигать длины целого варана или акулы, то есть трех метров. У языка кита одно единственное предназначение – участвовать в фильтровании криля, попадающего в ротовую полость этих гигантов вместе с водой.</a:t>
            </a: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Литейная">
  <a:themeElements>
    <a:clrScheme name="Литейная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Литейная">
      <a:majorFont>
        <a:latin typeface="Rockwell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微軟正黑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Rockwell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標楷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Литейная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80000"/>
              </a:schemeClr>
            </a:gs>
            <a:gs pos="62000">
              <a:schemeClr val="phClr">
                <a:tint val="30000"/>
                <a:satMod val="180000"/>
              </a:schemeClr>
            </a:gs>
            <a:gs pos="100000">
              <a:schemeClr val="phClr">
                <a:tint val="22000"/>
                <a:satMod val="18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58000"/>
                <a:satMod val="150000"/>
              </a:schemeClr>
            </a:gs>
            <a:gs pos="72000">
              <a:schemeClr val="phClr">
                <a:tint val="90000"/>
                <a:satMod val="135000"/>
              </a:schemeClr>
            </a:gs>
            <a:gs pos="100000">
              <a:schemeClr val="phClr">
                <a:tint val="8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80000"/>
            </a:schemeClr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000000"/>
            </a:lightRig>
          </a:scene3d>
          <a:sp3d prstMaterial="matte">
            <a:bevelT w="63500" h="63500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5000"/>
                <a:satMod val="400000"/>
              </a:schemeClr>
            </a:gs>
            <a:gs pos="20000">
              <a:schemeClr val="phClr">
                <a:tint val="80000"/>
                <a:satMod val="355000"/>
              </a:schemeClr>
            </a:gs>
            <a:gs pos="100000">
              <a:schemeClr val="phClr">
                <a:tint val="95000"/>
                <a:shade val="55000"/>
                <a:satMod val="355000"/>
              </a:schemeClr>
            </a:gs>
          </a:gsLst>
          <a:path path="circle">
            <a:fillToRect l="67500" t="35000" r="32500" b="65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0"/>
                <a:satMod val="120000"/>
              </a:schemeClr>
              <a:schemeClr val="phClr">
                <a:tint val="70000"/>
                <a:satMod val="250000"/>
              </a:schemeClr>
            </a:duotone>
          </a:blip>
          <a:tile tx="0" ty="0" sx="50000" sy="50000" flip="none" algn="t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Foundry</Template>
  <TotalTime>702</TotalTime>
  <Words>772</Words>
  <Application>Microsoft Office PowerPoint</Application>
  <PresentationFormat>Экран (4:3)</PresentationFormat>
  <Paragraphs>45</Paragraphs>
  <Slides>21</Slides>
  <Notes>11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21</vt:i4>
      </vt:variant>
    </vt:vector>
  </HeadingPairs>
  <TitlesOfParts>
    <vt:vector size="22" baseType="lpstr">
      <vt:lpstr>Литейная</vt:lpstr>
      <vt:lpstr>Самый длинный язык у животных</vt:lpstr>
      <vt:lpstr>Летучая мышь</vt:lpstr>
      <vt:lpstr>Слайд 3</vt:lpstr>
      <vt:lpstr>Дятлы</vt:lpstr>
      <vt:lpstr>Слайд 5</vt:lpstr>
      <vt:lpstr>Ехидна</vt:lpstr>
      <vt:lpstr>Слайд 7</vt:lpstr>
      <vt:lpstr>Змеи</vt:lpstr>
      <vt:lpstr>Слайд 9</vt:lpstr>
      <vt:lpstr>Слайд 10</vt:lpstr>
      <vt:lpstr>Коровы</vt:lpstr>
      <vt:lpstr>Жираф</vt:lpstr>
      <vt:lpstr>Слайд 13</vt:lpstr>
      <vt:lpstr>Хамелеон</vt:lpstr>
      <vt:lpstr>Слайд 15</vt:lpstr>
      <vt:lpstr>Муравьеды</vt:lpstr>
      <vt:lpstr>Слайд 17</vt:lpstr>
      <vt:lpstr>Комодский варан</vt:lpstr>
      <vt:lpstr>Слайд 19</vt:lpstr>
      <vt:lpstr>Синий кит</vt:lpstr>
      <vt:lpstr>Слайд 21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Самый длинный язык у животных</dc:title>
  <dc:creator>zooclub.ru</dc:creator>
  <cp:keywords>животные</cp:keywords>
  <dc:description>Данная презентация может быть использована в личных целях, но не может быть опубликована в интернете на других сайтах.</dc:description>
  <cp:lastModifiedBy>user1</cp:lastModifiedBy>
  <cp:revision>10</cp:revision>
  <dcterms:created xsi:type="dcterms:W3CDTF">2014-02-09T06:40:40Z</dcterms:created>
  <dcterms:modified xsi:type="dcterms:W3CDTF">2016-02-02T08:44:32Z</dcterms:modified>
  <cp:contentStatus>Окончательное</cp:contentStatus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MarkAsFinal">
    <vt:bool>true</vt:bool>
  </property>
</Properties>
</file>