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00" autoAdjust="0"/>
  </p:normalViewPr>
  <p:slideViewPr>
    <p:cSldViewPr>
      <p:cViewPr varScale="1">
        <p:scale>
          <a:sx n="74" d="100"/>
          <a:sy n="74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716B9-5966-4161-9068-8680039C1F5E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337D3E-1830-4523-A66C-EA978947A3F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http://zooclub.ru/samye/redkie_zhivotnye.shtml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37D3E-1830-4523-A66C-EA978947A3F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http://zooclub.ru/samye/redkie_zhivotnye.shtml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37D3E-1830-4523-A66C-EA978947A3F3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http://zooclub.ru/samye/redkie_zhivotnye.shtml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37D3E-1830-4523-A66C-EA978947A3F3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http://zooclub.ru/samye/redkie_zhivotnye.shtml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37D3E-1830-4523-A66C-EA978947A3F3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http://zooclub.ru/samye/redkie_zhivotnye.shtml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37D3E-1830-4523-A66C-EA978947A3F3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http://zooclub.ru/samye/redkie_zhivotnye.shtml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37D3E-1830-4523-A66C-EA978947A3F3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http://zooclub.ru/samye/redkie_zhivotnye.shtml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37D3E-1830-4523-A66C-EA978947A3F3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http://zooclub.ru/samye/redkie_zhivotnye.shtml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37D3E-1830-4523-A66C-EA978947A3F3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http://zooclub.ru/samye/redkie_zhivotnye.shtml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37D3E-1830-4523-A66C-EA978947A3F3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http://zooclub.ru/samye/redkie_zhivotnye.shtml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37D3E-1830-4523-A66C-EA978947A3F3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http://zooclub.ru/samye/redkie_zhivotnye.shtml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37D3E-1830-4523-A66C-EA978947A3F3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http://zooclub.ru/samye/redkie_zhivotnye.shtml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37D3E-1830-4523-A66C-EA978947A3F3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>
          <a:gsLst>
            <a:gs pos="100000">
              <a:schemeClr val="accent1">
                <a:lumMod val="20000"/>
                <a:lumOff val="80000"/>
                <a:alpha val="86000"/>
              </a:schemeClr>
            </a:gs>
            <a:gs pos="42000">
              <a:schemeClr val="bg1">
                <a:alpha val="40000"/>
              </a:schemeClr>
            </a:gs>
            <a:gs pos="0">
              <a:schemeClr val="accent1">
                <a:lumMod val="20000"/>
                <a:lumOff val="80000"/>
                <a:alpha val="85000"/>
              </a:schemeClr>
            </a:gs>
            <a:gs pos="75000">
              <a:schemeClr val="bg1">
                <a:alpha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5"/>
          <p:cNvGrpSpPr/>
          <p:nvPr/>
        </p:nvGrpSpPr>
        <p:grpSpPr>
          <a:xfrm>
            <a:off x="0" y="0"/>
            <a:ext cx="9141619" cy="713232"/>
            <a:chOff x="0" y="0"/>
            <a:chExt cx="12188825" cy="713232"/>
          </a:xfrm>
        </p:grpSpPr>
        <p:sp>
          <p:nvSpPr>
            <p:cNvPr id="7" name="Прямоугольник 6"/>
            <p:cNvSpPr/>
            <p:nvPr/>
          </p:nvSpPr>
          <p:spPr>
            <a:xfrm flipV="1">
              <a:off x="0" y="73152"/>
              <a:ext cx="12188825" cy="640080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5" name="Группа 10"/>
          <p:cNvGrpSpPr/>
          <p:nvPr/>
        </p:nvGrpSpPr>
        <p:grpSpPr>
          <a:xfrm>
            <a:off x="0" y="0"/>
            <a:ext cx="534924" cy="6858000"/>
            <a:chOff x="0" y="0"/>
            <a:chExt cx="713232" cy="6858000"/>
          </a:xfrm>
        </p:grpSpPr>
        <p:sp>
          <p:nvSpPr>
            <p:cNvPr id="12" name="Прямоугольник 11"/>
            <p:cNvSpPr/>
            <p:nvPr/>
          </p:nvSpPr>
          <p:spPr>
            <a:xfrm flipH="1">
              <a:off x="73152" y="0"/>
              <a:ext cx="640080" cy="6858000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Прямоугольник 12"/>
            <p:cNvSpPr/>
            <p:nvPr/>
          </p:nvSpPr>
          <p:spPr>
            <a:xfrm flipH="1">
              <a:off x="0" y="0"/>
              <a:ext cx="202718" cy="6858000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6" name="Группа 13"/>
          <p:cNvGrpSpPr/>
          <p:nvPr/>
        </p:nvGrpSpPr>
        <p:grpSpPr>
          <a:xfrm>
            <a:off x="8607571" y="0"/>
            <a:ext cx="560165" cy="6858000"/>
            <a:chOff x="11476762" y="0"/>
            <a:chExt cx="746886" cy="6858000"/>
          </a:xfrm>
        </p:grpSpPr>
        <p:sp>
          <p:nvSpPr>
            <p:cNvPr id="15" name="Прямоугольник 14"/>
            <p:cNvSpPr/>
            <p:nvPr/>
          </p:nvSpPr>
          <p:spPr>
            <a:xfrm flipH="1">
              <a:off x="11476762" y="0"/>
              <a:ext cx="640080" cy="6858000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 flipH="1">
              <a:off x="12020930" y="0"/>
              <a:ext cx="202718" cy="6858000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8" name="Группа 16"/>
          <p:cNvGrpSpPr/>
          <p:nvPr/>
        </p:nvGrpSpPr>
        <p:grpSpPr>
          <a:xfrm flipV="1">
            <a:off x="0" y="6144768"/>
            <a:ext cx="9141619" cy="713232"/>
            <a:chOff x="0" y="0"/>
            <a:chExt cx="12188825" cy="713232"/>
          </a:xfrm>
        </p:grpSpPr>
        <p:sp>
          <p:nvSpPr>
            <p:cNvPr id="18" name="Прямоугольник 17"/>
            <p:cNvSpPr/>
            <p:nvPr/>
          </p:nvSpPr>
          <p:spPr>
            <a:xfrm flipV="1">
              <a:off x="0" y="73152"/>
              <a:ext cx="12188825" cy="640080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Прямоугольник 18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550" y="1188720"/>
            <a:ext cx="7200900" cy="25146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550" y="3749040"/>
            <a:ext cx="72009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all" baseline="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82882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7FA5E-2A0F-4C36-97C9-CA46BE890BFD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B3B2-8959-49EC-851B-528382A38F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59342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7"/>
          <p:cNvGrpSpPr/>
          <p:nvPr/>
        </p:nvGrpSpPr>
        <p:grpSpPr>
          <a:xfrm flipV="1">
            <a:off x="0" y="6309360"/>
            <a:ext cx="9141619" cy="548640"/>
            <a:chOff x="0" y="0"/>
            <a:chExt cx="12188825" cy="713232"/>
          </a:xfrm>
        </p:grpSpPr>
        <p:sp>
          <p:nvSpPr>
            <p:cNvPr id="9" name="Прямоугольник 8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8" name="Группа 10"/>
          <p:cNvGrpSpPr/>
          <p:nvPr/>
        </p:nvGrpSpPr>
        <p:grpSpPr>
          <a:xfrm>
            <a:off x="12552" y="0"/>
            <a:ext cx="9141619" cy="548640"/>
            <a:chOff x="0" y="0"/>
            <a:chExt cx="12188825" cy="713232"/>
          </a:xfrm>
        </p:grpSpPr>
        <p:sp>
          <p:nvSpPr>
            <p:cNvPr id="12" name="Прямоугольник 11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Прямоугольник 12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7FA5E-2A0F-4C36-97C9-CA46BE890BFD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B3B2-8959-49EC-851B-528382A38F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550" y="1188720"/>
            <a:ext cx="7200900" cy="2514600"/>
          </a:xfrm>
        </p:spPr>
        <p:txBody>
          <a:bodyPr anchor="b">
            <a:normAutofit/>
          </a:bodyPr>
          <a:lstStyle>
            <a:lvl1pPr algn="ctr">
              <a:defRPr sz="5400" b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1550" y="3749040"/>
            <a:ext cx="7200900" cy="914400"/>
          </a:xfr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715843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05840" y="1673352"/>
            <a:ext cx="3429000" cy="4343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09160" y="1673352"/>
            <a:ext cx="3429000" cy="4343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7FA5E-2A0F-4C36-97C9-CA46BE890BFD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B3B2-8959-49EC-851B-528382A38F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23056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600200"/>
            <a:ext cx="3429000" cy="758952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05840" y="2441448"/>
            <a:ext cx="3429000" cy="358444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09160" y="1600200"/>
            <a:ext cx="3429000" cy="758952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09160" y="2441448"/>
            <a:ext cx="3429000" cy="358444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7FA5E-2A0F-4C36-97C9-CA46BE890BFD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B3B2-8959-49EC-851B-528382A38F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7080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7FA5E-2A0F-4C36-97C9-CA46BE890BFD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B3B2-8959-49EC-851B-528382A38F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2011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7FA5E-2A0F-4C36-97C9-CA46BE890BFD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B3B2-8959-49EC-851B-528382A38F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9003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0" y="0"/>
            <a:ext cx="9141619" cy="548640"/>
            <a:chOff x="0" y="0"/>
            <a:chExt cx="12188825" cy="713232"/>
          </a:xfrm>
        </p:grpSpPr>
        <p:sp>
          <p:nvSpPr>
            <p:cNvPr id="9" name="Прямоугольник 8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03620" y="1828800"/>
            <a:ext cx="274320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1480" y="1005840"/>
            <a:ext cx="541782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03620" y="4206240"/>
            <a:ext cx="2743200" cy="164592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7FA5E-2A0F-4C36-97C9-CA46BE890BFD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B3B2-8959-49EC-851B-528382A38F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35946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03620" y="1828800"/>
            <a:ext cx="274320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11480" y="548640"/>
            <a:ext cx="5006340" cy="5760720"/>
          </a:xfrm>
          <a:noFill/>
        </p:spPr>
        <p:txBody>
          <a:bodyPr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03620" y="4206240"/>
            <a:ext cx="2743200" cy="164592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7FA5E-2A0F-4C36-97C9-CA46BE890BFD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B3B2-8959-49EC-851B-528382A38F3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0" y="0"/>
            <a:ext cx="5829300" cy="548640"/>
            <a:chOff x="0" y="0"/>
            <a:chExt cx="12188825" cy="713232"/>
          </a:xfrm>
        </p:grpSpPr>
        <p:sp>
          <p:nvSpPr>
            <p:cNvPr id="9" name="Прямоугольник 8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1" name="Группа 10"/>
          <p:cNvGrpSpPr/>
          <p:nvPr/>
        </p:nvGrpSpPr>
        <p:grpSpPr>
          <a:xfrm flipV="1">
            <a:off x="0" y="6309360"/>
            <a:ext cx="5829300" cy="548640"/>
            <a:chOff x="0" y="0"/>
            <a:chExt cx="12188825" cy="713232"/>
          </a:xfrm>
        </p:grpSpPr>
        <p:sp>
          <p:nvSpPr>
            <p:cNvPr id="12" name="Прямоугольник 11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Прямоугольник 12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4" name="Группа 13"/>
          <p:cNvGrpSpPr/>
          <p:nvPr/>
        </p:nvGrpSpPr>
        <p:grpSpPr>
          <a:xfrm rot="5400000" flipV="1">
            <a:off x="-3223260" y="3223260"/>
            <a:ext cx="6858000" cy="411480"/>
            <a:chOff x="0" y="0"/>
            <a:chExt cx="12188825" cy="713232"/>
          </a:xfrm>
        </p:grpSpPr>
        <p:sp>
          <p:nvSpPr>
            <p:cNvPr id="15" name="Прямоугольник 14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7" name="Группа 16"/>
          <p:cNvGrpSpPr/>
          <p:nvPr/>
        </p:nvGrpSpPr>
        <p:grpSpPr>
          <a:xfrm rot="16200000" flipH="1" flipV="1">
            <a:off x="2194559" y="3223261"/>
            <a:ext cx="6858000" cy="411480"/>
            <a:chOff x="0" y="0"/>
            <a:chExt cx="12188825" cy="713232"/>
          </a:xfrm>
        </p:grpSpPr>
        <p:sp>
          <p:nvSpPr>
            <p:cNvPr id="18" name="Прямоугольник 17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Прямоугольник 18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371734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7FA5E-2A0F-4C36-97C9-CA46BE890BFD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B3B2-8959-49EC-851B-528382A38F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38572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8975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8975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7FA5E-2A0F-4C36-97C9-CA46BE890BFD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B3B2-8959-49EC-851B-528382A38F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51558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6000"/>
              </a:schemeClr>
            </a:gs>
            <a:gs pos="79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7"/>
          <p:cNvGrpSpPr/>
          <p:nvPr/>
        </p:nvGrpSpPr>
        <p:grpSpPr bwMode="auto">
          <a:xfrm flipV="1">
            <a:off x="0" y="6309360"/>
            <a:ext cx="9141619" cy="548640"/>
            <a:chOff x="0" y="0"/>
            <a:chExt cx="12188825" cy="713232"/>
          </a:xfrm>
        </p:grpSpPr>
        <p:sp>
          <p:nvSpPr>
            <p:cNvPr id="9" name="Прямоугольник 8"/>
            <p:cNvSpPr/>
            <p:nvPr/>
          </p:nvSpPr>
          <p:spPr bwMode="auto"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0" y="438912"/>
            <a:ext cx="7132320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673352"/>
            <a:ext cx="713232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656832" y="6391656"/>
            <a:ext cx="72009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5CF7FA5E-2A0F-4C36-97C9-CA46BE890BFD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05840" y="6391656"/>
            <a:ext cx="5369814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58100" y="6391656"/>
            <a:ext cx="4800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7A75B3B2-8959-49EC-851B-528382A38F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3" pos="3840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Самые редкие животные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4005064"/>
            <a:ext cx="7200900" cy="914400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Не все виды животных имеют достаточную численность, чтобы не беспокоиться об их исчезновении. Некоторые виды настолько малочисленны, что вскоре могут остаться лишь воспоминанием или чучелами их представителей  в музее, как Одинокий Джордж – последняя </a:t>
            </a:r>
            <a:r>
              <a:rPr lang="ru-RU" dirty="0" err="1" smtClean="0"/>
              <a:t>галапагосская</a:t>
            </a:r>
            <a:r>
              <a:rPr lang="ru-RU" dirty="0" smtClean="0"/>
              <a:t> черепаха, скончавшаяся 24 июня 2012 г.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188640"/>
            <a:ext cx="15808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tx1">
                    <a:lumMod val="75000"/>
                  </a:schemeClr>
                </a:solidFill>
              </a:rPr>
              <a:t>www.zooclub.ru</a:t>
            </a:r>
            <a:endParaRPr lang="ru-RU" sz="1400" b="1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5" name="Рисунок 4" descr="1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00192" y="260648"/>
            <a:ext cx="2487984" cy="1872208"/>
          </a:xfrm>
          <a:prstGeom prst="rect">
            <a:avLst/>
          </a:prstGeom>
        </p:spPr>
      </p:pic>
      <p:pic>
        <p:nvPicPr>
          <p:cNvPr id="6" name="Рисунок 5" descr="25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4941168"/>
            <a:ext cx="3275855" cy="1673664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0" y="438912"/>
            <a:ext cx="7132320" cy="61382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РЫЖИЙ ВОЛК</a:t>
            </a:r>
            <a:endParaRPr lang="ru-RU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69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124744"/>
            <a:ext cx="6889436" cy="4902982"/>
          </a:xfrm>
          <a:ln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5840" y="764704"/>
            <a:ext cx="7132320" cy="525204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1.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Рыжий волк </a:t>
            </a:r>
            <a:r>
              <a:rPr lang="ru-RU" sz="2400" dirty="0" smtClean="0"/>
              <a:t>сильно пострадал от предрассудков фермеров восточной части США, где он обитает. По мнению фермеров, волк – причина абсолютно всей порчи скота. На самом же деле эти выводы были многократно преувеличены. Такое интенсивное истребление привело к практически полному исчезновению рыжих волков. Из трех подвидов этого вида два уже вымерли, остался лишь </a:t>
            </a:r>
            <a:r>
              <a:rPr lang="ru-RU" sz="2400" dirty="0" err="1" smtClean="0"/>
              <a:t>Critically</a:t>
            </a:r>
            <a:r>
              <a:rPr lang="ru-RU" sz="2400" dirty="0" smtClean="0"/>
              <a:t> </a:t>
            </a:r>
            <a:r>
              <a:rPr lang="ru-RU" sz="2400" dirty="0" err="1" smtClean="0"/>
              <a:t>endangered</a:t>
            </a:r>
            <a:r>
              <a:rPr lang="ru-RU" sz="2400" dirty="0" smtClean="0"/>
              <a:t>. Этот подвид занесен в Международную Красную книгу. К началу 21 века численность рыжего волка ограничивалась </a:t>
            </a:r>
            <a:r>
              <a:rPr lang="ru-RU" sz="2400" b="1" dirty="0" smtClean="0"/>
              <a:t>270 особями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0" y="438912"/>
            <a:ext cx="7132320" cy="61382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ФЛОРИДСКАЯ ПУМА</a:t>
            </a:r>
            <a:endParaRPr lang="ru-RU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69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1360649"/>
            <a:ext cx="6336704" cy="4752528"/>
          </a:xfrm>
          <a:ln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5840" y="692696"/>
            <a:ext cx="7132320" cy="532405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2.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</a:rPr>
              <a:t>Флоридская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 пума</a:t>
            </a:r>
            <a:r>
              <a:rPr lang="ru-RU" sz="2800" dirty="0" smtClean="0"/>
              <a:t> – единственная пума, занесенная в Красную книгу. Основная причина вымирания, конечно же, - человек и его деятельность. Этот подвид обитает в США (штат Флорида). В 2011 году насчитывалось всего около 160 животных, тем не менее, это уже положительная динамика в изменении численности </a:t>
            </a:r>
            <a:r>
              <a:rPr lang="ru-RU" sz="2800" dirty="0" err="1" smtClean="0"/>
              <a:t>флоридских</a:t>
            </a:r>
            <a:r>
              <a:rPr lang="ru-RU" sz="2800" dirty="0" smtClean="0"/>
              <a:t> пум, ведь в 1970</a:t>
            </a:r>
            <a:r>
              <a:rPr lang="en-US" sz="2800" dirty="0" smtClean="0"/>
              <a:t> </a:t>
            </a:r>
            <a:r>
              <a:rPr lang="ru-RU" sz="2800" dirty="0" smtClean="0"/>
              <a:t>году их </a:t>
            </a:r>
            <a:r>
              <a:rPr lang="ru-RU" sz="2800" b="1" dirty="0" smtClean="0"/>
              <a:t>было меньше 20-ти</a:t>
            </a:r>
            <a:r>
              <a:rPr lang="ru-RU" sz="2800" dirty="0" smtClean="0"/>
              <a:t>.</a:t>
            </a: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0" y="438912"/>
            <a:ext cx="7132320" cy="685832"/>
          </a:xfrm>
        </p:spPr>
        <p:txBody>
          <a:bodyPr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ЗОЛОТИСТЫЙ ЛЕМУР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69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59832" y="1340768"/>
            <a:ext cx="3175992" cy="4763988"/>
          </a:xfrm>
          <a:ln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5840" y="764704"/>
            <a:ext cx="7132320" cy="525204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3.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Золотистый лемур</a:t>
            </a:r>
            <a:r>
              <a:rPr lang="ru-RU" sz="2800" dirty="0" smtClean="0"/>
              <a:t>, долгое время не встречался исследователям, пока в 70-х годах ученые не наткнулись на одну популяцию этих животных. Впоследствии было обнаружено еще несколько популяций, но общее число всех золотистых лемуров, эндемиков Мадагаскара, не превышает </a:t>
            </a:r>
            <a:r>
              <a:rPr lang="ru-RU" sz="2800" b="1" dirty="0" smtClean="0"/>
              <a:t>130 особей</a:t>
            </a:r>
            <a:r>
              <a:rPr lang="ru-RU" sz="2800" dirty="0" smtClean="0"/>
              <a:t>. Эти лемуры зависят от бамбука, поэтому его вырубка наносит большой вред этим зверькам.</a:t>
            </a:r>
            <a:endParaRPr lang="ru-RU" sz="2800" dirty="0"/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0" y="438912"/>
            <a:ext cx="7132320" cy="613824"/>
          </a:xfrm>
        </p:spPr>
        <p:txBody>
          <a:bodyPr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ВОМБАТ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69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340768"/>
            <a:ext cx="6655586" cy="4547984"/>
          </a:xfrm>
          <a:ln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5840" y="764704"/>
            <a:ext cx="7132320" cy="525204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4.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</a:rPr>
              <a:t>Квинслендский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 вомбат</a:t>
            </a:r>
            <a:r>
              <a:rPr lang="ru-RU" sz="2800" dirty="0" smtClean="0"/>
              <a:t> – ночное растительноядное млекопитающее. Уничтожение естественной среды обитания привело к тому, что </a:t>
            </a:r>
            <a:r>
              <a:rPr lang="ru-RU" sz="2800" dirty="0" err="1" smtClean="0"/>
              <a:t>квинслендские</a:t>
            </a:r>
            <a:r>
              <a:rPr lang="ru-RU" sz="2800" dirty="0" smtClean="0"/>
              <a:t> вомбаты остались только в охраняемой зоне – Национальном парке </a:t>
            </a:r>
            <a:r>
              <a:rPr lang="ru-RU" sz="2800" dirty="0" err="1" smtClean="0"/>
              <a:t>Квинсленда</a:t>
            </a:r>
            <a:r>
              <a:rPr lang="ru-RU" sz="2800" dirty="0" smtClean="0"/>
              <a:t> – в количестве </a:t>
            </a:r>
            <a:r>
              <a:rPr lang="ru-RU" sz="2800" b="1" dirty="0" smtClean="0"/>
              <a:t>около 113 особей.</a:t>
            </a: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0" y="438912"/>
            <a:ext cx="7132320" cy="613824"/>
          </a:xfrm>
        </p:spPr>
        <p:txBody>
          <a:bodyPr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ГОЛУБОЙ АРА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69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412776"/>
            <a:ext cx="6768752" cy="4546345"/>
          </a:xfrm>
          <a:ln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5840" y="692696"/>
            <a:ext cx="7132320" cy="5324056"/>
          </a:xfrm>
        </p:spPr>
        <p:txBody>
          <a:bodyPr>
            <a:noAutofit/>
          </a:bodyPr>
          <a:lstStyle/>
          <a:p>
            <a:r>
              <a:rPr lang="ru-RU" sz="2400" dirty="0" smtClean="0"/>
              <a:t>5.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Голубой ара</a:t>
            </a:r>
            <a:r>
              <a:rPr lang="ru-RU" sz="2400" dirty="0" smtClean="0"/>
              <a:t> больше не встречается в дикой природе. Все оставшиеся представители этого вида содержатся в неволе у частных коллекционеров. Последний дикий самец исчез не так давно – в 2000 г. Попытки восстановить численность голубых ара в их естественной среде не удалась во многом из-за того, что причина уменьшения численности птиц не устранена - браконьеры, вырубка лесов и африканские пчелы, занявшие дупла для гнездования голубых ара. Тем не менее, работы по спасению вида продолжаются. В 2007 г в неволе содержалось </a:t>
            </a:r>
            <a:r>
              <a:rPr lang="ru-RU" sz="2400" b="1" dirty="0" smtClean="0"/>
              <a:t>90 птиц</a:t>
            </a:r>
            <a:r>
              <a:rPr lang="ru-RU" sz="2400" dirty="0" smtClean="0"/>
              <a:t>, а в 2010 </a:t>
            </a:r>
            <a:r>
              <a:rPr lang="ru-RU" sz="2400" b="1" dirty="0" smtClean="0"/>
              <a:t>уже 105.</a:t>
            </a: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0" y="438912"/>
            <a:ext cx="7132320" cy="613824"/>
          </a:xfrm>
        </p:spPr>
        <p:txBody>
          <a:bodyPr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КАКАПО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69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81654" y="1196752"/>
            <a:ext cx="4195436" cy="4819873"/>
          </a:xfrm>
          <a:ln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5840" y="764704"/>
            <a:ext cx="7132320" cy="525204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6. Нелетающий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попугай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какапо</a:t>
            </a:r>
            <a:r>
              <a:rPr lang="ru-RU" sz="2400" dirty="0" smtClean="0"/>
              <a:t> – представитель ночных токовых птиц, обитающий в Новой Зеландии (ее эндемик). Эти птицы становятся крайне редкими в основном из-за завезенных хищников (крыс, кошек и других) и копытных, а также деятельности человека. Несмотря на то, что вольерное содержание </a:t>
            </a:r>
            <a:r>
              <a:rPr lang="ru-RU" sz="2400" dirty="0" err="1" smtClean="0"/>
              <a:t>какапо</a:t>
            </a:r>
            <a:r>
              <a:rPr lang="ru-RU" sz="2400" dirty="0" smtClean="0"/>
              <a:t> переносят хорошо, разводить их в неволе трудно, так как эти птицы не образуют пар. На сегодняшний день существует около </a:t>
            </a:r>
            <a:r>
              <a:rPr lang="ru-RU" sz="2400" b="1" dirty="0" smtClean="0"/>
              <a:t>62 </a:t>
            </a:r>
            <a:r>
              <a:rPr lang="ru-RU" sz="2400" b="1" dirty="0" err="1" smtClean="0"/>
              <a:t>какапо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0" y="438912"/>
            <a:ext cx="7132320" cy="613824"/>
          </a:xfrm>
        </p:spPr>
        <p:txBody>
          <a:bodyPr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ЯВАНСКИЙ НОСОРОГ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69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268760"/>
            <a:ext cx="6887190" cy="4729203"/>
          </a:xfrm>
          <a:ln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5840" y="764704"/>
            <a:ext cx="7132320" cy="525204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7. Встретить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яванского носорога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smtClean="0"/>
              <a:t>можно только в природе. Содержать этих животных из рода индийские носороги в неволе еще никому не удалось. Да и, вероятно, уже никому не удастся, ведь яванских носорогов осталось </a:t>
            </a:r>
            <a:r>
              <a:rPr lang="ru-RU" sz="2800" b="1" dirty="0" smtClean="0"/>
              <a:t>меньше 60-ти особей</a:t>
            </a:r>
            <a:r>
              <a:rPr lang="ru-RU" sz="2800" dirty="0" smtClean="0"/>
              <a:t>, а нелегальная охота на них продолжается…</a:t>
            </a:r>
            <a:endParaRPr lang="ru-RU" sz="2800" dirty="0"/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0" y="438912"/>
            <a:ext cx="7132320" cy="54181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ДАЛЬНЕВОСТОЧНЫЙ ЛЕОПАРД</a:t>
            </a:r>
            <a:endParaRPr lang="ru-RU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69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340768"/>
            <a:ext cx="7232608" cy="4520380"/>
          </a:xfrm>
          <a:ln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5840" y="908720"/>
            <a:ext cx="7132320" cy="510803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8.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Дальневосточный леопард</a:t>
            </a:r>
            <a:r>
              <a:rPr lang="ru-RU" sz="2400" dirty="0" smtClean="0"/>
              <a:t> – еще одно редкое животное. Как у большинства исчезающих видов, причиной упадка численности этих прекрасных зверей стала деятельность человека. Люди, поселившиеся на землях дальневосточных леопардов, вытеснили их, а зверей, не пожелавших уйти, истребили. Вот и результат: численность дальневосточных леопардов сократилась </a:t>
            </a:r>
            <a:r>
              <a:rPr lang="ru-RU" sz="2400" b="1" dirty="0" smtClean="0"/>
              <a:t>до 30 особей </a:t>
            </a:r>
            <a:r>
              <a:rPr lang="ru-RU" sz="2400" dirty="0" smtClean="0"/>
              <a:t>в России и </a:t>
            </a:r>
            <a:r>
              <a:rPr lang="ru-RU" sz="2400" b="1" dirty="0" smtClean="0"/>
              <a:t>около 10 </a:t>
            </a:r>
            <a:r>
              <a:rPr lang="ru-RU" sz="2400" dirty="0" smtClean="0"/>
              <a:t>в Китае.</a:t>
            </a:r>
            <a:endParaRPr lang="ru-RU" sz="2400" dirty="0"/>
          </a:p>
        </p:txBody>
      </p: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0" y="438912"/>
            <a:ext cx="7132320" cy="54181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ЯПОНСКИЙ ИБИС</a:t>
            </a:r>
            <a:endParaRPr lang="ru-RU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69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1268760"/>
            <a:ext cx="6387214" cy="4790410"/>
          </a:xfrm>
          <a:ln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5840" y="764704"/>
            <a:ext cx="7132320" cy="525204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9.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Японский, или красноногий ибис</a:t>
            </a:r>
            <a:r>
              <a:rPr lang="ru-RU" sz="2400" dirty="0" smtClean="0"/>
              <a:t>. Эти птицы настолько редкие, что даже определить их численность и природоохранный статус очень сложно. Известно, что в начале 20 века их было около 100. Дальнейшие сведения (ближе к 50-м годам) говорили о резком снижении численности (примерно 27 птиц). Данные 60-х годов свидетельствуют о продолжающейся тенденции к снижению числа особей. Новых данных о японских ибисах нет, поэтому принято считать, что сегодня в мире существуют </a:t>
            </a:r>
            <a:r>
              <a:rPr lang="ru-RU" sz="2400" b="1" dirty="0" smtClean="0"/>
              <a:t>от 6 до 20 особей </a:t>
            </a:r>
            <a:r>
              <a:rPr lang="ru-RU" sz="2400" dirty="0" smtClean="0"/>
              <a:t>этих птиц.</a:t>
            </a:r>
            <a:endParaRPr lang="ru-RU" sz="2400" dirty="0"/>
          </a:p>
        </p:txBody>
      </p:sp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0" y="438912"/>
            <a:ext cx="7132320" cy="54181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КИТАЙСКИЙ РЕЧНОЙ ДЕЛЬФИН</a:t>
            </a:r>
            <a:endParaRPr lang="ru-RU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69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340768"/>
            <a:ext cx="7494571" cy="4680820"/>
          </a:xfrm>
          <a:ln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5840" y="908720"/>
            <a:ext cx="7132320" cy="510803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10. Самым редким животным на сегодняшний день можно назвать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Китайского речного дельфина</a:t>
            </a:r>
            <a:r>
              <a:rPr lang="ru-RU" sz="2400" dirty="0" smtClean="0"/>
              <a:t>. Численность этих животных стремительно сокращается, а содержать их в приближенных к естественным условиям среды не удается. Два дельфина, выловленных и помещенных в такую среду, очень быстро погибли. А единственный китайский речной дельфин, который сумел выжить в неволе, прожил 24 года. По современным оценкам этих животных осталось примерно </a:t>
            </a:r>
            <a:r>
              <a:rPr lang="ru-RU" sz="2400" b="1" dirty="0" smtClean="0"/>
              <a:t>5-13 особей</a:t>
            </a:r>
            <a:r>
              <a:rPr lang="ru-RU" sz="2400" dirty="0" smtClean="0"/>
              <a:t>. Страшная цифра…</a:t>
            </a:r>
            <a:endParaRPr lang="ru-RU" sz="2400" dirty="0"/>
          </a:p>
        </p:txBody>
      </p:sp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Деятельность человека и его неосторожное вмешательство в природные экосистемы стали причиной гибели тысяч видов животных по всему миру. Тенденция такова: в год исчезают значительно большее количество  видов животных, чем открываются учеными.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Тема3">
  <a:themeElements>
    <a:clrScheme name="Sheer Green">
      <a:dk1>
        <a:srgbClr val="624D38"/>
      </a:dk1>
      <a:lt1>
        <a:srgbClr val="FFFFFF"/>
      </a:lt1>
      <a:dk2>
        <a:srgbClr val="404040"/>
      </a:dk2>
      <a:lt2>
        <a:srgbClr val="F2F2E2"/>
      </a:lt2>
      <a:accent1>
        <a:srgbClr val="72C23C"/>
      </a:accent1>
      <a:accent2>
        <a:srgbClr val="F4CC20"/>
      </a:accent2>
      <a:accent3>
        <a:srgbClr val="53B6BB"/>
      </a:accent3>
      <a:accent4>
        <a:srgbClr val="BA7CC0"/>
      </a:accent4>
      <a:accent5>
        <a:srgbClr val="ED635A"/>
      </a:accent5>
      <a:accent6>
        <a:srgbClr val="EE9B40"/>
      </a:accent6>
      <a:hlink>
        <a:srgbClr val="53B6BB"/>
      </a:hlink>
      <a:folHlink>
        <a:srgbClr val="B68DC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Тема3</Template>
  <TotalTime>1189</TotalTime>
  <Words>855</Words>
  <Application>Microsoft Office PowerPoint</Application>
  <PresentationFormat>Экран (4:3)</PresentationFormat>
  <Paragraphs>48</Paragraphs>
  <Slides>22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Тема3</vt:lpstr>
      <vt:lpstr>Самые редкие животные</vt:lpstr>
      <vt:lpstr>РЫЖИЙ ВОЛК</vt:lpstr>
      <vt:lpstr>Слайд 3</vt:lpstr>
      <vt:lpstr>ФЛОРИДСКАЯ ПУМА</vt:lpstr>
      <vt:lpstr>Слайд 5</vt:lpstr>
      <vt:lpstr>ЗОЛОТИСТЫЙ ЛЕМУР</vt:lpstr>
      <vt:lpstr>Слайд 7</vt:lpstr>
      <vt:lpstr>ВОМБАТ</vt:lpstr>
      <vt:lpstr>Слайд 9</vt:lpstr>
      <vt:lpstr>ГОЛУБОЙ АРА</vt:lpstr>
      <vt:lpstr>Слайд 11</vt:lpstr>
      <vt:lpstr>КАКАПО</vt:lpstr>
      <vt:lpstr>Слайд 13</vt:lpstr>
      <vt:lpstr>ЯВАНСКИЙ НОСОРОГ</vt:lpstr>
      <vt:lpstr>Слайд 15</vt:lpstr>
      <vt:lpstr>ДАЛЬНЕВОСТОЧНЫЙ ЛЕОПАРД</vt:lpstr>
      <vt:lpstr>Слайд 17</vt:lpstr>
      <vt:lpstr>ЯПОНСКИЙ ИБИС</vt:lpstr>
      <vt:lpstr>Слайд 19</vt:lpstr>
      <vt:lpstr>КИТАЙСКИЙ РЕЧНОЙ ДЕЛЬФИН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Самые редкие животные</dc:title>
  <dc:creator>zooclub.ru</dc:creator>
  <cp:keywords>животные</cp:keywords>
  <dc:description>Данная презентация может быть использована в личных целях, но не может быть опубликована в интернете на других сайтах.</dc:description>
  <cp:lastModifiedBy>user1</cp:lastModifiedBy>
  <cp:revision>48</cp:revision>
  <dcterms:created xsi:type="dcterms:W3CDTF">2014-02-09T00:38:51Z</dcterms:created>
  <dcterms:modified xsi:type="dcterms:W3CDTF">2016-02-02T23:21:06Z</dcterms:modified>
  <cp:contentStatus>Окончательное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