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77" r:id="rId3"/>
    <p:sldId id="257" r:id="rId4"/>
    <p:sldId id="275" r:id="rId5"/>
    <p:sldId id="258" r:id="rId6"/>
    <p:sldId id="259" r:id="rId7"/>
    <p:sldId id="260" r:id="rId8"/>
    <p:sldId id="261" r:id="rId9"/>
    <p:sldId id="276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00" autoAdjust="0"/>
  </p:normalViewPr>
  <p:slideViewPr>
    <p:cSldViewPr>
      <p:cViewPr varScale="1">
        <p:scale>
          <a:sx n="41" d="100"/>
          <a:sy n="4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6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4E6BC-1AE0-4855-AE1F-90047034CEC2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086B6-28C6-41A9-9C07-596C591A6C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280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0E122A6-B4DE-4696-8241-67D8D56D235A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47CCF52-53F6-4404-B614-B019212EC7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76872"/>
            <a:ext cx="7772400" cy="269416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«Опиумные» войны в Китае и его закабаление индустриальными державами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5028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ru-RU" dirty="0" smtClean="0"/>
              <a:t>Первая «опиумная» война;</a:t>
            </a:r>
          </a:p>
          <a:p>
            <a:pPr marL="525780" indent="-457200">
              <a:buFont typeface="+mj-lt"/>
              <a:buAutoNum type="arabicPeriod"/>
            </a:pPr>
            <a:r>
              <a:rPr lang="ru-RU" dirty="0" smtClean="0"/>
              <a:t>Восстание тайпинов в Китае;</a:t>
            </a:r>
          </a:p>
          <a:p>
            <a:pPr marL="525780" indent="-457200">
              <a:buFont typeface="+mj-lt"/>
              <a:buAutoNum type="arabicPeriod"/>
            </a:pPr>
            <a:r>
              <a:rPr lang="ru-RU" dirty="0" smtClean="0"/>
              <a:t>Вторая «опиумная» война.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9057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даты: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1840-1842 </a:t>
            </a:r>
            <a:r>
              <a:rPr lang="ru-RU" dirty="0"/>
              <a:t>гг. - первая «Опиумная война»,</a:t>
            </a:r>
          </a:p>
          <a:p>
            <a:r>
              <a:rPr lang="ru-RU" dirty="0"/>
              <a:t>1850-1864 гг.- восстание тайпинов,</a:t>
            </a:r>
          </a:p>
          <a:p>
            <a:r>
              <a:rPr lang="ru-RU" dirty="0"/>
              <a:t>1856-1860 гг. – вторая «Опиумная война»,</a:t>
            </a:r>
          </a:p>
          <a:p>
            <a:r>
              <a:rPr lang="ru-RU" dirty="0"/>
              <a:t>1900-1901 гг.- «Боксерское восстание»,</a:t>
            </a:r>
          </a:p>
          <a:p>
            <a:r>
              <a:rPr lang="ru-RU" dirty="0"/>
              <a:t>1911-1913 гг.- революция.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957791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то Китая. Объемная карта Китая. Города Китая. Карта Монголии. Карта РФ Достопримечательности Китая.  Куда поехать. Туристическая карта Китая.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6114" y="400198"/>
            <a:ext cx="8270551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9499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 Первая «опиумная» война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556792"/>
            <a:ext cx="6777317" cy="10333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/>
              <a:t>1840-1842 </a:t>
            </a:r>
            <a:r>
              <a:rPr lang="ru-RU" sz="4800" dirty="0"/>
              <a:t>гг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3422732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024744" cy="936104"/>
          </a:xfrm>
        </p:spPr>
        <p:txBody>
          <a:bodyPr/>
          <a:lstStyle/>
          <a:p>
            <a:r>
              <a:rPr lang="ru-RU" dirty="0" smtClean="0"/>
              <a:t>Каковы причины, повод?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6777317" cy="21854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Конфискация </a:t>
            </a:r>
            <a:r>
              <a:rPr lang="ru-RU" dirty="0"/>
              <a:t>у английских купцов запасов </a:t>
            </a:r>
            <a:r>
              <a:rPr lang="ru-RU" dirty="0" smtClean="0"/>
              <a:t>опиума.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Отказ </a:t>
            </a:r>
            <a:r>
              <a:rPr lang="ru-RU" dirty="0"/>
              <a:t>от возмещения убытков. 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Отказ </a:t>
            </a:r>
            <a:r>
              <a:rPr lang="ru-RU" dirty="0"/>
              <a:t>предоставить гарантии безопасной торговли </a:t>
            </a:r>
            <a:r>
              <a:rPr lang="ru-RU" dirty="0" smtClean="0"/>
              <a:t>англичанам.</a:t>
            </a:r>
            <a:endParaRPr lang="ru-RU" dirty="0"/>
          </a:p>
        </p:txBody>
      </p:sp>
      <p:pic>
        <p:nvPicPr>
          <p:cNvPr id="4" name="Picture 2" descr="Курильщики опиума. Гравюра Дж. Патерсона по рисунку Т. Аллома.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4680520" cy="2895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19103" y="5301208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Курильщики опиума. Гравюра Дж. </a:t>
            </a:r>
            <a:r>
              <a:rPr lang="ru-RU" i="1" dirty="0" err="1"/>
              <a:t>Патерсона</a:t>
            </a:r>
            <a:r>
              <a:rPr lang="ru-RU" i="1" dirty="0"/>
              <a:t> по рисунку Т. </a:t>
            </a:r>
            <a:r>
              <a:rPr lang="ru-RU" i="1" dirty="0" err="1"/>
              <a:t>Аллома</a:t>
            </a:r>
            <a:r>
              <a:rPr lang="ru-RU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94626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военные действия.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204864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ru-RU" sz="3600" dirty="0" smtClean="0"/>
              <a:t>бомбардировка </a:t>
            </a:r>
            <a:r>
              <a:rPr lang="ru-RU" sz="3600" dirty="0"/>
              <a:t>прибрежных городов </a:t>
            </a:r>
            <a:r>
              <a:rPr lang="ru-RU" sz="3600" dirty="0" smtClean="0"/>
              <a:t>Китая;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dirty="0"/>
              <a:t>З</a:t>
            </a:r>
            <a:r>
              <a:rPr lang="ru-RU" sz="3600" dirty="0" smtClean="0"/>
              <a:t>анятие </a:t>
            </a:r>
            <a:r>
              <a:rPr lang="ru-RU" sz="3600" dirty="0"/>
              <a:t>важнейших портов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13968362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024744" cy="792088"/>
          </a:xfrm>
        </p:spPr>
        <p:txBody>
          <a:bodyPr/>
          <a:lstStyle/>
          <a:p>
            <a:r>
              <a:rPr lang="ru-RU" dirty="0" smtClean="0"/>
              <a:t>Оценка условий мира.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2048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/>
              <a:t>уплата контрибуции.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открытие </a:t>
            </a:r>
            <a:r>
              <a:rPr lang="ru-RU" sz="3200" dirty="0"/>
              <a:t>для торговли англичан 5 портовых </a:t>
            </a:r>
            <a:r>
              <a:rPr lang="ru-RU" sz="3200" dirty="0" smtClean="0"/>
              <a:t>городов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введение </a:t>
            </a:r>
            <a:r>
              <a:rPr lang="ru-RU" sz="3200" dirty="0"/>
              <a:t>льгот на ввоз </a:t>
            </a:r>
            <a:r>
              <a:rPr lang="ru-RU" sz="3200" dirty="0" smtClean="0"/>
              <a:t>товара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передача </a:t>
            </a:r>
            <a:r>
              <a:rPr lang="ru-RU" sz="3200" dirty="0"/>
              <a:t>Англии острова </a:t>
            </a:r>
            <a:r>
              <a:rPr lang="ru-RU" sz="3200" dirty="0" smtClean="0"/>
              <a:t>Сянган</a:t>
            </a:r>
            <a:endParaRPr lang="ru-RU" sz="3200" dirty="0"/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такие </a:t>
            </a:r>
            <a:r>
              <a:rPr lang="ru-RU" sz="3200" dirty="0"/>
              <a:t>же соглашения с Россией, США, Францией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835016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iswas.ru/wp-content/uploads/2011/11/opium_cartoo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923"/>
            <a:ext cx="2880320" cy="4106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1124744"/>
            <a:ext cx="3246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Раздел китайского пирога</a:t>
            </a:r>
          </a:p>
        </p:txBody>
      </p:sp>
      <p:pic>
        <p:nvPicPr>
          <p:cNvPr id="6" name="Picture 2" descr="Заключение торгового соглашения Англии с Китаем в июле 1840 г. Литография Д. Г. Линча по рисунку Г. Дарелла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356992"/>
            <a:ext cx="4762500" cy="313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7623" y="5157192"/>
            <a:ext cx="2987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Заключение торгового соглашения Англии с Китаем в июле 1840 г. Литография Д. Г. Линча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97546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/>
              <a:t>Китай </a:t>
            </a:r>
            <a:r>
              <a:rPr lang="ru-RU" sz="6600" dirty="0" smtClean="0"/>
              <a:t>превратился</a:t>
            </a:r>
          </a:p>
          <a:p>
            <a:pPr marL="0" indent="0" algn="ctr">
              <a:buNone/>
            </a:pPr>
            <a:r>
              <a:rPr lang="ru-RU" sz="6600" dirty="0" smtClean="0"/>
              <a:t>в </a:t>
            </a:r>
            <a:r>
              <a:rPr lang="ru-RU" sz="6600" dirty="0"/>
              <a:t>полуколонию.</a:t>
            </a:r>
          </a:p>
        </p:txBody>
      </p:sp>
    </p:spTree>
    <p:extLst>
      <p:ext uri="{BB962C8B-B14F-4D97-AF65-F5344CB8AC3E}">
        <p14:creationId xmlns="" xmlns:p14="http://schemas.microsoft.com/office/powerpoint/2010/main" val="14104452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1143000"/>
          </a:xfrm>
        </p:spPr>
        <p:txBody>
          <a:bodyPr/>
          <a:lstStyle/>
          <a:p>
            <a:r>
              <a:rPr lang="ru-RU" dirty="0" smtClean="0"/>
              <a:t>Словарь: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06915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 smtClean="0"/>
              <a:t>Контрибуция</a:t>
            </a:r>
            <a:r>
              <a:rPr lang="ru-RU" sz="3600" dirty="0" smtClean="0"/>
              <a:t>- </a:t>
            </a:r>
            <a:r>
              <a:rPr lang="ru-RU" sz="3600" dirty="0"/>
              <a:t>выплата определенной суммы </a:t>
            </a:r>
            <a:r>
              <a:rPr lang="ru-RU" sz="3600" dirty="0" smtClean="0"/>
              <a:t>государству-победителю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/>
              <a:t>Полуколония</a:t>
            </a:r>
            <a:r>
              <a:rPr lang="ru-RU" sz="3600" dirty="0" smtClean="0"/>
              <a:t> </a:t>
            </a:r>
            <a:r>
              <a:rPr lang="ru-RU" sz="3600" dirty="0"/>
              <a:t>- зависимая страна, вынужденно принимающая неравноправные условия отношения с более сильными государствами.</a:t>
            </a:r>
          </a:p>
        </p:txBody>
      </p:sp>
    </p:spTree>
    <p:extLst>
      <p:ext uri="{BB962C8B-B14F-4D97-AF65-F5344CB8AC3E}">
        <p14:creationId xmlns="" xmlns:p14="http://schemas.microsoft.com/office/powerpoint/2010/main" val="29806171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Восстание тайпинов в Китае.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1249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1850-1864 </a:t>
            </a:r>
            <a:r>
              <a:rPr lang="ru-RU" sz="6600" dirty="0"/>
              <a:t>гг.</a:t>
            </a:r>
          </a:p>
        </p:txBody>
      </p:sp>
      <p:pic>
        <p:nvPicPr>
          <p:cNvPr id="7170" name="Picture 2" descr="Самая большая война Тайпинское восстание в Кита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4"/>
            <a:ext cx="5112568" cy="353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1510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восстания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708920"/>
            <a:ext cx="7488948" cy="35089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dirty="0" smtClean="0"/>
              <a:t> </a:t>
            </a:r>
            <a:r>
              <a:rPr lang="ru-RU" sz="3600" dirty="0"/>
              <a:t>Недовольство правлением династии </a:t>
            </a:r>
            <a:r>
              <a:rPr lang="ru-RU" sz="3600" dirty="0" err="1" smtClean="0"/>
              <a:t>Цинь</a:t>
            </a:r>
            <a:r>
              <a:rPr lang="ru-RU" sz="36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smtClean="0"/>
              <a:t>Распространение идеи </a:t>
            </a:r>
            <a:r>
              <a:rPr lang="ru-RU" sz="3600" dirty="0"/>
              <a:t>равенства</a:t>
            </a:r>
          </a:p>
        </p:txBody>
      </p:sp>
    </p:spTree>
    <p:extLst>
      <p:ext uri="{BB962C8B-B14F-4D97-AF65-F5344CB8AC3E}">
        <p14:creationId xmlns="" xmlns:p14="http://schemas.microsoft.com/office/powerpoint/2010/main" val="9550488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Действия восставших.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7488948" cy="3508977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4400" dirty="0" smtClean="0"/>
              <a:t>1851- </a:t>
            </a:r>
            <a:r>
              <a:rPr lang="ru-RU" sz="4400" dirty="0"/>
              <a:t>провозглашение создания Небесного Государства на занятой территории (Тайпин </a:t>
            </a:r>
            <a:r>
              <a:rPr lang="ru-RU" sz="4400" dirty="0" err="1" smtClean="0"/>
              <a:t>Тяньго</a:t>
            </a:r>
            <a:r>
              <a:rPr lang="ru-RU" sz="4400" dirty="0" smtClean="0"/>
              <a:t>);</a:t>
            </a:r>
          </a:p>
          <a:p>
            <a:pPr>
              <a:buFont typeface="Wingdings" pitchFamily="2" charset="2"/>
              <a:buChar char="ü"/>
            </a:pPr>
            <a:r>
              <a:rPr lang="ru-RU" sz="4400" dirty="0" smtClean="0"/>
              <a:t>1853- </a:t>
            </a:r>
            <a:r>
              <a:rPr lang="ru-RU" sz="4400" dirty="0"/>
              <a:t>захват порта </a:t>
            </a:r>
            <a:r>
              <a:rPr lang="ru-RU" sz="4400" dirty="0" smtClean="0"/>
              <a:t>Нанкин.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2659907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и последствия поражения восставших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Тайпины </a:t>
            </a:r>
            <a:r>
              <a:rPr lang="ru-RU" sz="4000" dirty="0"/>
              <a:t>были подавлены </a:t>
            </a:r>
            <a:r>
              <a:rPr lang="ru-RU" sz="4000" dirty="0" err="1"/>
              <a:t>Цинской</a:t>
            </a:r>
            <a:r>
              <a:rPr lang="ru-RU" sz="4000" dirty="0"/>
              <a:t> армией при поддержке англичан и французов.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1597288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Вторая «опиумная» война.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1856-1860гг</a:t>
            </a:r>
            <a:r>
              <a:rPr lang="ru-RU" sz="66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713615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024744" cy="1143000"/>
          </a:xfrm>
        </p:spPr>
        <p:txBody>
          <a:bodyPr/>
          <a:lstStyle/>
          <a:p>
            <a:r>
              <a:rPr lang="ru-RU" dirty="0" smtClean="0"/>
              <a:t>Причины: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16832"/>
            <a:ext cx="6777317" cy="350897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3600" dirty="0" smtClean="0"/>
              <a:t>Отказ </a:t>
            </a:r>
            <a:r>
              <a:rPr lang="ru-RU" sz="3600" dirty="0"/>
              <a:t>Китая в свободной торговле по всей территории государства и открытия посольства в Пекине США, Англии и </a:t>
            </a:r>
            <a:r>
              <a:rPr lang="ru-RU" sz="3600" dirty="0" smtClean="0"/>
              <a:t>Франции.</a:t>
            </a:r>
          </a:p>
          <a:p>
            <a:pPr>
              <a:buFont typeface="Wingdings" pitchFamily="2" charset="2"/>
              <a:buChar char="ü"/>
            </a:pPr>
            <a:r>
              <a:rPr lang="ru-RU" sz="3600" dirty="0" smtClean="0"/>
              <a:t>предлог</a:t>
            </a:r>
            <a:r>
              <a:rPr lang="ru-RU" sz="3600" dirty="0"/>
              <a:t>: арест английского </a:t>
            </a:r>
            <a:r>
              <a:rPr lang="ru-RU" sz="3600" dirty="0" smtClean="0"/>
              <a:t>судна.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4342968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1143000"/>
          </a:xfrm>
        </p:spPr>
        <p:txBody>
          <a:bodyPr/>
          <a:lstStyle/>
          <a:p>
            <a:r>
              <a:rPr lang="ru-RU" dirty="0" smtClean="0"/>
              <a:t>ИТОГ: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3" y="764704"/>
            <a:ext cx="6696744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Китай потерпел полное поражение в этой войне.</a:t>
            </a:r>
          </a:p>
        </p:txBody>
      </p:sp>
      <p:pic>
        <p:nvPicPr>
          <p:cNvPr id="5122" name="Picture 2" descr="http://thiswas.ru/wp-content/uploads/2011/11/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92813"/>
            <a:ext cx="3384376" cy="4385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5805264"/>
            <a:ext cx="4322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67-й пехотный полк штурмует форт</a:t>
            </a:r>
          </a:p>
        </p:txBody>
      </p:sp>
    </p:spTree>
    <p:extLst>
      <p:ext uri="{BB962C8B-B14F-4D97-AF65-F5344CB8AC3E}">
        <p14:creationId xmlns="" xmlns:p14="http://schemas.microsoft.com/office/powerpoint/2010/main" val="2879664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024744" cy="1143000"/>
          </a:xfrm>
        </p:spPr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7344816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/>
              <a:t>	Прочитайте документ на стр. 193 и ответьте на вопрос: </a:t>
            </a:r>
          </a:p>
          <a:p>
            <a:pPr marL="68580" indent="0">
              <a:buNone/>
            </a:pPr>
            <a:r>
              <a:rPr lang="ru-RU" sz="3200" b="1" i="1" dirty="0" smtClean="0"/>
              <a:t>Какие преимущества получали британские подданные в Китае по договору 1858 г.?</a:t>
            </a:r>
            <a:endParaRPr lang="ru-RU" sz="3200" b="1" i="1" dirty="0"/>
          </a:p>
        </p:txBody>
      </p:sp>
    </p:spTree>
    <p:extLst>
      <p:ext uri="{BB962C8B-B14F-4D97-AF65-F5344CB8AC3E}">
        <p14:creationId xmlns="" xmlns:p14="http://schemas.microsoft.com/office/powerpoint/2010/main" val="32431683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Последствия поражения Китая.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/>
              <a:t>Была </a:t>
            </a:r>
            <a:r>
              <a:rPr lang="ru-RU" sz="3200" dirty="0"/>
              <a:t>разрешена свободная торговля иностранными товарами по всей территории Китая и снижены пошлины на их </a:t>
            </a:r>
            <a:r>
              <a:rPr lang="ru-RU" sz="3200" dirty="0" smtClean="0"/>
              <a:t>ввоз;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Свободная </a:t>
            </a:r>
            <a:r>
              <a:rPr lang="ru-RU" sz="3200" dirty="0"/>
              <a:t>продажа </a:t>
            </a:r>
            <a:r>
              <a:rPr lang="ru-RU" sz="3200" dirty="0" smtClean="0"/>
              <a:t>опиума.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42511988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• Чем закончилась политика самоизоляции?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• Почему Китай потрясали крестьянские восстания?</a:t>
            </a:r>
          </a:p>
        </p:txBody>
      </p:sp>
    </p:spTree>
    <p:extLst>
      <p:ext uri="{BB962C8B-B14F-4D97-AF65-F5344CB8AC3E}">
        <p14:creationId xmlns="" xmlns:p14="http://schemas.microsoft.com/office/powerpoint/2010/main" val="440107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Другая 4">
      <a:dk1>
        <a:sysClr val="windowText" lastClr="000000"/>
      </a:dk1>
      <a:lt1>
        <a:srgbClr val="EFFFC0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224</TotalTime>
  <Words>349</Words>
  <Application>Microsoft Office PowerPoint</Application>
  <PresentationFormat>Экран (4:3)</PresentationFormat>
  <Paragraphs>61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Остин</vt:lpstr>
      <vt:lpstr>«Опиумные» войны в Китае и его закабаление индустриальными державами</vt:lpstr>
      <vt:lpstr>Ход урока:</vt:lpstr>
      <vt:lpstr>Основные даты:</vt:lpstr>
      <vt:lpstr>Слайд 4</vt:lpstr>
      <vt:lpstr>1. Первая «опиумная» война</vt:lpstr>
      <vt:lpstr>Каковы причины, повод?</vt:lpstr>
      <vt:lpstr>Основные военные действия.  </vt:lpstr>
      <vt:lpstr>Оценка условий мира. </vt:lpstr>
      <vt:lpstr>Слайд 9</vt:lpstr>
      <vt:lpstr>ИТОГ:</vt:lpstr>
      <vt:lpstr>Словарь:</vt:lpstr>
      <vt:lpstr>2. Восстание тайпинов в Китае. </vt:lpstr>
      <vt:lpstr>Причины восстания</vt:lpstr>
      <vt:lpstr>Действия восставших.</vt:lpstr>
      <vt:lpstr>Причины и последствия поражения восставших</vt:lpstr>
      <vt:lpstr>3. Вторая «опиумная» война. </vt:lpstr>
      <vt:lpstr>Причины:</vt:lpstr>
      <vt:lpstr>ИТОГ:</vt:lpstr>
      <vt:lpstr>Задание:</vt:lpstr>
      <vt:lpstr>Последствия поражения Китая. </vt:lpstr>
      <vt:lpstr>Повторение: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«Опиумные» войны в Китае и его закабаление индустриальными державами</dc:title>
  <dc:creator>user</dc:creator>
  <cp:lastModifiedBy>admin</cp:lastModifiedBy>
  <cp:revision>16</cp:revision>
  <cp:lastPrinted>2013-04-05T03:49:21Z</cp:lastPrinted>
  <dcterms:created xsi:type="dcterms:W3CDTF">2013-04-05T03:28:46Z</dcterms:created>
  <dcterms:modified xsi:type="dcterms:W3CDTF">2016-08-18T08:44:51Z</dcterms:modified>
</cp:coreProperties>
</file>