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10.08.2016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8208912" cy="3096344"/>
          </a:xfrm>
        </p:spPr>
        <p:txBody>
          <a:bodyPr/>
          <a:lstStyle/>
          <a:p>
            <a:r>
              <a:rPr lang="ru-RU" sz="5400" dirty="0" smtClean="0"/>
              <a:t>Презентация на тему радио - галактика во вселенной</a:t>
            </a:r>
            <a:endParaRPr lang="ru-RU" sz="5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803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/>
          <a:lstStyle/>
          <a:p>
            <a:r>
              <a:rPr lang="ru-RU" dirty="0" smtClean="0"/>
              <a:t>Основная </a:t>
            </a:r>
            <a:r>
              <a:rPr lang="ru-RU" dirty="0"/>
              <a:t>информация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tx1"/>
                </a:solidFill>
              </a:rPr>
              <a:t>Радиогалактика</a:t>
            </a:r>
            <a:r>
              <a:rPr lang="ru-RU" sz="1800" dirty="0">
                <a:solidFill>
                  <a:schemeClr val="tx1"/>
                </a:solidFill>
              </a:rPr>
              <a:t> — тип галактик, которые обладают намного большим радиоизлучением по сравнению </a:t>
            </a:r>
            <a:r>
              <a:rPr lang="ru-RU" sz="1800" dirty="0" smtClean="0">
                <a:solidFill>
                  <a:schemeClr val="tx1"/>
                </a:solidFill>
              </a:rPr>
              <a:t>с остальными галактиками</a:t>
            </a:r>
            <a:r>
              <a:rPr lang="ru-RU" sz="1800" dirty="0">
                <a:solidFill>
                  <a:schemeClr val="tx1"/>
                </a:solidFill>
              </a:rPr>
              <a:t>. Их </a:t>
            </a:r>
            <a:r>
              <a:rPr lang="ru-RU" sz="1800" dirty="0" err="1">
                <a:solidFill>
                  <a:schemeClr val="tx1"/>
                </a:solidFill>
              </a:rPr>
              <a:t>радиосветимости</a:t>
            </a:r>
            <a:r>
              <a:rPr lang="ru-RU" sz="1800" dirty="0">
                <a:solidFill>
                  <a:schemeClr val="tx1"/>
                </a:solidFill>
              </a:rPr>
              <a:t> (мощность радиоизлучения) достигают 10</a:t>
            </a:r>
            <a:r>
              <a:rPr lang="ru-RU" sz="1800" baseline="30000" dirty="0">
                <a:solidFill>
                  <a:schemeClr val="tx1"/>
                </a:solidFill>
              </a:rPr>
              <a:t>45</a:t>
            </a:r>
            <a:r>
              <a:rPr lang="ru-RU" sz="1800" dirty="0">
                <a:solidFill>
                  <a:schemeClr val="tx1"/>
                </a:solidFill>
              </a:rPr>
              <a:t> эрг/с. Для сравнения, у «нормальных» галактик, включая нашу, светимость в </a:t>
            </a:r>
            <a:r>
              <a:rPr lang="ru-RU" sz="1800" dirty="0" err="1">
                <a:solidFill>
                  <a:schemeClr val="tx1"/>
                </a:solidFill>
              </a:rPr>
              <a:t>радиоконтинууме</a:t>
            </a:r>
            <a:r>
              <a:rPr lang="ru-RU" sz="1800" dirty="0">
                <a:solidFill>
                  <a:schemeClr val="tx1"/>
                </a:solidFill>
              </a:rPr>
              <a:t> составляет </a:t>
            </a:r>
            <a:r>
              <a:rPr lang="ru-RU" sz="1800" dirty="0" smtClean="0">
                <a:solidFill>
                  <a:schemeClr val="tx1"/>
                </a:solidFill>
              </a:rPr>
              <a:t>10</a:t>
            </a:r>
            <a:r>
              <a:rPr lang="ru-RU" sz="1800" baseline="30000" dirty="0" smtClean="0">
                <a:solidFill>
                  <a:schemeClr val="tx1"/>
                </a:solidFill>
              </a:rPr>
              <a:t>37</a:t>
            </a:r>
            <a:r>
              <a:rPr lang="ru-RU" sz="1800" dirty="0" smtClean="0">
                <a:solidFill>
                  <a:schemeClr val="tx1"/>
                </a:solidFill>
              </a:rPr>
              <a:t>—10</a:t>
            </a:r>
            <a:r>
              <a:rPr lang="ru-RU" sz="1800" baseline="30000" dirty="0" smtClean="0">
                <a:solidFill>
                  <a:schemeClr val="tx1"/>
                </a:solidFill>
              </a:rPr>
              <a:t>38</a:t>
            </a:r>
            <a:r>
              <a:rPr lang="ru-RU" sz="1800" dirty="0">
                <a:solidFill>
                  <a:schemeClr val="tx1"/>
                </a:solidFill>
              </a:rPr>
              <a:t> эрг/с (как и у </a:t>
            </a:r>
            <a:r>
              <a:rPr lang="ru-RU" sz="1800" dirty="0" err="1">
                <a:solidFill>
                  <a:schemeClr val="tx1"/>
                </a:solidFill>
              </a:rPr>
              <a:t>Крабовидной</a:t>
            </a:r>
            <a:r>
              <a:rPr lang="ru-RU" sz="1800" dirty="0">
                <a:solidFill>
                  <a:schemeClr val="tx1"/>
                </a:solidFill>
              </a:rPr>
              <a:t> туманности). Механизм радиоизлучения </a:t>
            </a:r>
            <a:r>
              <a:rPr lang="ru-RU" sz="1800" dirty="0" smtClean="0">
                <a:solidFill>
                  <a:schemeClr val="tx1"/>
                </a:solidFill>
              </a:rPr>
              <a:t>— синхротронный. 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Радиоизлучение наиболее «ярких» радиогалактик превышает их оптическую светимость. Источники излучения радиогалактик обычно состоят из нескольких компонентов (ядро, гало, </a:t>
            </a:r>
            <a:r>
              <a:rPr lang="ru-RU" sz="1800" dirty="0" err="1" smtClean="0">
                <a:solidFill>
                  <a:schemeClr val="tx1"/>
                </a:solidFill>
              </a:rPr>
              <a:t>радиовыбросы</a:t>
            </a:r>
            <a:r>
              <a:rPr lang="ru-RU" sz="1800" dirty="0" smtClean="0">
                <a:solidFill>
                  <a:schemeClr val="tx1"/>
                </a:solidFill>
              </a:rPr>
              <a:t>). 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571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Н</a:t>
            </a:r>
            <a:r>
              <a:rPr lang="ru-RU" dirty="0" smtClean="0">
                <a:effectLst/>
              </a:rPr>
              <a:t>аиболее известные радиогалактики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Лебедь А </a:t>
            </a:r>
            <a:r>
              <a:rPr lang="ru-RU" sz="2000" dirty="0">
                <a:solidFill>
                  <a:schemeClr val="tx1"/>
                </a:solidFill>
              </a:rPr>
              <a:t>— мощнейший внегалактический источник радиоизлучения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Центавр </a:t>
            </a:r>
            <a:r>
              <a:rPr lang="ru-RU" sz="2000" b="1" dirty="0">
                <a:solidFill>
                  <a:srgbClr val="C00000"/>
                </a:solidFill>
              </a:rPr>
              <a:t>A </a:t>
            </a:r>
            <a:r>
              <a:rPr lang="ru-RU" sz="2000" dirty="0">
                <a:solidFill>
                  <a:schemeClr val="tx1"/>
                </a:solidFill>
              </a:rPr>
              <a:t>(NGC 5128) — ближайшая радиогалактика (расстояние примерно 4 </a:t>
            </a:r>
            <a:r>
              <a:rPr lang="ru-RU" sz="2000" dirty="0" err="1">
                <a:solidFill>
                  <a:schemeClr val="tx1"/>
                </a:solidFill>
              </a:rPr>
              <a:t>Мпк</a:t>
            </a:r>
            <a:r>
              <a:rPr lang="ru-RU" sz="2000" dirty="0">
                <a:solidFill>
                  <a:schemeClr val="tx1"/>
                </a:solidFill>
              </a:rPr>
              <a:t>).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Дева </a:t>
            </a:r>
            <a:r>
              <a:rPr lang="ru-RU" sz="2000" b="1" dirty="0">
                <a:solidFill>
                  <a:srgbClr val="C00000"/>
                </a:solidFill>
              </a:rPr>
              <a:t>А </a:t>
            </a:r>
            <a:r>
              <a:rPr lang="ru-RU" sz="2000" dirty="0">
                <a:solidFill>
                  <a:schemeClr val="tx1"/>
                </a:solidFill>
              </a:rPr>
              <a:t>(NGC 4486, М 87) — одна из самых массивных галактик в скоплении Девы.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Печь </a:t>
            </a:r>
            <a:r>
              <a:rPr lang="ru-RU" sz="2000" b="1" dirty="0">
                <a:solidFill>
                  <a:srgbClr val="C00000"/>
                </a:solidFill>
              </a:rPr>
              <a:t>А </a:t>
            </a:r>
            <a:r>
              <a:rPr lang="ru-RU" sz="2000" dirty="0">
                <a:solidFill>
                  <a:schemeClr val="tx1"/>
                </a:solidFill>
              </a:rPr>
              <a:t>(NGC 1316) — четвёртый по мощности внегалактический источник радиоизлучения.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269649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/>
          <a:lstStyle/>
          <a:p>
            <a:r>
              <a:rPr lang="ru-RU" dirty="0">
                <a:effectLst/>
              </a:rPr>
              <a:t>Лебедь 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Лебедь </a:t>
            </a:r>
            <a:r>
              <a:rPr lang="ru-RU" sz="2000" b="1" dirty="0" smtClean="0">
                <a:solidFill>
                  <a:schemeClr val="tx1"/>
                </a:solidFill>
              </a:rPr>
              <a:t>А </a:t>
            </a:r>
            <a:r>
              <a:rPr lang="ru-RU" sz="2000" dirty="0" smtClean="0">
                <a:solidFill>
                  <a:schemeClr val="tx1"/>
                </a:solidFill>
              </a:rPr>
              <a:t>- первая </a:t>
            </a:r>
            <a:r>
              <a:rPr lang="ru-RU" sz="2000" dirty="0">
                <a:solidFill>
                  <a:schemeClr val="tx1"/>
                </a:solidFill>
              </a:rPr>
              <a:t>радиогалактика, отождествлённая с оптическим объектом — эллиптической </a:t>
            </a:r>
            <a:r>
              <a:rPr lang="ru-RU" sz="2000" dirty="0" smtClean="0">
                <a:solidFill>
                  <a:schemeClr val="tx1"/>
                </a:solidFill>
              </a:rPr>
              <a:t>галактикой. </a:t>
            </a:r>
            <a:r>
              <a:rPr lang="ru-RU" sz="2000" dirty="0">
                <a:solidFill>
                  <a:schemeClr val="tx1"/>
                </a:solidFill>
              </a:rPr>
              <a:t>Расположена в созвездии Лебедя и удалена от нас на расстояние 600 </a:t>
            </a:r>
            <a:r>
              <a:rPr lang="ru-RU" sz="2000" dirty="0" smtClean="0">
                <a:solidFill>
                  <a:schemeClr val="tx1"/>
                </a:solidFill>
              </a:rPr>
              <a:t>млн. </a:t>
            </a:r>
            <a:r>
              <a:rPr lang="ru-RU" sz="2000" dirty="0">
                <a:solidFill>
                  <a:schemeClr val="tx1"/>
                </a:solidFill>
              </a:rPr>
              <a:t>св. </a:t>
            </a:r>
            <a:r>
              <a:rPr lang="ru-RU" sz="2000" dirty="0" smtClean="0">
                <a:solidFill>
                  <a:schemeClr val="tx1"/>
                </a:solidFill>
              </a:rPr>
              <a:t>лет. </a:t>
            </a:r>
            <a:r>
              <a:rPr lang="ru-RU" sz="2000" dirty="0">
                <a:solidFill>
                  <a:schemeClr val="tx1"/>
                </a:solidFill>
              </a:rPr>
              <a:t>Является самым мощным </a:t>
            </a:r>
            <a:r>
              <a:rPr lang="ru-RU" sz="2000" dirty="0" smtClean="0">
                <a:solidFill>
                  <a:schemeClr val="tx1"/>
                </a:solidFill>
              </a:rPr>
              <a:t>(10</a:t>
            </a:r>
            <a:r>
              <a:rPr lang="ru-RU" sz="2000" baseline="30000" dirty="0" smtClean="0">
                <a:solidFill>
                  <a:schemeClr val="tx1"/>
                </a:solidFill>
              </a:rPr>
              <a:t>38 </a:t>
            </a:r>
            <a:r>
              <a:rPr lang="ru-RU" sz="2000" dirty="0" smtClean="0">
                <a:solidFill>
                  <a:schemeClr val="tx1"/>
                </a:solidFill>
              </a:rPr>
              <a:t>Вт) </a:t>
            </a:r>
            <a:r>
              <a:rPr lang="ru-RU" sz="2000" dirty="0">
                <a:solidFill>
                  <a:schemeClr val="tx1"/>
                </a:solidFill>
              </a:rPr>
              <a:t>внегалактическим источником радиоизлучения в своём </a:t>
            </a:r>
            <a:r>
              <a:rPr lang="ru-RU" sz="2000" dirty="0" smtClean="0">
                <a:solidFill>
                  <a:schemeClr val="tx1"/>
                </a:solidFill>
              </a:rPr>
              <a:t>созвездии </a:t>
            </a:r>
            <a:r>
              <a:rPr lang="ru-RU" sz="2000" dirty="0">
                <a:solidFill>
                  <a:schemeClr val="tx1"/>
                </a:solidFill>
              </a:rPr>
              <a:t>(на что указывает буква А в </a:t>
            </a:r>
            <a:r>
              <a:rPr lang="ru-RU" sz="2000" dirty="0" smtClean="0">
                <a:solidFill>
                  <a:schemeClr val="tx1"/>
                </a:solidFill>
              </a:rPr>
              <a:t>имени), </a:t>
            </a:r>
            <a:r>
              <a:rPr lang="ru-RU" sz="2000" dirty="0">
                <a:solidFill>
                  <a:schemeClr val="tx1"/>
                </a:solidFill>
              </a:rPr>
              <a:t>и одним из сильнейших на всём небосводе. Значительная разница мощности радиоизлучения далёкого Лебедя А и ближайшей к нам внешней галактики Андромеды </a:t>
            </a:r>
            <a:r>
              <a:rPr lang="ru-RU" sz="2000" dirty="0" smtClean="0">
                <a:solidFill>
                  <a:schemeClr val="tx1"/>
                </a:solidFill>
              </a:rPr>
              <a:t>(10</a:t>
            </a:r>
            <a:r>
              <a:rPr lang="ru-RU" sz="2000" baseline="30000" dirty="0" smtClean="0">
                <a:solidFill>
                  <a:schemeClr val="tx1"/>
                </a:solidFill>
              </a:rPr>
              <a:t>32 </a:t>
            </a:r>
            <a:r>
              <a:rPr lang="ru-RU" sz="2000" dirty="0" smtClean="0">
                <a:solidFill>
                  <a:schemeClr val="tx1"/>
                </a:solidFill>
              </a:rPr>
              <a:t>Вт</a:t>
            </a:r>
            <a:r>
              <a:rPr lang="ru-RU" sz="2000" dirty="0">
                <a:solidFill>
                  <a:schemeClr val="tx1"/>
                </a:solidFill>
              </a:rPr>
              <a:t>) привела впоследствии к разделению галактик на два типа — так называемые нормальные галактики, подобные туманности Андромеды, и </a:t>
            </a:r>
            <a:r>
              <a:rPr lang="ru-RU" sz="2000" dirty="0" smtClean="0">
                <a:solidFill>
                  <a:schemeClr val="tx1"/>
                </a:solidFill>
              </a:rPr>
              <a:t>радиогалактики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59991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Открытие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1939 </a:t>
            </a:r>
            <a:r>
              <a:rPr lang="ru-RU" sz="2000" dirty="0">
                <a:solidFill>
                  <a:schemeClr val="tx1"/>
                </a:solidFill>
              </a:rPr>
              <a:t>год — Обнаружен </a:t>
            </a:r>
            <a:r>
              <a:rPr lang="ru-RU" sz="2000" dirty="0" err="1">
                <a:solidFill>
                  <a:schemeClr val="tx1"/>
                </a:solidFill>
              </a:rPr>
              <a:t>Гроутом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Рёбером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Первые </a:t>
            </a:r>
            <a:r>
              <a:rPr lang="ru-RU" sz="2000" b="1" dirty="0" smtClean="0">
                <a:solidFill>
                  <a:schemeClr val="tx1"/>
                </a:solidFill>
              </a:rPr>
              <a:t>наблюдения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1951 </a:t>
            </a:r>
            <a:r>
              <a:rPr lang="ru-RU" sz="2000" dirty="0">
                <a:solidFill>
                  <a:schemeClr val="tx1"/>
                </a:solidFill>
              </a:rPr>
              <a:t>год — Оптически отождествлён с эллиптической галактикой 16-ой звездной величины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  </a:t>
            </a:r>
            <a:r>
              <a:rPr lang="ru-RU" sz="1600" b="1" dirty="0" err="1" smtClean="0">
                <a:solidFill>
                  <a:schemeClr val="tx1"/>
                </a:solidFill>
              </a:rPr>
              <a:t>Радиоизображение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</a:rPr>
              <a:t>Лебедь А Диапазон частот 5 ГГц</a:t>
            </a:r>
          </a:p>
        </p:txBody>
      </p:sp>
      <p:pic>
        <p:nvPicPr>
          <p:cNvPr id="1026" name="Picture 2" descr="C:\Users\Никита\Desktop\3c4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025" y="2492896"/>
            <a:ext cx="557455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627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ru-RU" dirty="0" smtClean="0"/>
              <a:t>Центавр 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Центавр A </a:t>
            </a:r>
            <a:r>
              <a:rPr lang="ru-RU" sz="2000" dirty="0">
                <a:solidFill>
                  <a:schemeClr val="tx1"/>
                </a:solidFill>
              </a:rPr>
              <a:t>(NGC 5128) — линзообразная галактика (S0) с полярным кольцом, находящаяся в созвездии Центавр. Это одна из самых ярких и близких к нам соседних галактик, нас разделяет всего 12 миллионов световых лет, а видимый блеск галактики на небе +6,6m. По яркости галактика занимает пятое место (после Магеллановых облаков, туманности Андромеды и галактики Треугольника). </a:t>
            </a:r>
            <a:r>
              <a:rPr lang="ru-RU" sz="2000" dirty="0" smtClean="0">
                <a:solidFill>
                  <a:schemeClr val="tx1"/>
                </a:solidFill>
              </a:rPr>
              <a:t>Радиогалактика </a:t>
            </a:r>
            <a:r>
              <a:rPr lang="ru-RU" sz="2000" dirty="0">
                <a:solidFill>
                  <a:schemeClr val="tx1"/>
                </a:solidFill>
              </a:rPr>
              <a:t>является мощнейшим источником радиоизлучения в созвездии Центавра. Это ближайшая к нам активная галактика, если бы мы могли видеть в радиодиапазоне — интенсивное излучение галактики было бы видно в виде двух огромных образований исходящих из центра галактики. На снимке вверху эта картина видна благодаря совмещению изображения галактики в видимом и радио диапазонах</a:t>
            </a:r>
          </a:p>
        </p:txBody>
      </p:sp>
    </p:spTree>
    <p:extLst>
      <p:ext uri="{BB962C8B-B14F-4D97-AF65-F5344CB8AC3E}">
        <p14:creationId xmlns:p14="http://schemas.microsoft.com/office/powerpoint/2010/main" xmlns="" val="32691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4678"/>
            <a:ext cx="8363272" cy="61926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Дата </a:t>
            </a:r>
            <a:r>
              <a:rPr lang="ru-RU" b="1" dirty="0" smtClean="0">
                <a:solidFill>
                  <a:schemeClr val="tx1"/>
                </a:solidFill>
              </a:rPr>
              <a:t>открытия  </a:t>
            </a:r>
            <a:r>
              <a:rPr lang="ru-RU" dirty="0">
                <a:solidFill>
                  <a:schemeClr val="tx1"/>
                </a:solidFill>
              </a:rPr>
              <a:t>29 апреля </a:t>
            </a:r>
            <a:r>
              <a:rPr lang="ru-RU" dirty="0" smtClean="0">
                <a:solidFill>
                  <a:schemeClr val="tx1"/>
                </a:solidFill>
              </a:rPr>
              <a:t>1826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Радиогалактика </a:t>
            </a:r>
            <a:r>
              <a:rPr lang="ru-RU" sz="1800" b="1" dirty="0">
                <a:solidFill>
                  <a:schemeClr val="tx1"/>
                </a:solidFill>
              </a:rPr>
              <a:t>Центавр A в видимом свете</a:t>
            </a:r>
          </a:p>
        </p:txBody>
      </p:sp>
      <p:pic>
        <p:nvPicPr>
          <p:cNvPr id="2050" name="Picture 2" descr="C:\Users\Никита\Desktop\NGC_5128_galax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3"/>
            <a:ext cx="6696744" cy="518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6372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ru-RU" dirty="0"/>
              <a:t>M 87 (Дева 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M 87 (Дева А) </a:t>
            </a:r>
            <a:r>
              <a:rPr lang="ru-RU" sz="2000" dirty="0">
                <a:solidFill>
                  <a:schemeClr val="tx1"/>
                </a:solidFill>
              </a:rPr>
              <a:t>— гигантская эллиптическая галактика, крупнейшая в скоплении галактик в Деве с массой 2000-3000 млрд солнечных масс, и одна из крупнейших известных галактик. Является мощным источником радио- и гамма-излучения.  Из ядра галактики вылетают струи вещества, движущегося с релятивистской скоростью. Первая из них была открыта в 1918 и имеет длину более 5000 св. лет. Предполагается, что в центре галактики находится сверхмассивная чёрная дыра с массой порядка 6,6 миллиарда солнечных масс.</a:t>
            </a:r>
          </a:p>
        </p:txBody>
      </p:sp>
    </p:spTree>
    <p:extLst>
      <p:ext uri="{BB962C8B-B14F-4D97-AF65-F5344CB8AC3E}">
        <p14:creationId xmlns:p14="http://schemas.microsoft.com/office/powerpoint/2010/main" xmlns="" val="5561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ru-RU" dirty="0" smtClean="0">
                <a:effectLst/>
              </a:rPr>
              <a:t>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1600200"/>
            <a:ext cx="4896544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8 июня 2009 года — астрономы Карл </a:t>
            </a:r>
            <a:r>
              <a:rPr lang="ru-RU" sz="2000" dirty="0" err="1">
                <a:solidFill>
                  <a:schemeClr val="tx1"/>
                </a:solidFill>
              </a:rPr>
              <a:t>Джебхардт</a:t>
            </a:r>
            <a:r>
              <a:rPr lang="ru-RU" sz="2000" dirty="0">
                <a:solidFill>
                  <a:schemeClr val="tx1"/>
                </a:solidFill>
              </a:rPr>
              <a:t> (англ. </a:t>
            </a:r>
            <a:r>
              <a:rPr lang="ru-RU" sz="2000" dirty="0" err="1">
                <a:solidFill>
                  <a:schemeClr val="tx1"/>
                </a:solidFill>
              </a:rPr>
              <a:t>Karl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Gebhardt</a:t>
            </a:r>
            <a:r>
              <a:rPr lang="ru-RU" sz="2000" dirty="0">
                <a:solidFill>
                  <a:schemeClr val="tx1"/>
                </a:solidFill>
              </a:rPr>
              <a:t>) и </a:t>
            </a:r>
            <a:r>
              <a:rPr lang="ru-RU" sz="2000" dirty="0" err="1" smtClean="0">
                <a:solidFill>
                  <a:schemeClr val="tx1"/>
                </a:solidFill>
              </a:rPr>
              <a:t>Йенс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Томас (англ. </a:t>
            </a:r>
            <a:r>
              <a:rPr lang="ru-RU" sz="2000" dirty="0" err="1">
                <a:solidFill>
                  <a:schemeClr val="tx1"/>
                </a:solidFill>
              </a:rPr>
              <a:t>Jens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Thomas</a:t>
            </a:r>
            <a:r>
              <a:rPr lang="ru-RU" sz="2000" dirty="0">
                <a:solidFill>
                  <a:schemeClr val="tx1"/>
                </a:solidFill>
              </a:rPr>
              <a:t>) детализировали результаты своих исследований массы чёрной дыры в центре галактики M 87 на американской Астрономической конференции в </a:t>
            </a:r>
            <a:r>
              <a:rPr lang="ru-RU" sz="2000" dirty="0" err="1">
                <a:solidFill>
                  <a:schemeClr val="tx1"/>
                </a:solidFill>
              </a:rPr>
              <a:t>Пасадине</a:t>
            </a:r>
            <a:r>
              <a:rPr lang="ru-RU" sz="2000" dirty="0">
                <a:solidFill>
                  <a:schemeClr val="tx1"/>
                </a:solidFill>
              </a:rPr>
              <a:t> (Калифорния). Согласно представленным данным масса чёрной дыры в 6,4 млрд раз </a:t>
            </a:r>
            <a:r>
              <a:rPr lang="ru-RU" sz="2000" dirty="0" smtClean="0">
                <a:solidFill>
                  <a:schemeClr val="tx1"/>
                </a:solidFill>
              </a:rPr>
              <a:t>больше солнечной.  </a:t>
            </a:r>
            <a:r>
              <a:rPr lang="ru-RU" sz="2000" dirty="0">
                <a:solidFill>
                  <a:schemeClr val="tx1"/>
                </a:solidFill>
              </a:rPr>
              <a:t>В 2010 году было обнаружено, что чёрная дыра смещена относительно геометрического центра (определяемого по центру видимой интенсивности излучения) на 22 световых года.</a:t>
            </a:r>
          </a:p>
        </p:txBody>
      </p:sp>
      <p:pic>
        <p:nvPicPr>
          <p:cNvPr id="3074" name="Picture 2" descr="C:\Users\Никита\Desktop\574px-M87_j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370661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445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/>
          <a:lstStyle/>
          <a:p>
            <a:r>
              <a:rPr lang="ru-RU" dirty="0"/>
              <a:t>NGC 1316 (Печь A)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600200"/>
            <a:ext cx="440283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</a:rPr>
              <a:t>NGC 1316 (Печь A) </a:t>
            </a:r>
            <a:r>
              <a:rPr lang="ru-RU" sz="2000" dirty="0">
                <a:solidFill>
                  <a:schemeClr val="tx1"/>
                </a:solidFill>
              </a:rPr>
              <a:t>— галактика в созвездии Печь. Необычная структура этой галактики образовалась в результате столкновения галактик. Около 100 миллионов лет назад начала поглощать соседнюю меньшую спиральную галактику NGC </a:t>
            </a:r>
            <a:r>
              <a:rPr lang="ru-RU" sz="2000" dirty="0" smtClean="0">
                <a:solidFill>
                  <a:schemeClr val="tx1"/>
                </a:solidFill>
              </a:rPr>
              <a:t>1317.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Открыватель</a:t>
            </a:r>
            <a:r>
              <a:rPr lang="ru-RU" sz="2000" dirty="0">
                <a:solidFill>
                  <a:schemeClr val="tx1"/>
                </a:solidFill>
              </a:rPr>
              <a:t>	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Джеймс Данлоп 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Дата открытия  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2 сентября 1826</a:t>
            </a:r>
          </a:p>
        </p:txBody>
      </p:sp>
      <p:pic>
        <p:nvPicPr>
          <p:cNvPr id="4098" name="Picture 2" descr="C:\Users\Никита\Desktop\590px-Ngc1316_h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88" y="1412776"/>
            <a:ext cx="4180776" cy="462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682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106</TotalTime>
  <Words>427</Words>
  <Application>Microsoft Office PowerPoint</Application>
  <PresentationFormat>Экран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Исполнительная</vt:lpstr>
      <vt:lpstr>Презентация на тему радио - галактика во вселенной</vt:lpstr>
      <vt:lpstr>Основная информация</vt:lpstr>
      <vt:lpstr>Наиболее известные радиогалактики</vt:lpstr>
      <vt:lpstr>Лебедь А</vt:lpstr>
      <vt:lpstr>Слайд 5</vt:lpstr>
      <vt:lpstr>Центавр А</vt:lpstr>
      <vt:lpstr>Слайд 7</vt:lpstr>
      <vt:lpstr>M 87 (Дева А)</vt:lpstr>
      <vt:lpstr>Исследования</vt:lpstr>
      <vt:lpstr>NGC 1316 (Печь A)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радио - галактика во вселенной</dc:title>
  <dc:creator>Никита</dc:creator>
  <cp:lastModifiedBy>admin</cp:lastModifiedBy>
  <cp:revision>16</cp:revision>
  <dcterms:created xsi:type="dcterms:W3CDTF">2014-04-03T18:21:46Z</dcterms:created>
  <dcterms:modified xsi:type="dcterms:W3CDTF">2016-08-10T08:50:16Z</dcterms:modified>
</cp:coreProperties>
</file>