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44" r:id="rId7"/>
    <p:sldMasterId id="2147483756" r:id="rId8"/>
  </p:sldMasterIdLst>
  <p:notesMasterIdLst>
    <p:notesMasterId r:id="rId26"/>
  </p:notesMasterIdLst>
  <p:sldIdLst>
    <p:sldId id="256" r:id="rId9"/>
    <p:sldId id="271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70" r:id="rId23"/>
    <p:sldId id="269" r:id="rId24"/>
    <p:sldId id="272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0FC91-2DDD-4CAB-9EAB-49DDF77F418A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E6273-C033-4DA7-9A8A-322EC6F96B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EF3A53B-E934-42F0-82BD-5D4323A174DB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9B8EE5-CAAA-4358-B77C-8B2F454DDEC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7829A4D-195E-4E1E-9177-0E1E471830B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B7BE0-DB72-4A31-AD4A-49816770252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E674AF-B220-453C-B91D-6FB980F8ECC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CB9179-B488-40A0-82FF-F71833E7C8C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E17919D-F3E2-427F-B812-98ACE875E31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3FF992-8063-4342-918C-2770FC7FB98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FB73A0-4BF1-4F1E-8009-4F166570BF1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EE1101-4094-435A-82E6-CBBB32B5EE9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5C2FD8-5BF7-4FB2-B190-AB1C61AEB9A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A891-0285-4A9E-8A8C-3D41640CA18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BD4D-6CCB-407E-9CE4-7DBB5AC2F379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EF2A-A368-4EEE-A24A-DEC71B313A2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86CBB-970A-4729-8266-330D018F0F3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FECDD-F7A8-4E0E-B138-D00B40E8283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B74F-83F1-48B8-B624-67AB299C5CB9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6DEB-C8C6-48DC-959E-A1CBC848511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CF1F-7E19-43FF-9442-DB985934D2B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09E5-EAB7-42D4-B063-69BB7E4D940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71995-0D75-4680-94E5-CA5789C5433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881C-214F-4A0C-87E9-0E7A8D5902E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318DD-2053-4296-BDD9-447FB9E7C11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246F-E2D5-482C-AFE5-79DD53BDDE2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C675-B81D-4CB1-AD83-63C8BBF8C40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0A82-0006-4C96-B4FF-FED22D85A1B3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0C6-C219-4F11-A126-D06A19F3F07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8FCF-3B82-4CBF-9E64-687EBDC30583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17B4-CA52-4401-820F-6ECA9586352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8E7D-C889-4ED3-8F0B-905E885CD2E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7AB7-BAB2-4F46-BD1A-533EC5E64B3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39C-339E-41A8-B3C8-A9DF0D4AAAEB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8212-6750-45AE-8643-357CE19037B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E49B2-0C93-4D17-B395-38CA47F1F60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9D9C5-2DC1-44B5-BF54-705C2AC8669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44A4-0824-4748-89C8-5574AF54F17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AAF9-1B26-49D7-8BEF-E402F6FE0A0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38963-764D-4B8E-89DC-C1C9EB83B7D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F878-2563-44D7-8752-69E8158DA45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1BCB-7860-43DD-A18C-D4E040F5F4F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A758-3E41-4C1E-B86F-6B3DFAFE19A3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FED3E-378A-4993-8A12-6E066443623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BC72-5640-4C82-9E5C-6FDA96007BF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E9E-40B6-4C54-8899-9FDA39BDE76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5647E-9049-4A97-9FCA-A0D95CA2C21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10DA5-F7E6-4568-9C8B-F572ABC0E47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09EE-F86B-4BC1-BC70-65B6EC3DD756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5719-E7A4-4F9E-BE99-749D89FC254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63CC7-9CA2-4B02-84F9-059483FB9299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8A5F-238C-499E-8FD7-42C4FC666981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A9C2-3700-4252-94B3-0B7FD269260A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85C-760D-40D9-8BF3-706AACD3BB7B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CF74-8ED6-47A1-9144-074F93C1A50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3863-A052-494E-A1EC-CFD175B8762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6625-813B-4E65-ACD7-12ED949CD31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3215A-11AB-491F-B8DA-1BA119575AEA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AF35-58D6-4227-A4E0-3BE8DA2CE8B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3F8A7B-1293-41B9-AF93-96FF82DB4A1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245E80-53FE-474D-91D0-6750647E41D7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52BB2-A6B3-4D39-82C2-8F3A016810A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54F07-70E3-427A-A97A-C895838DD859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A8EDB7-99FC-45F6-ABB6-C917FFB7AF5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BCC23B-A342-4AF8-A645-69CF9DC3B24B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39065-D24D-4A7F-B2B8-7C8E1172DD8C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25101E4-43BB-453E-8CD7-C1626D972DA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FACAF4-D217-4581-95BE-5F3DDDC374C2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FA3B-12A7-4004-AE83-1918ABC8A37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E73EE7-736A-48AD-94EB-7F04C390649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C195-48DA-47E4-9B1F-F46278E3FB1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7E13-0796-49C5-AADF-55EEBEA09F7C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84B-A628-4022-A6B1-C64E54728D1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2ABC-EBBB-463C-885A-37BAF95E5C6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384B-EEEF-461A-9AFD-D0BE4D9F35B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2C5F76D-8A21-45EA-AF73-7F18FAC2EFA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1582-6F64-4AE0-A84A-88702D1B773A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FEA4D-CCD6-48A9-98C0-301697B7D29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34F9-98BD-4E80-A7BF-64F7F9A0408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FCB9D8-7869-4C5E-9125-45DF7881E800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93FCE4-AF9D-45B6-9817-628EDA2BAC1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AB2B66-2E43-4132-BA67-0BB9FD63183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9BB4F-859A-4CD3-B9B4-94A793A14B7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DF4725-5472-4991-97C6-AD4ADE619CD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18EC3-4266-4D66-9D2D-6E70795B51A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0D70A-1CE5-4BEF-977C-0A5CFCBBC94A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068D614-5500-4BBD-9523-F2D00A379CD5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B9F1AB-40AC-41B1-9BFE-EA8299497F8C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CBA021-B89D-44E8-B203-3D848C853C08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C24655-E9BE-45BF-9593-D34D0D4A231D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498C198-8039-41E5-AA15-42251C159C8B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3D8B40-9801-4D39-8811-535FBB0211A4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ECA57-B128-4377-AB7E-DAC2549B58B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A48F4D-FE1D-4E8D-9737-90657B6780A3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B15B75-63E8-46F3-9E0D-C74255A7C1C9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567E968-9A2B-47C2-A043-5FDC30B9DADA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8A38983-2A77-423C-8F53-95607F76C93E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DC6B41C-1193-43F2-B050-292372A6A97F}" type="datetime1">
              <a:rPr lang="en-US" smtClean="0"/>
              <a:pPr/>
              <a:t>8/10/2016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00400" y="304800"/>
            <a:ext cx="5105400" cy="3858768"/>
          </a:xfrm>
        </p:spPr>
        <p:txBody>
          <a:bodyPr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/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4800" dirty="0" smtClean="0">
                <a:latin typeface="Comic Sans MS" pitchFamily="66" charset="0"/>
              </a:rPr>
              <a:t/>
            </a:r>
            <a:br>
              <a:rPr lang="ru-RU" sz="4800" dirty="0" smtClean="0">
                <a:latin typeface="Comic Sans MS" pitchFamily="66" charset="0"/>
              </a:rPr>
            </a:br>
            <a:r>
              <a:rPr lang="ru-RU" sz="4800" dirty="0" smtClean="0">
                <a:latin typeface="Comic Sans MS" pitchFamily="66" charset="0"/>
              </a:rPr>
              <a:t> «</a:t>
            </a:r>
            <a:r>
              <a:rPr lang="ru-RU" sz="4800" dirty="0" smtClean="0">
                <a:latin typeface="Comic Sans MS" pitchFamily="66" charset="0"/>
              </a:rPr>
              <a:t>времена года. погода»</a:t>
            </a:r>
            <a:br>
              <a:rPr lang="ru-RU" sz="48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> 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atin typeface="Comic Sans MS" pitchFamily="66" charset="0"/>
              </a:rPr>
              <a:t>Seasons. The weather.</a:t>
            </a:r>
            <a:endParaRPr lang="ru-RU" sz="6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cs typeface="Browallia New" pitchFamily="34" charset="-34"/>
              </a:rPr>
              <a:t>Ч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cs typeface="Browallia New" pitchFamily="34" charset="-34"/>
              </a:rPr>
              <a:t>то мы будем делать на уроке: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  <a:cs typeface="Browallia New" pitchFamily="34" charset="-34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7239000" cy="505755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en-US" sz="4800" dirty="0" smtClean="0">
                <a:latin typeface="Comic Sans MS" pitchFamily="66" charset="0"/>
              </a:rPr>
              <a:t>to speak about the seasons and the weather;</a:t>
            </a:r>
          </a:p>
          <a:p>
            <a:r>
              <a:rPr lang="en-US" sz="4800" dirty="0" smtClean="0">
                <a:latin typeface="Comic Sans MS" pitchFamily="66" charset="0"/>
              </a:rPr>
              <a:t> to practice the skills in speaking, reading, listening and writing.</a:t>
            </a:r>
            <a:endParaRPr lang="ru-RU" sz="4800" dirty="0">
              <a:latin typeface="Comic Sans MS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Tongue-twister</a:t>
            </a:r>
            <a:endParaRPr lang="ru-RU" sz="80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000" dirty="0" smtClean="0"/>
              <a:t>Whether the weather be fine,</a:t>
            </a:r>
          </a:p>
          <a:p>
            <a:pPr algn="ctr">
              <a:buNone/>
            </a:pPr>
            <a:r>
              <a:rPr lang="en-US" sz="4000" dirty="0" smtClean="0"/>
              <a:t>Or whether the weather be not,</a:t>
            </a:r>
          </a:p>
          <a:p>
            <a:pPr algn="ctr">
              <a:buNone/>
            </a:pPr>
            <a:r>
              <a:rPr lang="en-US" sz="4000" dirty="0" smtClean="0"/>
              <a:t>Whether the weather be cold, </a:t>
            </a:r>
          </a:p>
          <a:p>
            <a:pPr algn="ctr">
              <a:buNone/>
            </a:pPr>
            <a:r>
              <a:rPr lang="en-US" sz="4000" dirty="0" smtClean="0"/>
              <a:t>Or whether the weather be hot,</a:t>
            </a:r>
          </a:p>
          <a:p>
            <a:pPr algn="ctr">
              <a:buNone/>
            </a:pPr>
            <a:r>
              <a:rPr lang="en-US" sz="4000" dirty="0" smtClean="0"/>
              <a:t>We’ll weather the weather,</a:t>
            </a:r>
          </a:p>
          <a:p>
            <a:pPr algn="ctr">
              <a:buNone/>
            </a:pPr>
            <a:r>
              <a:rPr lang="en-US" sz="4000" dirty="0" smtClean="0"/>
              <a:t>Whether we like it or not. 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omic Sans MS" pitchFamily="66" charset="0"/>
              </a:rPr>
              <a:t>It is summer!</a:t>
            </a:r>
            <a:endParaRPr lang="ru-RU" sz="6000" dirty="0">
              <a:latin typeface="Comic Sans MS" pitchFamily="66" charset="0"/>
            </a:endParaRPr>
          </a:p>
        </p:txBody>
      </p:sp>
      <p:pic>
        <p:nvPicPr>
          <p:cNvPr id="4" name="Содержимое 3" descr="000000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600200"/>
            <a:ext cx="7619999" cy="4891882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omic Sans MS" pitchFamily="66" charset="0"/>
              </a:rPr>
              <a:t>It is autumn!</a:t>
            </a:r>
            <a:endParaRPr lang="ru-RU" sz="6000" dirty="0">
              <a:latin typeface="Comic Sans MS" pitchFamily="66" charset="0"/>
            </a:endParaRPr>
          </a:p>
        </p:txBody>
      </p:sp>
      <p:pic>
        <p:nvPicPr>
          <p:cNvPr id="4" name="Содержимое 3" descr="800_Autumn%20Forest,%20Percy%20Warner%20Park,%20Nashville,%20T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7772399" cy="48006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omic Sans MS" pitchFamily="66" charset="0"/>
              </a:rPr>
              <a:t>It is winter!</a:t>
            </a:r>
            <a:endParaRPr lang="ru-RU" sz="6000" dirty="0">
              <a:latin typeface="Comic Sans MS" pitchFamily="66" charset="0"/>
            </a:endParaRPr>
          </a:p>
        </p:txBody>
      </p:sp>
      <p:pic>
        <p:nvPicPr>
          <p:cNvPr id="4" name="Содержимое 3" descr="efe594c740e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600200"/>
            <a:ext cx="7543799" cy="48006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omic Sans MS" pitchFamily="66" charset="0"/>
              </a:rPr>
              <a:t>It is spring!</a:t>
            </a:r>
            <a:endParaRPr lang="ru-RU" sz="6000" dirty="0">
              <a:latin typeface="Comic Sans MS" pitchFamily="66" charset="0"/>
            </a:endParaRPr>
          </a:p>
        </p:txBody>
      </p:sp>
      <p:pic>
        <p:nvPicPr>
          <p:cNvPr id="4" name="Содержимое 3" descr="73543113_1Vesna_kartina_berezu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7696200" cy="46482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omic Sans MS" pitchFamily="66" charset="0"/>
              </a:rPr>
              <a:t>Make up pairs of antonyms:</a:t>
            </a:r>
            <a:endParaRPr lang="ru-RU" b="1" dirty="0">
              <a:latin typeface="Comic Sans MS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1554161"/>
          <a:ext cx="7696200" cy="469423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24050"/>
                <a:gridCol w="1924050"/>
                <a:gridCol w="1924050"/>
                <a:gridCol w="1924050"/>
              </a:tblGrid>
              <a:tr h="1564746"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latin typeface="Comic Sans MS" pitchFamily="66" charset="0"/>
                        </a:rPr>
                        <a:t>Sunny</a:t>
                      </a:r>
                      <a:endParaRPr lang="ru-RU" sz="3200" b="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latin typeface="Comic Sans MS" pitchFamily="66" charset="0"/>
                        </a:rPr>
                        <a:t>foggy</a:t>
                      </a:r>
                      <a:endParaRPr lang="ru-RU" sz="3200" b="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latin typeface="Comic Sans MS" pitchFamily="66" charset="0"/>
                        </a:rPr>
                        <a:t>warm</a:t>
                      </a:r>
                      <a:endParaRPr lang="ru-RU" sz="3200" b="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latin typeface="Comic Sans MS" pitchFamily="66" charset="0"/>
                        </a:rPr>
                        <a:t>windy</a:t>
                      </a:r>
                      <a:endParaRPr lang="ru-RU" sz="3200" b="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56474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cool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rainy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hot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clear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56474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cold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cloudy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quiet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snowy</a:t>
                      </a:r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009327221013828778022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4648200"/>
            <a:ext cx="2116836" cy="1579728"/>
          </a:xfrm>
          <a:prstGeom prst="rect">
            <a:avLst/>
          </a:prstGeom>
        </p:spPr>
      </p:pic>
      <p:pic>
        <p:nvPicPr>
          <p:cNvPr id="13" name="Рисунок 12" descr="2009327221013828778022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4572000"/>
            <a:ext cx="1295400" cy="1391356"/>
          </a:xfrm>
          <a:prstGeom prst="rect">
            <a:avLst/>
          </a:prstGeom>
        </p:spPr>
      </p:pic>
      <p:pic>
        <p:nvPicPr>
          <p:cNvPr id="10" name="Рисунок 9" descr="20093272210138287780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7800" y="4343400"/>
            <a:ext cx="1227826" cy="1066800"/>
          </a:xfrm>
          <a:prstGeom prst="rect">
            <a:avLst/>
          </a:prstGeom>
        </p:spPr>
      </p:pic>
      <p:pic>
        <p:nvPicPr>
          <p:cNvPr id="9" name="Рисунок 8" descr="2009327221013828778022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2286000"/>
            <a:ext cx="1905000" cy="1705970"/>
          </a:xfrm>
          <a:prstGeom prst="rect">
            <a:avLst/>
          </a:prstGeom>
        </p:spPr>
      </p:pic>
      <p:pic>
        <p:nvPicPr>
          <p:cNvPr id="8" name="Рисунок 7" descr="20093272210138287780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2209800"/>
            <a:ext cx="1682122" cy="1676400"/>
          </a:xfrm>
          <a:prstGeom prst="rect">
            <a:avLst/>
          </a:prstGeom>
        </p:spPr>
      </p:pic>
      <p:pic>
        <p:nvPicPr>
          <p:cNvPr id="7" name="Рисунок 6" descr="1225266974_istock_su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71600" y="2286000"/>
            <a:ext cx="1640205" cy="1600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omic Sans MS" pitchFamily="66" charset="0"/>
              </a:rPr>
              <a:t>What the weather is like in:</a:t>
            </a:r>
            <a:endParaRPr lang="ru-RU" sz="4800" dirty="0">
              <a:latin typeface="Comic Sans MS" pitchFamily="66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1"/>
          <a:ext cx="8229600" cy="4541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227091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Tomsk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Moscow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London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27091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Paris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Washington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omic Sans MS" pitchFamily="66" charset="0"/>
                        </a:rPr>
                        <a:t>Kazan</a:t>
                      </a:r>
                    </a:p>
                    <a:p>
                      <a:endParaRPr lang="ru-RU" sz="3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Рисунок 10" descr="iCA47H62J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1600" y="5410201"/>
            <a:ext cx="1474123" cy="685800"/>
          </a:xfrm>
          <a:prstGeom prst="rect">
            <a:avLst/>
          </a:prstGeom>
        </p:spPr>
      </p:pic>
      <p:pic>
        <p:nvPicPr>
          <p:cNvPr id="12" name="Рисунок 11" descr="2009327221013828778022 (3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9000" y="4876800"/>
            <a:ext cx="838200" cy="1616529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Comic Sans MS" pitchFamily="66" charset="0"/>
              </a:rPr>
              <a:t>Guess the words:</a:t>
            </a:r>
            <a:endParaRPr lang="ru-RU" sz="6000" dirty="0">
              <a:latin typeface="Comic Sans MS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5029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3261"/>
                <a:gridCol w="833261"/>
                <a:gridCol w="833261"/>
                <a:gridCol w="789517"/>
                <a:gridCol w="877005"/>
                <a:gridCol w="833261"/>
                <a:gridCol w="833261"/>
                <a:gridCol w="833261"/>
                <a:gridCol w="833261"/>
              </a:tblGrid>
              <a:tr h="7184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w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e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a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t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h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4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e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mic Sans MS" pitchFamily="66" charset="0"/>
                        </a:rPr>
                        <a:t>r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>
                <a:latin typeface="Comic Sans MS" pitchFamily="66" charset="0"/>
              </a:rPr>
              <a:t>Find out 9 words:</a:t>
            </a:r>
            <a:endParaRPr lang="ru-RU" sz="72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Comic Sans MS" pitchFamily="66" charset="0"/>
              </a:rPr>
              <a:t>NCACOLDONBY</a:t>
            </a:r>
          </a:p>
          <a:p>
            <a:pPr algn="ctr"/>
            <a:r>
              <a:rPr lang="en-US" sz="2800" dirty="0" smtClean="0">
                <a:latin typeface="Comic Sans MS" pitchFamily="66" charset="0"/>
              </a:rPr>
              <a:t>DOCEFCLOUDY</a:t>
            </a:r>
          </a:p>
          <a:p>
            <a:pPr algn="r"/>
            <a:r>
              <a:rPr lang="en-US" sz="2800" dirty="0" smtClean="0">
                <a:latin typeface="Comic Sans MS" pitchFamily="66" charset="0"/>
              </a:rPr>
              <a:t>CLVKLHOTAPW</a:t>
            </a:r>
          </a:p>
          <a:p>
            <a:r>
              <a:rPr lang="en-US" sz="2800" dirty="0" smtClean="0">
                <a:latin typeface="Comic Sans MS" pitchFamily="66" charset="0"/>
              </a:rPr>
              <a:t>LASNOWYERSA</a:t>
            </a:r>
          </a:p>
          <a:p>
            <a:pPr algn="ctr"/>
            <a:r>
              <a:rPr lang="en-US" sz="2800" dirty="0" smtClean="0">
                <a:latin typeface="Comic Sans MS" pitchFamily="66" charset="0"/>
              </a:rPr>
              <a:t>EWARMBJPORT</a:t>
            </a:r>
          </a:p>
          <a:p>
            <a:pPr algn="r"/>
            <a:r>
              <a:rPr lang="en-US" sz="2800" dirty="0" smtClean="0">
                <a:latin typeface="Comic Sans MS" pitchFamily="66" charset="0"/>
              </a:rPr>
              <a:t>LARPAUTUMNA</a:t>
            </a:r>
          </a:p>
          <a:p>
            <a:r>
              <a:rPr lang="en-US" sz="2800" dirty="0" smtClean="0">
                <a:latin typeface="Comic Sans MS" pitchFamily="66" charset="0"/>
              </a:rPr>
              <a:t>DRTSMAYWMPY</a:t>
            </a:r>
          </a:p>
          <a:p>
            <a:pPr algn="ctr"/>
            <a:r>
              <a:rPr lang="en-US" sz="2800" dirty="0" smtClean="0">
                <a:latin typeface="Comic Sans MS" pitchFamily="66" charset="0"/>
              </a:rPr>
              <a:t>LAPRILHDMGYI</a:t>
            </a:r>
          </a:p>
          <a:p>
            <a:pPr algn="r"/>
            <a:r>
              <a:rPr lang="en-US" sz="2800" dirty="0" smtClean="0">
                <a:latin typeface="Comic Sans MS" pitchFamily="66" charset="0"/>
              </a:rPr>
              <a:t>ARAINYHERSTY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omic Sans MS" pitchFamily="66" charset="0"/>
              </a:rPr>
              <a:t>DESCRIBE TWO PICTURES:</a:t>
            </a:r>
            <a:endParaRPr lang="ru-RU" sz="4800" dirty="0">
              <a:latin typeface="Comic Sans MS" pitchFamily="66" charset="0"/>
            </a:endParaRPr>
          </a:p>
        </p:txBody>
      </p:sp>
      <p:pic>
        <p:nvPicPr>
          <p:cNvPr id="5" name="Содержимое 4" descr="47856044_levit_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752600"/>
            <a:ext cx="4059238" cy="4219582"/>
          </a:xfrm>
        </p:spPr>
      </p:pic>
      <p:pic>
        <p:nvPicPr>
          <p:cNvPr id="6" name="Содержимое 5" descr="img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752600"/>
            <a:ext cx="4368800" cy="4191000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latin typeface="Comic Sans MS" pitchFamily="66" charset="0"/>
              </a:rPr>
              <a:t>Correct the mistakes:</a:t>
            </a:r>
            <a:endParaRPr lang="ru-RU" sz="4800" dirty="0">
              <a:latin typeface="Comic Sans MS" pitchFamily="66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>
                <a:latin typeface="Comic Sans MS" pitchFamily="66" charset="0"/>
              </a:rPr>
              <a:t>To </a:t>
            </a:r>
            <a:r>
              <a:rPr lang="en-US" sz="3600" dirty="0" err="1" smtClean="0">
                <a:latin typeface="Comic Sans MS" pitchFamily="66" charset="0"/>
              </a:rPr>
              <a:t>tobogan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play </a:t>
            </a:r>
            <a:r>
              <a:rPr lang="en-US" sz="3600" dirty="0" err="1" smtClean="0">
                <a:latin typeface="Comic Sans MS" pitchFamily="66" charset="0"/>
              </a:rPr>
              <a:t>snouballs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play </a:t>
            </a:r>
            <a:r>
              <a:rPr lang="en-US" sz="3600" dirty="0" err="1" smtClean="0">
                <a:latin typeface="Comic Sans MS" pitchFamily="66" charset="0"/>
              </a:rPr>
              <a:t>hocky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play </a:t>
            </a:r>
            <a:r>
              <a:rPr lang="en-US" sz="3600" dirty="0" err="1" smtClean="0">
                <a:latin typeface="Comic Sans MS" pitchFamily="66" charset="0"/>
              </a:rPr>
              <a:t>futball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ride a </a:t>
            </a:r>
            <a:r>
              <a:rPr lang="en-US" sz="3600" dirty="0" err="1" smtClean="0">
                <a:latin typeface="Comic Sans MS" pitchFamily="66" charset="0"/>
              </a:rPr>
              <a:t>baike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play </a:t>
            </a:r>
            <a:r>
              <a:rPr lang="en-US" sz="3600" dirty="0" err="1" smtClean="0">
                <a:latin typeface="Comic Sans MS" pitchFamily="66" charset="0"/>
              </a:rPr>
              <a:t>basketbal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</a:t>
            </a:r>
            <a:r>
              <a:rPr lang="en-US" sz="3600" dirty="0" err="1" smtClean="0">
                <a:latin typeface="Comic Sans MS" pitchFamily="66" charset="0"/>
              </a:rPr>
              <a:t>skaite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To </a:t>
            </a:r>
            <a:r>
              <a:rPr lang="en-US" sz="3600" dirty="0" err="1" smtClean="0">
                <a:latin typeface="Comic Sans MS" pitchFamily="66" charset="0"/>
              </a:rPr>
              <a:t>daive</a:t>
            </a:r>
            <a:endParaRPr lang="en-US" sz="3600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1) Холодная весна;</a:t>
            </a:r>
          </a:p>
          <a:p>
            <a:r>
              <a:rPr lang="ru-RU" sz="2400" dirty="0" smtClean="0">
                <a:latin typeface="Comic Sans MS" pitchFamily="66" charset="0"/>
              </a:rPr>
              <a:t>2) Тепло, но холодно;</a:t>
            </a:r>
          </a:p>
          <a:p>
            <a:r>
              <a:rPr lang="ru-RU" sz="2400" dirty="0" smtClean="0">
                <a:latin typeface="Comic Sans MS" pitchFamily="66" charset="0"/>
              </a:rPr>
              <a:t>3) Облачный день;</a:t>
            </a:r>
          </a:p>
          <a:p>
            <a:r>
              <a:rPr lang="ru-RU" sz="2400" dirty="0" smtClean="0">
                <a:latin typeface="Comic Sans MS" pitchFamily="66" charset="0"/>
              </a:rPr>
              <a:t>4) Снежный ноябрь;</a:t>
            </a:r>
          </a:p>
          <a:p>
            <a:r>
              <a:rPr lang="ru-RU" sz="2400" dirty="0" smtClean="0">
                <a:latin typeface="Comic Sans MS" pitchFamily="66" charset="0"/>
              </a:rPr>
              <a:t>5) Теплый март;</a:t>
            </a:r>
          </a:p>
          <a:p>
            <a:r>
              <a:rPr lang="ru-RU" sz="2400" dirty="0" smtClean="0">
                <a:latin typeface="Comic Sans MS" pitchFamily="66" charset="0"/>
              </a:rPr>
              <a:t>6) Дождливая осень;</a:t>
            </a:r>
          </a:p>
          <a:p>
            <a:r>
              <a:rPr lang="ru-RU" sz="2400" dirty="0" smtClean="0">
                <a:latin typeface="Comic Sans MS" pitchFamily="66" charset="0"/>
              </a:rPr>
              <a:t>7) Солнечный май;</a:t>
            </a:r>
          </a:p>
          <a:p>
            <a:r>
              <a:rPr lang="ru-RU" sz="2400" dirty="0" smtClean="0">
                <a:latin typeface="Comic Sans MS" pitchFamily="66" charset="0"/>
              </a:rPr>
              <a:t>8) Жаркое лето;</a:t>
            </a:r>
          </a:p>
          <a:p>
            <a:r>
              <a:rPr lang="ru-RU" sz="2400" dirty="0" smtClean="0">
                <a:latin typeface="Comic Sans MS" pitchFamily="66" charset="0"/>
              </a:rPr>
              <a:t>9) Холодно и дождливо;</a:t>
            </a:r>
          </a:p>
          <a:p>
            <a:r>
              <a:rPr lang="ru-RU" sz="2400" dirty="0" smtClean="0">
                <a:latin typeface="Comic Sans MS" pitchFamily="66" charset="0"/>
              </a:rPr>
              <a:t>10) Ветреная весна.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Translate these word combinations: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omic Sans MS" pitchFamily="66" charset="0"/>
              </a:rPr>
              <a:t>Thank you for your lesson!</a:t>
            </a:r>
            <a:endParaRPr lang="ru-RU" sz="4800" dirty="0">
              <a:latin typeface="Comic Sans MS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Литература: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Биболетова</a:t>
            </a:r>
            <a:r>
              <a:rPr lang="ru-RU" sz="2400" dirty="0" smtClean="0"/>
              <a:t> М.З., Денисенко О.А., </a:t>
            </a:r>
            <a:r>
              <a:rPr lang="ru-RU" sz="2400" dirty="0" err="1" smtClean="0"/>
              <a:t>Трубанева</a:t>
            </a:r>
            <a:r>
              <a:rPr lang="ru-RU" sz="2400" dirty="0" smtClean="0"/>
              <a:t> Н.Н. </a:t>
            </a:r>
            <a:r>
              <a:rPr lang="en-US" sz="2400" dirty="0" err="1" smtClean="0"/>
              <a:t>Ehjoy</a:t>
            </a:r>
            <a:r>
              <a:rPr lang="en-US" sz="2400" dirty="0" smtClean="0"/>
              <a:t> English:</a:t>
            </a:r>
            <a:r>
              <a:rPr lang="ru-RU" sz="2400" dirty="0" smtClean="0"/>
              <a:t> Учебник для 4 </a:t>
            </a:r>
            <a:r>
              <a:rPr lang="ru-RU" sz="2400" dirty="0" err="1" smtClean="0"/>
              <a:t>кл</a:t>
            </a:r>
            <a:r>
              <a:rPr lang="ru-RU" sz="2400" dirty="0" smtClean="0"/>
              <a:t>. </a:t>
            </a:r>
            <a:r>
              <a:rPr lang="ru-RU" sz="2400" dirty="0" err="1" smtClean="0"/>
              <a:t>общеобраз</a:t>
            </a:r>
            <a:r>
              <a:rPr lang="ru-RU" sz="2400" dirty="0" smtClean="0"/>
              <a:t>. </a:t>
            </a:r>
            <a:r>
              <a:rPr lang="ru-RU" sz="2400" dirty="0" err="1" smtClean="0"/>
              <a:t>учреж</a:t>
            </a:r>
            <a:r>
              <a:rPr lang="ru-RU" sz="2400" dirty="0" smtClean="0"/>
              <a:t>. – Обнинск: Титул, 2008. – 144с.</a:t>
            </a:r>
          </a:p>
          <a:p>
            <a:r>
              <a:rPr lang="ru-RU" sz="2400" dirty="0" err="1" smtClean="0"/>
              <a:t>Биболетова</a:t>
            </a:r>
            <a:r>
              <a:rPr lang="ru-RU" sz="2400" dirty="0" smtClean="0"/>
              <a:t> М.З., Денисенко О.А., </a:t>
            </a:r>
            <a:r>
              <a:rPr lang="ru-RU" sz="2400" dirty="0" err="1" smtClean="0"/>
              <a:t>Трубанева</a:t>
            </a:r>
            <a:r>
              <a:rPr lang="ru-RU" sz="2400" dirty="0" smtClean="0"/>
              <a:t> Н.Н. Рабочая тетрадь к учебнику Английский с удовольствием / </a:t>
            </a:r>
            <a:r>
              <a:rPr lang="en-US" sz="2400" dirty="0" smtClean="0"/>
              <a:t>Enjoy English </a:t>
            </a:r>
            <a:r>
              <a:rPr lang="ru-RU" sz="2400" dirty="0" smtClean="0"/>
              <a:t>для 4 </a:t>
            </a:r>
            <a:r>
              <a:rPr lang="ru-RU" sz="2400" dirty="0" err="1" smtClean="0"/>
              <a:t>кл</a:t>
            </a:r>
            <a:r>
              <a:rPr lang="ru-RU" sz="2400" dirty="0" smtClean="0"/>
              <a:t>. </a:t>
            </a:r>
            <a:r>
              <a:rPr lang="ru-RU" sz="2400" dirty="0" err="1" smtClean="0"/>
              <a:t>общеобраз</a:t>
            </a:r>
            <a:r>
              <a:rPr lang="ru-RU" sz="2400" dirty="0" smtClean="0"/>
              <a:t>. </a:t>
            </a:r>
            <a:r>
              <a:rPr lang="ru-RU" sz="2400" dirty="0" err="1" smtClean="0"/>
              <a:t>учрежд</a:t>
            </a:r>
            <a:r>
              <a:rPr lang="ru-RU" sz="2400" dirty="0" smtClean="0"/>
              <a:t>. – Изд. второе. – Обнинск: Титул, 2011. – 80 с.</a:t>
            </a:r>
          </a:p>
          <a:p>
            <a:r>
              <a:rPr lang="ru-RU" sz="2400" dirty="0" err="1" smtClean="0"/>
              <a:t>Дзюина</a:t>
            </a:r>
            <a:r>
              <a:rPr lang="ru-RU" sz="2400" dirty="0" smtClean="0"/>
              <a:t> Е.В. Поурочные разработки по английскому языку к УМК М.З. </a:t>
            </a:r>
            <a:r>
              <a:rPr lang="ru-RU" sz="2400" dirty="0" err="1" smtClean="0"/>
              <a:t>Биболетовой</a:t>
            </a:r>
            <a:r>
              <a:rPr lang="ru-RU" sz="2400" dirty="0" smtClean="0"/>
              <a:t> и др. «</a:t>
            </a:r>
            <a:r>
              <a:rPr lang="en-US" sz="2400" dirty="0" smtClean="0"/>
              <a:t>Enjoy English</a:t>
            </a:r>
            <a:r>
              <a:rPr lang="ru-RU" sz="2400" dirty="0" smtClean="0"/>
              <a:t>»: 4 класс. – М.: ВАКО, 2011. – 176 с.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368</Words>
  <Application>Microsoft Office PowerPoint</Application>
  <PresentationFormat>Экран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Изящная</vt:lpstr>
      <vt:lpstr>Апекс</vt:lpstr>
      <vt:lpstr>Тема Office</vt:lpstr>
      <vt:lpstr>Трек</vt:lpstr>
      <vt:lpstr>Поток</vt:lpstr>
      <vt:lpstr>Солнцестояние</vt:lpstr>
      <vt:lpstr>Бумажная</vt:lpstr>
      <vt:lpstr>Открытая</vt:lpstr>
      <vt:lpstr>   «времена года. погода»  </vt:lpstr>
      <vt:lpstr>Seasons. The weather.</vt:lpstr>
      <vt:lpstr>Что мы будем делать на уроке:</vt:lpstr>
      <vt:lpstr>Tongue-twister</vt:lpstr>
      <vt:lpstr>It is summer!</vt:lpstr>
      <vt:lpstr>It is autumn!</vt:lpstr>
      <vt:lpstr>It is winter!</vt:lpstr>
      <vt:lpstr>It is spring!</vt:lpstr>
      <vt:lpstr>Make up pairs of antonyms:</vt:lpstr>
      <vt:lpstr>What the weather is like in:</vt:lpstr>
      <vt:lpstr>Guess the words:</vt:lpstr>
      <vt:lpstr>Find out 9 words:</vt:lpstr>
      <vt:lpstr>DESCRIBE TWO PICTURES:</vt:lpstr>
      <vt:lpstr>Correct the mistakes:</vt:lpstr>
      <vt:lpstr>Translate these word combinations:</vt:lpstr>
      <vt:lpstr>Слайд 16</vt:lpstr>
      <vt:lpstr>Литература: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МАОУ Чаинского района Подгорнская сош Открытый урок по английскому языку на тему «времена года</dc:title>
  <dc:creator>Танюшка</dc:creator>
  <cp:lastModifiedBy>admin</cp:lastModifiedBy>
  <cp:revision>49</cp:revision>
  <dcterms:created xsi:type="dcterms:W3CDTF">2011-10-16T06:27:18Z</dcterms:created>
  <dcterms:modified xsi:type="dcterms:W3CDTF">2016-08-10T08:06:57Z</dcterms:modified>
</cp:coreProperties>
</file>