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85932" autoAdjust="0"/>
  </p:normalViewPr>
  <p:slideViewPr>
    <p:cSldViewPr>
      <p:cViewPr varScale="1">
        <p:scale>
          <a:sx n="67" d="100"/>
          <a:sy n="67" d="100"/>
        </p:scale>
        <p:origin x="165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FFC97-9079-4BFB-9C49-4CA601FA48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15B44-3C83-45B7-B926-5A9C02D725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D2FC2-8455-40E5-BBC1-3663046A8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0555B-1775-42CA-B01E-7438C34D91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37554-A515-49F6-97A4-45C3F32650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66C59-AD81-41AA-91B7-8B2721A29B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3E432-B841-45A3-B712-E98FCEE073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652B4-E8FF-4EA8-A574-790201201E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380DD-34DE-4B9A-9421-9C62FA8090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D34FE-C00D-4A6D-A9F4-736F9D5079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2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2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3295E-1DC7-4402-8EE7-6E4688FE7B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848600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55640BD-66BE-4EA4-9B2A-4CBE3A58E5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79;&#1076;&#1088;&#1072;&#1074;&#1089;&#1090;&#1074;&#1091;&#1081;%20&#1096;&#1082;&#1086;&#1083;&#1072;!\&#1063;&#1077;&#1084;&#1091;%20&#1059;&#1095;&#1072;&#1090;%20&#1042;%20&#1064;&#1082;&#1086;&#1083;&#1077;%20.mp3" TargetMode="Externa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785786" y="1643050"/>
            <a:ext cx="7772400" cy="2571768"/>
          </a:xfrm>
        </p:spPr>
        <p:txBody>
          <a:bodyPr/>
          <a:lstStyle/>
          <a:p>
            <a:pPr eaLnBrk="1" hangingPunct="1"/>
            <a:r>
              <a:rPr lang="ru-RU" sz="5400" b="1" dirty="0" smtClean="0"/>
              <a:t>Урок </a:t>
            </a:r>
            <a:r>
              <a:rPr lang="ru-RU" sz="5400" b="1" dirty="0" err="1" smtClean="0"/>
              <a:t>розвитку</a:t>
            </a:r>
            <a:r>
              <a:rPr lang="ru-RU" sz="5400" b="1" dirty="0" smtClean="0"/>
              <a:t> </a:t>
            </a:r>
            <a:r>
              <a:rPr lang="ru-RU" sz="5400" b="1" dirty="0" err="1" smtClean="0"/>
              <a:t>мовлення</a:t>
            </a: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2800" b="1" dirty="0" err="1" smtClean="0"/>
              <a:t>складання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тексту-міркування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«</a:t>
            </a:r>
            <a:r>
              <a:rPr lang="ru-RU" sz="2800" b="1" dirty="0" err="1" smtClean="0"/>
              <a:t>Мій</a:t>
            </a:r>
            <a:r>
              <a:rPr lang="ru-RU" sz="2800" b="1" dirty="0" smtClean="0"/>
              <a:t> друг книга» 4 </a:t>
            </a:r>
            <a:r>
              <a:rPr lang="ru-RU" sz="2800" b="1" dirty="0" err="1" smtClean="0"/>
              <a:t>клас</a:t>
            </a:r>
            <a:endParaRPr lang="ru-RU" sz="5400" dirty="0" smtClean="0"/>
          </a:p>
        </p:txBody>
      </p:sp>
      <p:pic>
        <p:nvPicPr>
          <p:cNvPr id="3076" name="Рисунок 4" descr="children_0120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188" y="5300663"/>
            <a:ext cx="12223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Рисунок 5" descr="children_0170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025" y="2924175"/>
            <a:ext cx="1223963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Рисунок 6" descr="children_0133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2988" y="5153025"/>
            <a:ext cx="38100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Рисунок 7" descr="children_0127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24750" y="188913"/>
            <a:ext cx="1368425" cy="167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Рисунок 8" descr="children_0166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0825" y="2708275"/>
            <a:ext cx="1257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Чему Учат В Школе 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86710" y="2214554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1371600" y="4714884"/>
            <a:ext cx="6400800" cy="923916"/>
          </a:xfrm>
        </p:spPr>
        <p:txBody>
          <a:bodyPr/>
          <a:lstStyle/>
          <a:p>
            <a:endParaRPr lang="uk-UA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752592"/>
          </a:xfrm>
        </p:spPr>
        <p:txBody>
          <a:bodyPr/>
          <a:lstStyle/>
          <a:p>
            <a:pPr eaLnBrk="1" hangingPunct="1"/>
            <a:r>
              <a:rPr lang="uk-UA" b="1" dirty="0" smtClean="0">
                <a:solidFill>
                  <a:srgbClr val="FF0000"/>
                </a:solidFill>
              </a:rPr>
              <a:t>Тема.</a:t>
            </a:r>
            <a:r>
              <a:rPr lang="uk-UA" b="1" dirty="0" smtClean="0"/>
              <a:t> </a:t>
            </a:r>
            <a:r>
              <a:rPr lang="uk-UA" b="1" i="1" dirty="0" smtClean="0">
                <a:solidFill>
                  <a:schemeClr val="accent1"/>
                </a:solidFill>
              </a:rPr>
              <a:t>Написання тексту-міркування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 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59916066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857232"/>
            <a:ext cx="2139950" cy="235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500166" y="2000240"/>
            <a:ext cx="7000924" cy="3857652"/>
          </a:xfrm>
        </p:spPr>
        <p:txBody>
          <a:bodyPr/>
          <a:lstStyle/>
          <a:p>
            <a:pPr eaLnBrk="1" hangingPunct="1">
              <a:buNone/>
              <a:defRPr/>
            </a:pPr>
            <a:endParaRPr lang="uk-UA" sz="2400" b="1" dirty="0" smtClean="0">
              <a:solidFill>
                <a:srgbClr val="FF0000"/>
              </a:solidFill>
            </a:endParaRPr>
          </a:p>
          <a:p>
            <a:pPr eaLnBrk="1" hangingPunct="1">
              <a:buNone/>
              <a:defRPr/>
            </a:pPr>
            <a:r>
              <a:rPr lang="uk-UA" sz="2400" b="1" dirty="0" smtClean="0">
                <a:solidFill>
                  <a:srgbClr val="FF0000"/>
                </a:solidFill>
              </a:rPr>
              <a:t>Мета.</a:t>
            </a:r>
            <a:r>
              <a:rPr lang="uk-UA" sz="2400" dirty="0" smtClean="0">
                <a:solidFill>
                  <a:srgbClr val="FF0000"/>
                </a:solidFill>
              </a:rPr>
              <a:t> </a:t>
            </a:r>
            <a:r>
              <a:rPr lang="uk-UA" sz="2000" i="1" dirty="0" smtClean="0">
                <a:solidFill>
                  <a:schemeClr val="accent1"/>
                </a:solidFill>
              </a:rPr>
              <a:t>Закріплювати навичку правильно будувати текст-міркування. Розвивати уміння логічно і послідовно викладати думки на папері, словесно передавати свої почуття і переживання. Навчати розкривати абстрактно-загальні поняття. Виховувати поважне ставлення до книги.</a:t>
            </a:r>
          </a:p>
          <a:p>
            <a:pPr eaLnBrk="1" hangingPunct="1">
              <a:buNone/>
              <a:defRPr/>
            </a:pPr>
            <a:r>
              <a:rPr lang="uk-UA" sz="2400" b="1" dirty="0" smtClean="0">
                <a:solidFill>
                  <a:srgbClr val="FF0000"/>
                </a:solidFill>
              </a:rPr>
              <a:t>Обладнання</a:t>
            </a:r>
            <a:r>
              <a:rPr lang="uk-UA" sz="2400" b="1" i="1" dirty="0" smtClean="0">
                <a:solidFill>
                  <a:srgbClr val="FF0000"/>
                </a:solidFill>
              </a:rPr>
              <a:t>:</a:t>
            </a:r>
            <a:r>
              <a:rPr lang="uk-UA" sz="2400" i="1" dirty="0" smtClean="0"/>
              <a:t> </a:t>
            </a:r>
            <a:r>
              <a:rPr lang="uk-UA" sz="2000" i="1" dirty="0" smtClean="0">
                <a:solidFill>
                  <a:schemeClr val="accent1"/>
                </a:solidFill>
              </a:rPr>
              <a:t>картки з надписами структурних частин тексту-міркування, таблиці для словникової роботи, виставка книжок.</a:t>
            </a:r>
            <a:endParaRPr lang="ru-RU" sz="2000" i="1" dirty="0" smtClean="0">
              <a:solidFill>
                <a:schemeClr val="accent1"/>
              </a:solidFill>
            </a:endParaRPr>
          </a:p>
          <a:p>
            <a:pPr eaLnBrk="1" hangingPunct="1">
              <a:buNone/>
              <a:defRPr/>
            </a:pPr>
            <a:endParaRPr lang="ru-RU" sz="2400" i="1" dirty="0" smtClean="0">
              <a:solidFill>
                <a:schemeClr val="accent1"/>
              </a:solidFill>
            </a:endParaRPr>
          </a:p>
          <a:p>
            <a:pPr eaLnBrk="1" hangingPunct="1">
              <a:buFontTx/>
              <a:buNone/>
              <a:defRPr/>
            </a:pPr>
            <a:r>
              <a:rPr lang="uk-UA" sz="3200" dirty="0" smtClean="0"/>
              <a:t> </a:t>
            </a:r>
            <a:endParaRPr lang="ru-RU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714356"/>
            <a:ext cx="7772400" cy="1571636"/>
          </a:xfrm>
        </p:spPr>
        <p:txBody>
          <a:bodyPr/>
          <a:lstStyle/>
          <a:p>
            <a:pPr algn="ctr"/>
            <a:r>
              <a:rPr lang="uk-UA" dirty="0" smtClean="0"/>
              <a:t>І. Організація класу до роботи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1857364"/>
            <a:ext cx="7772400" cy="3500462"/>
          </a:xfrm>
        </p:spPr>
        <p:txBody>
          <a:bodyPr/>
          <a:lstStyle/>
          <a:p>
            <a:r>
              <a:rPr lang="uk-UA" sz="2400" dirty="0" smtClean="0">
                <a:solidFill>
                  <a:schemeClr val="accent2"/>
                </a:solidFill>
              </a:rPr>
              <a:t>- Привітайте гостей,</a:t>
            </a:r>
            <a:endParaRPr lang="ru-RU" sz="2400" dirty="0" smtClean="0">
              <a:solidFill>
                <a:schemeClr val="accent2"/>
              </a:solidFill>
            </a:endParaRPr>
          </a:p>
          <a:p>
            <a:r>
              <a:rPr lang="uk-UA" sz="2400" dirty="0" smtClean="0">
                <a:solidFill>
                  <a:schemeClr val="accent2"/>
                </a:solidFill>
              </a:rPr>
              <a:t>   Що до нас завітали.</a:t>
            </a:r>
            <a:endParaRPr lang="ru-RU" sz="2400" dirty="0" smtClean="0">
              <a:solidFill>
                <a:schemeClr val="accent2"/>
              </a:solidFill>
            </a:endParaRPr>
          </a:p>
          <a:p>
            <a:r>
              <a:rPr lang="uk-UA" sz="2400" dirty="0" smtClean="0">
                <a:solidFill>
                  <a:schemeClr val="accent2"/>
                </a:solidFill>
              </a:rPr>
              <a:t>   Хочу чути, чого б</a:t>
            </a:r>
            <a:endParaRPr lang="ru-RU" sz="2400" dirty="0" smtClean="0">
              <a:solidFill>
                <a:schemeClr val="accent2"/>
              </a:solidFill>
            </a:endParaRPr>
          </a:p>
          <a:p>
            <a:r>
              <a:rPr lang="uk-UA" sz="2400" dirty="0" smtClean="0">
                <a:solidFill>
                  <a:schemeClr val="accent2"/>
                </a:solidFill>
              </a:rPr>
              <a:t>   Ви усім побажали…</a:t>
            </a:r>
          </a:p>
          <a:p>
            <a:endParaRPr lang="ru-RU" sz="2400" dirty="0" smtClean="0">
              <a:solidFill>
                <a:schemeClr val="accent2"/>
              </a:solidFill>
            </a:endParaRPr>
          </a:p>
          <a:p>
            <a:r>
              <a:rPr lang="uk-UA" sz="2400" dirty="0" smtClean="0">
                <a:solidFill>
                  <a:schemeClr val="tx1"/>
                </a:solidFill>
              </a:rPr>
              <a:t>(Діти) </a:t>
            </a:r>
            <a:r>
              <a:rPr lang="uk-UA" sz="2400" dirty="0" smtClean="0">
                <a:solidFill>
                  <a:schemeClr val="accent2"/>
                </a:solidFill>
              </a:rPr>
              <a:t>- Всім присутнім здоров’я ми </a:t>
            </a:r>
            <a:r>
              <a:rPr lang="uk-UA" sz="2400" dirty="0" err="1" smtClean="0">
                <a:solidFill>
                  <a:schemeClr val="accent2"/>
                </a:solidFill>
              </a:rPr>
              <a:t>зичим</a:t>
            </a:r>
            <a:r>
              <a:rPr lang="uk-UA" sz="2400" dirty="0" smtClean="0">
                <a:solidFill>
                  <a:schemeClr val="accent2"/>
                </a:solidFill>
              </a:rPr>
              <a:t> і добра,</a:t>
            </a:r>
            <a:endParaRPr lang="ru-RU" sz="2400" dirty="0" smtClean="0">
              <a:solidFill>
                <a:schemeClr val="accent2"/>
              </a:solidFill>
            </a:endParaRPr>
          </a:p>
          <a:p>
            <a:r>
              <a:rPr lang="uk-UA" sz="2400" dirty="0" smtClean="0">
                <a:solidFill>
                  <a:schemeClr val="accent2"/>
                </a:solidFill>
              </a:rPr>
              <a:t>              А тепер до роботи нам братись пора.</a:t>
            </a:r>
            <a:endParaRPr lang="ru-RU" sz="2400" dirty="0" smtClean="0">
              <a:solidFill>
                <a:schemeClr val="accent2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38278"/>
          </a:xfrm>
        </p:spPr>
        <p:txBody>
          <a:bodyPr/>
          <a:lstStyle/>
          <a:p>
            <a:r>
              <a:rPr lang="uk-UA" b="1" dirty="0" smtClean="0"/>
              <a:t>ІІ. Мотивація навчальної діяльності.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1981201"/>
            <a:ext cx="7848600" cy="3805254"/>
          </a:xfrm>
        </p:spPr>
        <p:txBody>
          <a:bodyPr/>
          <a:lstStyle/>
          <a:p>
            <a:pPr lvl="0">
              <a:buNone/>
            </a:pPr>
            <a:r>
              <a:rPr lang="uk-UA" sz="3600" dirty="0" smtClean="0">
                <a:solidFill>
                  <a:srgbClr val="FF0000"/>
                </a:solidFill>
              </a:rPr>
              <a:t>Загадка.</a:t>
            </a:r>
            <a:endParaRPr lang="ru-RU" sz="36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uk-UA" sz="3600" dirty="0" smtClean="0">
                <a:solidFill>
                  <a:schemeClr val="accent2"/>
                </a:solidFill>
              </a:rPr>
              <a:t>Поля письменник-агроном</a:t>
            </a:r>
            <a:endParaRPr lang="ru-RU" sz="3600" dirty="0" smtClean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uk-UA" sz="3600" dirty="0" smtClean="0">
                <a:solidFill>
                  <a:schemeClr val="accent2"/>
                </a:solidFill>
              </a:rPr>
              <a:t>Засіяв буквами-зерном.</a:t>
            </a:r>
            <a:endParaRPr lang="ru-RU" sz="3600" dirty="0" smtClean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uk-UA" sz="3600" dirty="0" smtClean="0">
                <a:solidFill>
                  <a:schemeClr val="accent2"/>
                </a:solidFill>
              </a:rPr>
              <a:t>Отож, читачу, поспішай</a:t>
            </a:r>
            <a:endParaRPr lang="ru-RU" sz="3600" dirty="0" smtClean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uk-UA" sz="3600" dirty="0" smtClean="0">
                <a:solidFill>
                  <a:schemeClr val="accent2"/>
                </a:solidFill>
              </a:rPr>
              <a:t>Зібрати мудрий урожай.  </a:t>
            </a:r>
            <a:r>
              <a:rPr lang="uk-UA" dirty="0" smtClean="0"/>
              <a:t>(Книга)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uk-UA" dirty="0" smtClean="0">
                <a:solidFill>
                  <a:srgbClr val="FF0000"/>
                </a:solidFill>
              </a:rPr>
              <a:t>Бесіда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1428736"/>
            <a:ext cx="7848600" cy="5214974"/>
          </a:xfrm>
        </p:spPr>
        <p:txBody>
          <a:bodyPr/>
          <a:lstStyle/>
          <a:p>
            <a:pPr lvl="0"/>
            <a:r>
              <a:rPr lang="uk-UA" dirty="0" smtClean="0">
                <a:solidFill>
                  <a:schemeClr val="accent1"/>
                </a:solidFill>
              </a:rPr>
              <a:t>Діти, підніміть руки, кому подобається читати книги?</a:t>
            </a:r>
            <a:endParaRPr lang="ru-RU" dirty="0" smtClean="0">
              <a:solidFill>
                <a:schemeClr val="accent1"/>
              </a:solidFill>
            </a:endParaRPr>
          </a:p>
          <a:p>
            <a:pPr lvl="0"/>
            <a:r>
              <a:rPr lang="uk-UA" dirty="0" smtClean="0">
                <a:solidFill>
                  <a:schemeClr val="accent1"/>
                </a:solidFill>
              </a:rPr>
              <a:t>А які книжки ви любите читати?</a:t>
            </a:r>
            <a:endParaRPr lang="ru-RU" dirty="0" smtClean="0">
              <a:solidFill>
                <a:schemeClr val="accent1"/>
              </a:solidFill>
            </a:endParaRPr>
          </a:p>
          <a:p>
            <a:pPr lvl="0"/>
            <a:r>
              <a:rPr lang="uk-UA" dirty="0" smtClean="0">
                <a:solidFill>
                  <a:schemeClr val="accent1"/>
                </a:solidFill>
              </a:rPr>
              <a:t>Сьогодні ви принесли в клас свої улюблені книжки і створили цілу виставку.</a:t>
            </a:r>
            <a:endParaRPr lang="ru-RU" dirty="0" smtClean="0">
              <a:solidFill>
                <a:schemeClr val="accent1"/>
              </a:solidFill>
            </a:endParaRPr>
          </a:p>
          <a:p>
            <a:pPr lvl="0"/>
            <a:r>
              <a:rPr lang="uk-UA" dirty="0" smtClean="0">
                <a:solidFill>
                  <a:schemeClr val="accent1"/>
                </a:solidFill>
              </a:rPr>
              <a:t>Скажіть, на які групи ви поділили б ці книги?</a:t>
            </a:r>
            <a:endParaRPr lang="ru-RU" dirty="0" smtClean="0">
              <a:solidFill>
                <a:schemeClr val="accent1"/>
              </a:solidFill>
            </a:endParaRPr>
          </a:p>
          <a:p>
            <a:pPr lvl="0"/>
            <a:r>
              <a:rPr lang="uk-UA" dirty="0" smtClean="0">
                <a:solidFill>
                  <a:schemeClr val="accent1"/>
                </a:solidFill>
              </a:rPr>
              <a:t>Яке призначення цих книжок?</a:t>
            </a:r>
            <a:endParaRPr lang="ru-RU" dirty="0" smtClean="0">
              <a:solidFill>
                <a:schemeClr val="accent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95402"/>
          </a:xfrm>
        </p:spPr>
        <p:txBody>
          <a:bodyPr/>
          <a:lstStyle/>
          <a:p>
            <a:r>
              <a:rPr lang="uk-UA" b="1" dirty="0" smtClean="0"/>
              <a:t>ІІІ. Робота над розкриттям теми уроку.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uk-UA" dirty="0" smtClean="0">
                <a:solidFill>
                  <a:srgbClr val="FF0000"/>
                </a:solidFill>
              </a:rPr>
              <a:t>Проблемна тема. Створення ситуації успіху.</a:t>
            </a:r>
            <a:endParaRPr lang="ru-RU" dirty="0" smtClean="0">
              <a:solidFill>
                <a:srgbClr val="FF0000"/>
              </a:solidFill>
            </a:endParaRPr>
          </a:p>
          <a:p>
            <a:pPr lvl="0"/>
            <a:r>
              <a:rPr lang="uk-UA" dirty="0" smtClean="0"/>
              <a:t>Діти, погляньте на дошку. Там, де завжди у нас записана тема уроку, якось порожньо.</a:t>
            </a:r>
            <a:endParaRPr lang="ru-RU" dirty="0" smtClean="0"/>
          </a:p>
          <a:p>
            <a:pPr lvl="0"/>
            <a:r>
              <a:rPr lang="uk-UA" dirty="0" smtClean="0"/>
              <a:t>Може, ви вже здогадались, про що ми сьогодні будемо говорити? (Про книги)</a:t>
            </a:r>
            <a:endParaRPr lang="ru-RU" dirty="0" smtClean="0"/>
          </a:p>
          <a:p>
            <a:pPr lvl="0"/>
            <a:r>
              <a:rPr lang="uk-UA" dirty="0" smtClean="0"/>
              <a:t>Так, і я думаю, що ви знаєте багато прислів’їв, віршів, приказок, загадок про книги.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457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785794"/>
            <a:ext cx="7848600" cy="5340369"/>
          </a:xfrm>
        </p:spPr>
        <p:txBody>
          <a:bodyPr/>
          <a:lstStyle/>
          <a:p>
            <a:pPr lvl="0"/>
            <a:r>
              <a:rPr lang="uk-UA" dirty="0" smtClean="0"/>
              <a:t>Але зараз мені спав на думку ось який вислів: «Книга мовчить, а розуму навчить».</a:t>
            </a:r>
            <a:endParaRPr lang="ru-RU" dirty="0" smtClean="0"/>
          </a:p>
          <a:p>
            <a:pPr lvl="0"/>
            <a:r>
              <a:rPr lang="uk-UA" dirty="0" smtClean="0"/>
              <a:t>Як ви його розумієте? (Відповіді дітей)</a:t>
            </a:r>
            <a:endParaRPr lang="ru-RU" dirty="0" smtClean="0"/>
          </a:p>
          <a:p>
            <a:pPr lvl="0"/>
            <a:r>
              <a:rPr lang="uk-UA" dirty="0" smtClean="0"/>
              <a:t>Які гарні думки я почула! Молодці! Кожна ваша думка була індивідуальною і особливою.</a:t>
            </a:r>
            <a:endParaRPr lang="ru-RU" dirty="0" smtClean="0"/>
          </a:p>
          <a:p>
            <a:pPr lvl="0"/>
            <a:r>
              <a:rPr lang="uk-UA" dirty="0" smtClean="0"/>
              <a:t>А яку ж розумову операцію виконав кожен з вас, висловлюючи свою думку? (Може, це була розповідь чи опис?…)</a:t>
            </a:r>
            <a:endParaRPr lang="ru-RU" dirty="0" smtClean="0"/>
          </a:p>
          <a:p>
            <a:pPr lvl="0"/>
            <a:r>
              <a:rPr lang="uk-UA" dirty="0" err="1" smtClean="0"/>
              <a:t>Да</a:t>
            </a:r>
            <a:r>
              <a:rPr lang="uk-UA" dirty="0" smtClean="0"/>
              <a:t>, діти, ми міркували.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714356"/>
            <a:ext cx="7848600" cy="4929222"/>
          </a:xfrm>
        </p:spPr>
        <p:txBody>
          <a:bodyPr/>
          <a:lstStyle/>
          <a:p>
            <a:pPr lvl="0"/>
            <a:r>
              <a:rPr lang="uk-UA" sz="2400" dirty="0" smtClean="0"/>
              <a:t>А що значить «міркували»? (Доводили свою думку)</a:t>
            </a:r>
            <a:endParaRPr lang="ru-RU" sz="2400" dirty="0" smtClean="0"/>
          </a:p>
          <a:p>
            <a:pPr lvl="0"/>
            <a:r>
              <a:rPr lang="uk-UA" sz="2400" dirty="0" smtClean="0"/>
              <a:t>Доведіть, що ви склали міркування. (Будова тексту-міркування)</a:t>
            </a:r>
            <a:endParaRPr lang="ru-RU" sz="2400" dirty="0" smtClean="0"/>
          </a:p>
          <a:p>
            <a:pPr lvl="0"/>
            <a:r>
              <a:rPr lang="uk-UA" sz="2400" dirty="0" smtClean="0"/>
              <a:t>Що було твердженням? (Вивішую картку «Твердження»)</a:t>
            </a:r>
            <a:endParaRPr lang="ru-RU" sz="2400" dirty="0" smtClean="0"/>
          </a:p>
          <a:p>
            <a:pPr lvl="0"/>
            <a:r>
              <a:rPr lang="uk-UA" sz="2400" dirty="0" smtClean="0"/>
              <a:t>Доказом? (Картка)</a:t>
            </a:r>
            <a:endParaRPr lang="ru-RU" sz="2400" dirty="0" smtClean="0"/>
          </a:p>
          <a:p>
            <a:pPr lvl="0"/>
            <a:r>
              <a:rPr lang="uk-UA" sz="2400" dirty="0" smtClean="0"/>
              <a:t>Висновком? (Картка) </a:t>
            </a:r>
            <a:endParaRPr lang="ru-RU" sz="2400" dirty="0" smtClean="0"/>
          </a:p>
          <a:p>
            <a:pPr lvl="0"/>
            <a:r>
              <a:rPr lang="uk-UA" sz="2400" dirty="0" smtClean="0"/>
              <a:t>А, так виходить, ми будемо говорити про книгу і повторили будову тексту-міркування…Для чого ми це зробили? Може, хтось сформулює припущення теми уроку? (Відповіді учнів)</a:t>
            </a:r>
            <a:endParaRPr lang="ru-RU" sz="2400" dirty="0" smtClean="0"/>
          </a:p>
          <a:p>
            <a:pPr>
              <a:buNone/>
            </a:pPr>
            <a:r>
              <a:rPr lang="uk-UA" sz="2400" dirty="0" smtClean="0"/>
              <a:t>(Відкриваю тему)</a:t>
            </a:r>
          </a:p>
          <a:p>
            <a:pPr lvl="0"/>
            <a:r>
              <a:rPr lang="uk-UA" sz="2400" dirty="0" smtClean="0"/>
              <a:t>Діти, подивіться, чи співпали ваші припущення з моїм задумом? Так! Молодці!</a:t>
            </a:r>
            <a:endParaRPr lang="ru-RU" sz="2400" dirty="0" smtClean="0"/>
          </a:p>
          <a:p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23898"/>
          </a:xfrm>
        </p:spPr>
        <p:txBody>
          <a:bodyPr/>
          <a:lstStyle/>
          <a:p>
            <a:r>
              <a:rPr lang="uk-UA" b="1" dirty="0" smtClean="0"/>
              <a:t>І</a:t>
            </a:r>
            <a:r>
              <a:rPr lang="en-US" b="1" dirty="0" smtClean="0"/>
              <a:t>V</a:t>
            </a:r>
            <a:r>
              <a:rPr lang="uk-UA" b="1" dirty="0" smtClean="0"/>
              <a:t>. Колективна підготовча робота.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1142984"/>
            <a:ext cx="7848600" cy="4983179"/>
          </a:xfrm>
        </p:spPr>
        <p:txBody>
          <a:bodyPr/>
          <a:lstStyle/>
          <a:p>
            <a:pPr lvl="0"/>
            <a:r>
              <a:rPr lang="uk-UA" dirty="0" smtClean="0"/>
              <a:t>Словникова робота.</a:t>
            </a:r>
            <a:endParaRPr lang="ru-RU" dirty="0" smtClean="0"/>
          </a:p>
          <a:p>
            <a:pPr lvl="0"/>
            <a:r>
              <a:rPr lang="uk-UA" dirty="0" smtClean="0"/>
              <a:t>Ви так багато знаєте про книгу, про її значення в нашому житті, що вам не буде важко довести мою наступну думку.</a:t>
            </a:r>
            <a:endParaRPr lang="ru-RU" dirty="0" smtClean="0"/>
          </a:p>
          <a:p>
            <a:r>
              <a:rPr lang="uk-UA" b="1" i="1" dirty="0" smtClean="0"/>
              <a:t>Книга – твій друг, без неї як без рук.</a:t>
            </a:r>
            <a:endParaRPr lang="ru-RU" dirty="0" smtClean="0"/>
          </a:p>
          <a:p>
            <a:pPr lvl="0"/>
            <a:r>
              <a:rPr lang="uk-UA" dirty="0" smtClean="0"/>
              <a:t>Моя думка – це яка складова частина міркування? (Твердження)</a:t>
            </a:r>
            <a:endParaRPr lang="ru-RU" dirty="0" smtClean="0"/>
          </a:p>
          <a:p>
            <a:pPr lvl="0"/>
            <a:r>
              <a:rPr lang="uk-UA" dirty="0" smtClean="0"/>
              <a:t>Воно вже готове. Тепер наша задача довести цю думку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 smtClean="0"/>
              <a:t>Прийом «Мозковий штурм»</a:t>
            </a:r>
            <a:endParaRPr lang="ru-RU" dirty="0"/>
          </a:p>
        </p:txBody>
      </p:sp>
      <p:pic>
        <p:nvPicPr>
          <p:cNvPr id="4" name="Содержимое 3" descr="книги2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1500174"/>
            <a:ext cx="4286280" cy="35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643438" y="4000504"/>
            <a:ext cx="41434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800" dirty="0" smtClean="0"/>
              <a:t>. </a:t>
            </a:r>
            <a:r>
              <a:rPr lang="uk-UA" sz="2800" dirty="0" smtClean="0">
                <a:solidFill>
                  <a:srgbClr val="FF0000"/>
                </a:solidFill>
              </a:rPr>
              <a:t>Я пропоную вам подумати </a:t>
            </a:r>
            <a:r>
              <a:rPr lang="uk-UA" sz="2800" b="1" dirty="0" smtClean="0">
                <a:solidFill>
                  <a:srgbClr val="FF0000"/>
                </a:solidFill>
              </a:rPr>
              <a:t>чим </a:t>
            </a:r>
            <a:r>
              <a:rPr lang="uk-UA" sz="2800" dirty="0" smtClean="0">
                <a:solidFill>
                  <a:srgbClr val="FF0000"/>
                </a:solidFill>
              </a:rPr>
              <a:t>або </a:t>
            </a:r>
            <a:r>
              <a:rPr lang="uk-UA" sz="2800" b="1" dirty="0" smtClean="0">
                <a:solidFill>
                  <a:srgbClr val="FF0000"/>
                </a:solidFill>
              </a:rPr>
              <a:t>ким</a:t>
            </a:r>
            <a:r>
              <a:rPr lang="uk-UA" sz="2800" dirty="0" smtClean="0">
                <a:solidFill>
                  <a:srgbClr val="FF0000"/>
                </a:solidFill>
              </a:rPr>
              <a:t> є для вас книга?</a:t>
            </a:r>
            <a:endParaRPr lang="ru-RU" sz="2800" dirty="0" smtClean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1538" y="5286388"/>
            <a:ext cx="371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 smtClean="0"/>
              <a:t>(друг, помічник, порадник, скарбниця знань тощо).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38278"/>
          </a:xfrm>
        </p:spPr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uk-UA" dirty="0" smtClean="0"/>
              <a:t>А чому ви вважаєте, що книга є вашим другом і порадником?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книги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2000240"/>
            <a:ext cx="4091012" cy="2463015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Добір дієслів(за аналогією; навчає, розважає, виховує, дає поради, заспокоює тощо)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00100" y="4635117"/>
            <a:ext cx="81439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Добір дієслів(за аналогією; навчає, розважає, виховує, дає поради, заспокоює тощо</a:t>
            </a: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1214422"/>
            <a:ext cx="7848600" cy="5429288"/>
          </a:xfrm>
        </p:spPr>
        <p:txBody>
          <a:bodyPr/>
          <a:lstStyle/>
          <a:p>
            <a:pPr lvl="0"/>
            <a:r>
              <a:rPr lang="uk-UA" sz="3600" dirty="0" smtClean="0"/>
              <a:t>Спираючись на словничок на дошці і на власні знання, </a:t>
            </a:r>
            <a:r>
              <a:rPr lang="uk-UA" sz="3600" dirty="0" err="1" smtClean="0"/>
              <a:t>спробуте</a:t>
            </a:r>
            <a:r>
              <a:rPr lang="uk-UA" sz="3600" dirty="0" smtClean="0"/>
              <a:t> усно довести мою думку і зробити висновок. (Відповіді дітей)</a:t>
            </a:r>
            <a:endParaRPr lang="ru-RU" sz="3600" dirty="0" smtClean="0"/>
          </a:p>
          <a:p>
            <a:pPr lvl="0"/>
            <a:r>
              <a:rPr lang="uk-UA" sz="3600" dirty="0" smtClean="0"/>
              <a:t>Це і буде доведення.</a:t>
            </a:r>
            <a:endParaRPr lang="ru-RU" sz="3600" dirty="0" smtClean="0"/>
          </a:p>
          <a:p>
            <a:pPr lvl="0"/>
            <a:r>
              <a:rPr lang="uk-UA" sz="3600" dirty="0" smtClean="0"/>
              <a:t>А який  можна зробити висновок з усього сказаного?</a:t>
            </a:r>
            <a:endParaRPr lang="ru-RU" sz="36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</a:t>
            </a:r>
            <a:r>
              <a:rPr lang="uk-UA" b="1" dirty="0" smtClean="0"/>
              <a:t>. Самостійна робота учнів.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2143116"/>
            <a:ext cx="7848600" cy="4214842"/>
          </a:xfrm>
        </p:spPr>
        <p:txBody>
          <a:bodyPr/>
          <a:lstStyle/>
          <a:p>
            <a:r>
              <a:rPr lang="uk-UA" sz="3600" dirty="0" smtClean="0">
                <a:solidFill>
                  <a:schemeClr val="accent1"/>
                </a:solidFill>
              </a:rPr>
              <a:t> - Напишіть текст-міркування за поданим початком. Не забудьте кожну частину тексту починати з нового абзацу.</a:t>
            </a:r>
            <a:endParaRPr lang="ru-RU" sz="3600" dirty="0" smtClean="0">
              <a:solidFill>
                <a:schemeClr val="accent1"/>
              </a:solidFill>
            </a:endParaRPr>
          </a:p>
          <a:p>
            <a:r>
              <a:rPr lang="uk-UA" sz="3600" dirty="0" smtClean="0">
                <a:solidFill>
                  <a:schemeClr val="accent1"/>
                </a:solidFill>
              </a:rPr>
              <a:t>Самоперевірка творів.</a:t>
            </a:r>
            <a:endParaRPr lang="ru-RU" sz="36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VI</a:t>
            </a:r>
            <a:r>
              <a:rPr lang="uk-UA" b="1" dirty="0" smtClean="0"/>
              <a:t>. Підсумок уроку.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Заслуховування текстів-міркувань.</a:t>
            </a:r>
            <a:endParaRPr lang="ru-RU" dirty="0" smtClean="0"/>
          </a:p>
          <a:p>
            <a:pPr lvl="0"/>
            <a:r>
              <a:rPr lang="uk-UA" sz="3200" dirty="0" smtClean="0">
                <a:solidFill>
                  <a:schemeClr val="accent1"/>
                </a:solidFill>
              </a:rPr>
              <a:t>Так яке ж призначення книжок?</a:t>
            </a:r>
            <a:endParaRPr lang="ru-RU" sz="3200" dirty="0" smtClean="0">
              <a:solidFill>
                <a:schemeClr val="accent1"/>
              </a:solidFill>
            </a:endParaRPr>
          </a:p>
          <a:p>
            <a:pPr lvl="0"/>
            <a:r>
              <a:rPr lang="uk-UA" sz="3200" dirty="0" smtClean="0">
                <a:solidFill>
                  <a:schemeClr val="accent1"/>
                </a:solidFill>
              </a:rPr>
              <a:t>Я хочу, щоб ви назавжди запам’ятали сказане на уроці, а головне – ніколи не забували про важливість і значимість книжок у нашому житті. Дякую за роботу!</a:t>
            </a:r>
            <a:endParaRPr lang="ru-RU" sz="3200" dirty="0" smtClean="0">
              <a:solidFill>
                <a:schemeClr val="accent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0069046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Them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5A867B"/>
        </a:dk2>
        <a:lt2>
          <a:srgbClr val="B7D760"/>
        </a:lt2>
        <a:accent1>
          <a:srgbClr val="F1F3CF"/>
        </a:accent1>
        <a:accent2>
          <a:srgbClr val="E9CC7A"/>
        </a:accent2>
        <a:accent3>
          <a:srgbClr val="FFFFFF"/>
        </a:accent3>
        <a:accent4>
          <a:srgbClr val="000000"/>
        </a:accent4>
        <a:accent5>
          <a:srgbClr val="F7F8E4"/>
        </a:accent5>
        <a:accent6>
          <a:srgbClr val="D3B96E"/>
        </a:accent6>
        <a:hlink>
          <a:srgbClr val="D1B4C8"/>
        </a:hlink>
        <a:folHlink>
          <a:srgbClr val="96C8D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10069046</Template>
  <TotalTime>316</TotalTime>
  <Words>667</Words>
  <Application>Microsoft Office PowerPoint</Application>
  <PresentationFormat>Экран (4:3)</PresentationFormat>
  <Paragraphs>67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Tahoma</vt:lpstr>
      <vt:lpstr>Times New Roman</vt:lpstr>
      <vt:lpstr>10069046</vt:lpstr>
      <vt:lpstr>Урок розвитку мовлення складання тексту-міркування  «Мій друг книга» 4 клас</vt:lpstr>
      <vt:lpstr>Тема. Написання тексту-міркування  </vt:lpstr>
      <vt:lpstr>І. Організація класу до роботи</vt:lpstr>
      <vt:lpstr>ІІ. Мотивація навчальної діяльності. </vt:lpstr>
      <vt:lpstr>Бесіда </vt:lpstr>
      <vt:lpstr>ІІІ. Робота над розкриттям теми уроку. </vt:lpstr>
      <vt:lpstr>Презентация PowerPoint</vt:lpstr>
      <vt:lpstr>Презентация PowerPoint</vt:lpstr>
      <vt:lpstr>ІV. Колективна підготовча робота. </vt:lpstr>
      <vt:lpstr>Прийом «Мозковий штурм»</vt:lpstr>
      <vt:lpstr>А чому ви вважаєте, що книга є вашим другом і порадником? </vt:lpstr>
      <vt:lpstr>Презентация PowerPoint</vt:lpstr>
      <vt:lpstr>V. Самостійна робота учнів. </vt:lpstr>
      <vt:lpstr>VI. Підсумок уроку. </vt:lpstr>
    </vt:vector>
  </TitlesOfParts>
  <Company>URTISI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45</cp:revision>
  <dcterms:created xsi:type="dcterms:W3CDTF">2011-08-18T13:52:20Z</dcterms:created>
  <dcterms:modified xsi:type="dcterms:W3CDTF">2016-08-26T06:01:22Z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TC100690461049</vt:lpwstr>
  </property>
</Properties>
</file>